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7"/>
  </p:notesMasterIdLst>
  <p:handoutMasterIdLst>
    <p:handoutMasterId r:id="rId78"/>
  </p:handoutMasterIdLst>
  <p:sldIdLst>
    <p:sldId id="305" r:id="rId5"/>
    <p:sldId id="344" r:id="rId6"/>
    <p:sldId id="461" r:id="rId7"/>
    <p:sldId id="462" r:id="rId8"/>
    <p:sldId id="464" r:id="rId9"/>
    <p:sldId id="465" r:id="rId10"/>
    <p:sldId id="463" r:id="rId11"/>
    <p:sldId id="490" r:id="rId12"/>
    <p:sldId id="491" r:id="rId13"/>
    <p:sldId id="495" r:id="rId14"/>
    <p:sldId id="550" r:id="rId15"/>
    <p:sldId id="551" r:id="rId16"/>
    <p:sldId id="559" r:id="rId17"/>
    <p:sldId id="560" r:id="rId18"/>
    <p:sldId id="561" r:id="rId19"/>
    <p:sldId id="562" r:id="rId20"/>
    <p:sldId id="563" r:id="rId21"/>
    <p:sldId id="564" r:id="rId22"/>
    <p:sldId id="565" r:id="rId23"/>
    <p:sldId id="566" r:id="rId24"/>
    <p:sldId id="567" r:id="rId25"/>
    <p:sldId id="552" r:id="rId26"/>
    <p:sldId id="553" r:id="rId27"/>
    <p:sldId id="554" r:id="rId28"/>
    <p:sldId id="555" r:id="rId29"/>
    <p:sldId id="556" r:id="rId30"/>
    <p:sldId id="511" r:id="rId31"/>
    <p:sldId id="504" r:id="rId32"/>
    <p:sldId id="569" r:id="rId33"/>
    <p:sldId id="512" r:id="rId34"/>
    <p:sldId id="515" r:id="rId35"/>
    <p:sldId id="513" r:id="rId36"/>
    <p:sldId id="516" r:id="rId37"/>
    <p:sldId id="518" r:id="rId38"/>
    <p:sldId id="514" r:id="rId39"/>
    <p:sldId id="501" r:id="rId40"/>
    <p:sldId id="497" r:id="rId41"/>
    <p:sldId id="498" r:id="rId42"/>
    <p:sldId id="499" r:id="rId43"/>
    <p:sldId id="500" r:id="rId44"/>
    <p:sldId id="519" r:id="rId45"/>
    <p:sldId id="520" r:id="rId46"/>
    <p:sldId id="521" r:id="rId47"/>
    <p:sldId id="522" r:id="rId48"/>
    <p:sldId id="523" r:id="rId49"/>
    <p:sldId id="524" r:id="rId50"/>
    <p:sldId id="502" r:id="rId51"/>
    <p:sldId id="543" r:id="rId52"/>
    <p:sldId id="526" r:id="rId53"/>
    <p:sldId id="542" r:id="rId54"/>
    <p:sldId id="525" r:id="rId55"/>
    <p:sldId id="527" r:id="rId56"/>
    <p:sldId id="541" r:id="rId57"/>
    <p:sldId id="528" r:id="rId58"/>
    <p:sldId id="529" r:id="rId59"/>
    <p:sldId id="530" r:id="rId60"/>
    <p:sldId id="531" r:id="rId61"/>
    <p:sldId id="532" r:id="rId62"/>
    <p:sldId id="533" r:id="rId63"/>
    <p:sldId id="534" r:id="rId64"/>
    <p:sldId id="535" r:id="rId65"/>
    <p:sldId id="536" r:id="rId66"/>
    <p:sldId id="537" r:id="rId67"/>
    <p:sldId id="545" r:id="rId68"/>
    <p:sldId id="546" r:id="rId69"/>
    <p:sldId id="547" r:id="rId70"/>
    <p:sldId id="548" r:id="rId71"/>
    <p:sldId id="549" r:id="rId72"/>
    <p:sldId id="568" r:id="rId73"/>
    <p:sldId id="539" r:id="rId74"/>
    <p:sldId id="540" r:id="rId75"/>
    <p:sldId id="558" r:id="rId76"/>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7617A"/>
    <a:srgbClr val="DBD5CD"/>
    <a:srgbClr val="968F8B"/>
    <a:srgbClr val="A0EAC5"/>
    <a:srgbClr val="FFB838"/>
    <a:srgbClr val="F38B3C"/>
    <a:srgbClr val="000000"/>
    <a:srgbClr val="237E74"/>
    <a:srgbClr val="4650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3" autoAdjust="0"/>
    <p:restoredTop sz="99417" autoAdjust="0"/>
  </p:normalViewPr>
  <p:slideViewPr>
    <p:cSldViewPr snapToGrid="0" snapToObjects="1">
      <p:cViewPr varScale="1">
        <p:scale>
          <a:sx n="145" d="100"/>
          <a:sy n="145" d="100"/>
        </p:scale>
        <p:origin x="-618" y="-102"/>
      </p:cViewPr>
      <p:guideLst>
        <p:guide orient="horz" pos="4085"/>
        <p:guide orient="horz" pos="1070"/>
        <p:guide pos="44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uhua\Documents\Huan%20Lu\Project\2016\CDS\China%20CDS%20Market%20Update\Techncial\CDS%20Case%20Stud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uhua\Documents\Huan%20Lu\Project\2016\CDS\China%20CDS%20Market%20Update\Techncial\CDS%20Case%20Stud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楷体" panose="02010609060101010101" pitchFamily="49" charset="-122"/>
                <a:ea typeface="楷体" panose="02010609060101010101" pitchFamily="49" charset="-122"/>
              </a:defRPr>
            </a:pPr>
            <a:r>
              <a:rPr lang="zh-CN" altLang="en-US">
                <a:latin typeface="楷体" panose="02010609060101010101" pitchFamily="49" charset="-122"/>
                <a:ea typeface="楷体" panose="02010609060101010101" pitchFamily="49" charset="-122"/>
              </a:rPr>
              <a:t>期限结构</a:t>
            </a:r>
            <a:endParaRPr lang="en-US">
              <a:latin typeface="楷体" panose="02010609060101010101" pitchFamily="49" charset="-122"/>
              <a:ea typeface="楷体" panose="02010609060101010101" pitchFamily="49" charset="-122"/>
            </a:endParaRPr>
          </a:p>
        </c:rich>
      </c:tx>
      <c:layout/>
      <c:overlay val="0"/>
    </c:title>
    <c:autoTitleDeleted val="0"/>
    <c:plotArea>
      <c:layout/>
      <c:scatterChart>
        <c:scatterStyle val="lineMarker"/>
        <c:varyColors val="0"/>
        <c:ser>
          <c:idx val="1"/>
          <c:order val="0"/>
          <c:tx>
            <c:strRef>
              <c:f>'Risky Curve'!$N$23</c:f>
              <c:strCache>
                <c:ptCount val="1"/>
                <c:pt idx="0">
                  <c:v>AAA级企业债</c:v>
                </c:pt>
              </c:strCache>
            </c:strRef>
          </c:tx>
          <c:spPr>
            <a:ln>
              <a:solidFill>
                <a:srgbClr val="002060"/>
              </a:solidFill>
            </a:ln>
          </c:spPr>
          <c:marker>
            <c:spPr>
              <a:solidFill>
                <a:srgbClr val="002060"/>
              </a:solidFill>
              <a:ln>
                <a:solidFill>
                  <a:srgbClr val="002060"/>
                </a:solidFill>
              </a:ln>
            </c:spPr>
          </c:marker>
          <c:xVal>
            <c:numRef>
              <c:f>'Risky Curve'!$M$24:$M$44</c:f>
              <c:numCache>
                <c:formatCode>0</c:formatCode>
                <c:ptCount val="18"/>
                <c:pt idx="0">
                  <c:v>2.7397260273972603E-3</c:v>
                </c:pt>
                <c:pt idx="1">
                  <c:v>8.3333333333333329E-2</c:v>
                </c:pt>
                <c:pt idx="2">
                  <c:v>0.25</c:v>
                </c:pt>
                <c:pt idx="3">
                  <c:v>0.5</c:v>
                </c:pt>
                <c:pt idx="4">
                  <c:v>0.75</c:v>
                </c:pt>
                <c:pt idx="5">
                  <c:v>1</c:v>
                </c:pt>
                <c:pt idx="6">
                  <c:v>2</c:v>
                </c:pt>
                <c:pt idx="7">
                  <c:v>3</c:v>
                </c:pt>
                <c:pt idx="8">
                  <c:v>4</c:v>
                </c:pt>
                <c:pt idx="9">
                  <c:v>5</c:v>
                </c:pt>
                <c:pt idx="10">
                  <c:v>6</c:v>
                </c:pt>
                <c:pt idx="11">
                  <c:v>7</c:v>
                </c:pt>
                <c:pt idx="12">
                  <c:v>8</c:v>
                </c:pt>
                <c:pt idx="13">
                  <c:v>9</c:v>
                </c:pt>
                <c:pt idx="14">
                  <c:v>10</c:v>
                </c:pt>
                <c:pt idx="15">
                  <c:v>15</c:v>
                </c:pt>
                <c:pt idx="16">
                  <c:v>20</c:v>
                </c:pt>
                <c:pt idx="17">
                  <c:v>30</c:v>
                </c:pt>
              </c:numCache>
            </c:numRef>
          </c:xVal>
          <c:yVal>
            <c:numRef>
              <c:f>'Risky Curve'!$N$24:$N$44</c:f>
              <c:numCache>
                <c:formatCode>0.0%</c:formatCode>
                <c:ptCount val="18"/>
                <c:pt idx="0">
                  <c:v>2.5443468977391356E-2</c:v>
                </c:pt>
                <c:pt idx="1">
                  <c:v>2.7552342600659339E-2</c:v>
                </c:pt>
                <c:pt idx="2">
                  <c:v>2.816771053192604E-2</c:v>
                </c:pt>
                <c:pt idx="3">
                  <c:v>2.8417156734566816E-2</c:v>
                </c:pt>
                <c:pt idx="4">
                  <c:v>2.8618268567703137E-2</c:v>
                </c:pt>
                <c:pt idx="5">
                  <c:v>2.8861744557402164E-2</c:v>
                </c:pt>
                <c:pt idx="6">
                  <c:v>2.9097306472635247E-2</c:v>
                </c:pt>
                <c:pt idx="7">
                  <c:v>2.9524006987895469E-2</c:v>
                </c:pt>
                <c:pt idx="8">
                  <c:v>3.1603976684902793E-2</c:v>
                </c:pt>
                <c:pt idx="9">
                  <c:v>3.2602814265399842E-2</c:v>
                </c:pt>
                <c:pt idx="10">
                  <c:v>3.4494809418868157E-2</c:v>
                </c:pt>
                <c:pt idx="11">
                  <c:v>3.4905619625506153E-2</c:v>
                </c:pt>
                <c:pt idx="12">
                  <c:v>3.5770207495834067E-2</c:v>
                </c:pt>
                <c:pt idx="13">
                  <c:v>3.6421349074053096E-2</c:v>
                </c:pt>
                <c:pt idx="14">
                  <c:v>3.6610857244034789E-2</c:v>
                </c:pt>
                <c:pt idx="15">
                  <c:v>3.913951409350553E-2</c:v>
                </c:pt>
                <c:pt idx="16">
                  <c:v>4.1731574862605564E-2</c:v>
                </c:pt>
                <c:pt idx="17">
                  <c:v>4.4206819675011062E-2</c:v>
                </c:pt>
              </c:numCache>
            </c:numRef>
          </c:yVal>
          <c:smooth val="0"/>
        </c:ser>
        <c:ser>
          <c:idx val="2"/>
          <c:order val="1"/>
          <c:tx>
            <c:strRef>
              <c:f>'Risky Curve'!$O$23</c:f>
              <c:strCache>
                <c:ptCount val="1"/>
                <c:pt idx="0">
                  <c:v>中国中煤</c:v>
                </c:pt>
              </c:strCache>
            </c:strRef>
          </c:tx>
          <c:spPr>
            <a:ln>
              <a:solidFill>
                <a:schemeClr val="accent2"/>
              </a:solidFill>
            </a:ln>
          </c:spPr>
          <c:marker>
            <c:spPr>
              <a:solidFill>
                <a:schemeClr val="accent2"/>
              </a:solidFill>
              <a:ln>
                <a:solidFill>
                  <a:schemeClr val="accent2"/>
                </a:solidFill>
              </a:ln>
            </c:spPr>
          </c:marker>
          <c:xVal>
            <c:numRef>
              <c:f>'Risky Curve'!$M$24:$M$44</c:f>
              <c:numCache>
                <c:formatCode>0</c:formatCode>
                <c:ptCount val="18"/>
                <c:pt idx="0">
                  <c:v>2.7397260273972603E-3</c:v>
                </c:pt>
                <c:pt idx="1">
                  <c:v>8.3333333333333329E-2</c:v>
                </c:pt>
                <c:pt idx="2">
                  <c:v>0.25</c:v>
                </c:pt>
                <c:pt idx="3">
                  <c:v>0.5</c:v>
                </c:pt>
                <c:pt idx="4">
                  <c:v>0.75</c:v>
                </c:pt>
                <c:pt idx="5">
                  <c:v>1</c:v>
                </c:pt>
                <c:pt idx="6">
                  <c:v>2</c:v>
                </c:pt>
                <c:pt idx="7">
                  <c:v>3</c:v>
                </c:pt>
                <c:pt idx="8">
                  <c:v>4</c:v>
                </c:pt>
                <c:pt idx="9">
                  <c:v>5</c:v>
                </c:pt>
                <c:pt idx="10">
                  <c:v>6</c:v>
                </c:pt>
                <c:pt idx="11">
                  <c:v>7</c:v>
                </c:pt>
                <c:pt idx="12">
                  <c:v>8</c:v>
                </c:pt>
                <c:pt idx="13">
                  <c:v>9</c:v>
                </c:pt>
                <c:pt idx="14">
                  <c:v>10</c:v>
                </c:pt>
                <c:pt idx="15">
                  <c:v>15</c:v>
                </c:pt>
                <c:pt idx="16">
                  <c:v>20</c:v>
                </c:pt>
                <c:pt idx="17">
                  <c:v>30</c:v>
                </c:pt>
              </c:numCache>
            </c:numRef>
          </c:xVal>
          <c:yVal>
            <c:numRef>
              <c:f>'Risky Curve'!$O$24:$O$44</c:f>
              <c:numCache>
                <c:formatCode>0.0%</c:formatCode>
                <c:ptCount val="18"/>
                <c:pt idx="0">
                  <c:v>3.08366463178712E-2</c:v>
                </c:pt>
                <c:pt idx="1">
                  <c:v>3.08366463178712E-2</c:v>
                </c:pt>
                <c:pt idx="2">
                  <c:v>3.08366463178712E-2</c:v>
                </c:pt>
                <c:pt idx="3">
                  <c:v>3.08366463178712E-2</c:v>
                </c:pt>
                <c:pt idx="4">
                  <c:v>3.08366463178712E-2</c:v>
                </c:pt>
                <c:pt idx="5">
                  <c:v>3.08366463178712E-2</c:v>
                </c:pt>
                <c:pt idx="6">
                  <c:v>3.3164894008211897E-2</c:v>
                </c:pt>
                <c:pt idx="7">
                  <c:v>3.3940976571669099E-2</c:v>
                </c:pt>
                <c:pt idx="8">
                  <c:v>3.5140774816937399E-2</c:v>
                </c:pt>
                <c:pt idx="9">
                  <c:v>3.7090294507640897E-2</c:v>
                </c:pt>
                <c:pt idx="10">
                  <c:v>3.9324752933263443E-2</c:v>
                </c:pt>
                <c:pt idx="11">
                  <c:v>4.0456588183490461E-2</c:v>
                </c:pt>
                <c:pt idx="12">
                  <c:v>4.0239880260620316E-2</c:v>
                </c:pt>
                <c:pt idx="13">
                  <c:v>4.0071329737933793E-2</c:v>
                </c:pt>
                <c:pt idx="14">
                  <c:v>3.9936489232145454E-2</c:v>
                </c:pt>
                <c:pt idx="15">
                  <c:v>4.3163535580028764E-2</c:v>
                </c:pt>
                <c:pt idx="16">
                  <c:v>4.6933654874386062E-2</c:v>
                </c:pt>
                <c:pt idx="17">
                  <c:v>4.8363680857399331E-2</c:v>
                </c:pt>
              </c:numCache>
            </c:numRef>
          </c:yVal>
          <c:smooth val="0"/>
        </c:ser>
        <c:ser>
          <c:idx val="3"/>
          <c:order val="2"/>
          <c:tx>
            <c:strRef>
              <c:f>'Risky Curve'!$P$23</c:f>
              <c:strCache>
                <c:ptCount val="1"/>
                <c:pt idx="0">
                  <c:v>中国石化</c:v>
                </c:pt>
              </c:strCache>
            </c:strRef>
          </c:tx>
          <c:spPr>
            <a:ln>
              <a:solidFill>
                <a:schemeClr val="accent4"/>
              </a:solidFill>
            </a:ln>
          </c:spPr>
          <c:marker>
            <c:spPr>
              <a:ln>
                <a:solidFill>
                  <a:schemeClr val="accent4"/>
                </a:solidFill>
              </a:ln>
            </c:spPr>
          </c:marker>
          <c:xVal>
            <c:numRef>
              <c:f>'Risky Curve'!$M$24:$M$44</c:f>
              <c:numCache>
                <c:formatCode>0</c:formatCode>
                <c:ptCount val="18"/>
                <c:pt idx="0">
                  <c:v>2.7397260273972603E-3</c:v>
                </c:pt>
                <c:pt idx="1">
                  <c:v>8.3333333333333329E-2</c:v>
                </c:pt>
                <c:pt idx="2">
                  <c:v>0.25</c:v>
                </c:pt>
                <c:pt idx="3">
                  <c:v>0.5</c:v>
                </c:pt>
                <c:pt idx="4">
                  <c:v>0.75</c:v>
                </c:pt>
                <c:pt idx="5">
                  <c:v>1</c:v>
                </c:pt>
                <c:pt idx="6">
                  <c:v>2</c:v>
                </c:pt>
                <c:pt idx="7">
                  <c:v>3</c:v>
                </c:pt>
                <c:pt idx="8">
                  <c:v>4</c:v>
                </c:pt>
                <c:pt idx="9">
                  <c:v>5</c:v>
                </c:pt>
                <c:pt idx="10">
                  <c:v>6</c:v>
                </c:pt>
                <c:pt idx="11">
                  <c:v>7</c:v>
                </c:pt>
                <c:pt idx="12">
                  <c:v>8</c:v>
                </c:pt>
                <c:pt idx="13">
                  <c:v>9</c:v>
                </c:pt>
                <c:pt idx="14">
                  <c:v>10</c:v>
                </c:pt>
                <c:pt idx="15">
                  <c:v>15</c:v>
                </c:pt>
                <c:pt idx="16">
                  <c:v>20</c:v>
                </c:pt>
                <c:pt idx="17">
                  <c:v>30</c:v>
                </c:pt>
              </c:numCache>
            </c:numRef>
          </c:xVal>
          <c:yVal>
            <c:numRef>
              <c:f>'Risky Curve'!$P$24:$P$44</c:f>
              <c:numCache>
                <c:formatCode>0.0%</c:formatCode>
                <c:ptCount val="18"/>
                <c:pt idx="0">
                  <c:v>2.5644303286627999E-2</c:v>
                </c:pt>
                <c:pt idx="1">
                  <c:v>2.5644303286627999E-2</c:v>
                </c:pt>
                <c:pt idx="2">
                  <c:v>2.5644303286627999E-2</c:v>
                </c:pt>
                <c:pt idx="3">
                  <c:v>2.5644303286627999E-2</c:v>
                </c:pt>
                <c:pt idx="4">
                  <c:v>2.5644303286627999E-2</c:v>
                </c:pt>
                <c:pt idx="5">
                  <c:v>2.5644303296394378E-2</c:v>
                </c:pt>
                <c:pt idx="6">
                  <c:v>2.7581351188850554E-2</c:v>
                </c:pt>
                <c:pt idx="7">
                  <c:v>2.7703499026529656E-2</c:v>
                </c:pt>
                <c:pt idx="8">
                  <c:v>2.9115361023397596E-2</c:v>
                </c:pt>
                <c:pt idx="9">
                  <c:v>3.0992401137705287E-2</c:v>
                </c:pt>
                <c:pt idx="10">
                  <c:v>3.375406224631692E-2</c:v>
                </c:pt>
                <c:pt idx="11">
                  <c:v>3.5108214758204859E-2</c:v>
                </c:pt>
                <c:pt idx="12">
                  <c:v>3.489150689827538E-2</c:v>
                </c:pt>
                <c:pt idx="13">
                  <c:v>3.4722956277201719E-2</c:v>
                </c:pt>
                <c:pt idx="14">
                  <c:v>3.4588115859878255E-2</c:v>
                </c:pt>
                <c:pt idx="15">
                  <c:v>3.78151621752916E-2</c:v>
                </c:pt>
                <c:pt idx="16">
                  <c:v>4.1585281510610028E-2</c:v>
                </c:pt>
                <c:pt idx="17">
                  <c:v>4.3015307449953487E-2</c:v>
                </c:pt>
              </c:numCache>
            </c:numRef>
          </c:yVal>
          <c:smooth val="0"/>
        </c:ser>
        <c:dLbls>
          <c:showLegendKey val="0"/>
          <c:showVal val="0"/>
          <c:showCatName val="0"/>
          <c:showSerName val="0"/>
          <c:showPercent val="0"/>
          <c:showBubbleSize val="0"/>
        </c:dLbls>
        <c:axId val="356567296"/>
        <c:axId val="356567872"/>
      </c:scatterChart>
      <c:valAx>
        <c:axId val="356567296"/>
        <c:scaling>
          <c:orientation val="minMax"/>
          <c:max val="30"/>
        </c:scaling>
        <c:delete val="0"/>
        <c:axPos val="b"/>
        <c:title>
          <c:tx>
            <c:rich>
              <a:bodyPr/>
              <a:lstStyle/>
              <a:p>
                <a:pPr>
                  <a:defRPr sz="1200">
                    <a:latin typeface="楷体" panose="02010609060101010101" pitchFamily="49" charset="-122"/>
                    <a:ea typeface="楷体" panose="02010609060101010101" pitchFamily="49" charset="-122"/>
                  </a:defRPr>
                </a:pPr>
                <a:r>
                  <a:rPr lang="zh-CN" altLang="en-US" sz="1200" dirty="0" smtClean="0">
                    <a:latin typeface="楷体" panose="02010609060101010101" pitchFamily="49" charset="-122"/>
                    <a:ea typeface="楷体" panose="02010609060101010101" pitchFamily="49" charset="-122"/>
                  </a:rPr>
                  <a:t>期限</a:t>
                </a:r>
                <a:endParaRPr lang="en-US" sz="1200" dirty="0">
                  <a:latin typeface="楷体" panose="02010609060101010101" pitchFamily="49" charset="-122"/>
                  <a:ea typeface="楷体" panose="02010609060101010101" pitchFamily="49" charset="-122"/>
                </a:endParaRPr>
              </a:p>
            </c:rich>
          </c:tx>
          <c:layout/>
          <c:overlay val="0"/>
        </c:title>
        <c:numFmt formatCode="0" sourceLinked="1"/>
        <c:majorTickMark val="out"/>
        <c:minorTickMark val="none"/>
        <c:tickLblPos val="nextTo"/>
        <c:crossAx val="356567872"/>
        <c:crosses val="autoZero"/>
        <c:crossBetween val="midCat"/>
      </c:valAx>
      <c:valAx>
        <c:axId val="356567872"/>
        <c:scaling>
          <c:orientation val="minMax"/>
          <c:min val="2.5000000000000005E-2"/>
        </c:scaling>
        <c:delete val="0"/>
        <c:axPos val="l"/>
        <c:numFmt formatCode="0.0%" sourceLinked="1"/>
        <c:majorTickMark val="out"/>
        <c:minorTickMark val="none"/>
        <c:tickLblPos val="nextTo"/>
        <c:crossAx val="356567296"/>
        <c:crosses val="autoZero"/>
        <c:crossBetween val="midCat"/>
      </c:valAx>
    </c:plotArea>
    <c:legend>
      <c:legendPos val="t"/>
      <c:layout/>
      <c:overlay val="0"/>
      <c:txPr>
        <a:bodyPr/>
        <a:lstStyle/>
        <a:p>
          <a:pPr>
            <a:defRPr sz="1200">
              <a:latin typeface="楷体" panose="02010609060101010101" pitchFamily="49" charset="-122"/>
              <a:ea typeface="楷体" panose="02010609060101010101" pitchFamily="49" charset="-122"/>
            </a:defRPr>
          </a:pPr>
          <a:endParaRPr lang="zh-CN"/>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latin typeface="楷体" panose="02010609060101010101" pitchFamily="49" charset="-122"/>
                <a:ea typeface="楷体" panose="02010609060101010101" pitchFamily="49" charset="-122"/>
              </a:defRPr>
            </a:pPr>
            <a:r>
              <a:rPr lang="zh-CN" altLang="en-US" sz="1800" b="1">
                <a:latin typeface="楷体" panose="02010609060101010101" pitchFamily="49" charset="-122"/>
                <a:ea typeface="楷体" panose="02010609060101010101" pitchFamily="49" charset="-122"/>
              </a:rPr>
              <a:t>违约概率</a:t>
            </a:r>
            <a:endParaRPr lang="en-US" sz="1800" b="1">
              <a:latin typeface="楷体" panose="02010609060101010101" pitchFamily="49" charset="-122"/>
              <a:ea typeface="楷体" panose="02010609060101010101" pitchFamily="49" charset="-122"/>
            </a:endParaRPr>
          </a:p>
        </c:rich>
      </c:tx>
      <c:layout/>
      <c:overlay val="0"/>
    </c:title>
    <c:autoTitleDeleted val="0"/>
    <c:plotArea>
      <c:layout/>
      <c:lineChart>
        <c:grouping val="standard"/>
        <c:varyColors val="0"/>
        <c:ser>
          <c:idx val="0"/>
          <c:order val="0"/>
          <c:tx>
            <c:strRef>
              <c:f>'PD (2)'!$R$47</c:f>
              <c:strCache>
                <c:ptCount val="1"/>
                <c:pt idx="0">
                  <c:v>AAA级企业债</c:v>
                </c:pt>
              </c:strCache>
            </c:strRef>
          </c:tx>
          <c:marker>
            <c:symbol val="none"/>
          </c:marker>
          <c:cat>
            <c:strRef>
              <c:f>'PD (2)'!$Q$48:$Q$58</c:f>
              <c:strCache>
                <c:ptCount val="11"/>
                <c:pt idx="0">
                  <c:v>1D</c:v>
                </c:pt>
                <c:pt idx="1">
                  <c:v>1M</c:v>
                </c:pt>
                <c:pt idx="2">
                  <c:v>2M</c:v>
                </c:pt>
                <c:pt idx="3">
                  <c:v>3M</c:v>
                </c:pt>
                <c:pt idx="4">
                  <c:v>6M</c:v>
                </c:pt>
                <c:pt idx="5">
                  <c:v>9M</c:v>
                </c:pt>
                <c:pt idx="6">
                  <c:v>12M</c:v>
                </c:pt>
                <c:pt idx="7">
                  <c:v>24M</c:v>
                </c:pt>
                <c:pt idx="8">
                  <c:v>36M</c:v>
                </c:pt>
                <c:pt idx="9">
                  <c:v>48M</c:v>
                </c:pt>
                <c:pt idx="10">
                  <c:v>60M</c:v>
                </c:pt>
              </c:strCache>
            </c:strRef>
          </c:cat>
          <c:val>
            <c:numRef>
              <c:f>'PD (2)'!$R$48:$R$58</c:f>
              <c:numCache>
                <c:formatCode>0.0%</c:formatCode>
                <c:ptCount val="11"/>
                <c:pt idx="0">
                  <c:v>2.1964550122266502E-5</c:v>
                </c:pt>
                <c:pt idx="1">
                  <c:v>5.589711930539254E-4</c:v>
                </c:pt>
                <c:pt idx="2">
                  <c:v>1.1162047605769443E-3</c:v>
                </c:pt>
                <c:pt idx="3">
                  <c:v>1.8119655887879338E-3</c:v>
                </c:pt>
                <c:pt idx="4">
                  <c:v>4.4603392125355246E-3</c:v>
                </c:pt>
                <c:pt idx="5">
                  <c:v>6.9806918096121384E-3</c:v>
                </c:pt>
                <c:pt idx="6">
                  <c:v>9.78155030480099E-3</c:v>
                </c:pt>
                <c:pt idx="7">
                  <c:v>1.5100124912333479E-2</c:v>
                </c:pt>
                <c:pt idx="8">
                  <c:v>1.6944702733093786E-2</c:v>
                </c:pt>
                <c:pt idx="9">
                  <c:v>3.3274676369847822E-2</c:v>
                </c:pt>
                <c:pt idx="10">
                  <c:v>4.5986813853063135E-2</c:v>
                </c:pt>
              </c:numCache>
            </c:numRef>
          </c:val>
          <c:smooth val="0"/>
        </c:ser>
        <c:ser>
          <c:idx val="1"/>
          <c:order val="1"/>
          <c:tx>
            <c:strRef>
              <c:f>'PD (2)'!$S$47</c:f>
              <c:strCache>
                <c:ptCount val="1"/>
                <c:pt idx="0">
                  <c:v>中国中煤</c:v>
                </c:pt>
              </c:strCache>
            </c:strRef>
          </c:tx>
          <c:marker>
            <c:symbol val="none"/>
          </c:marker>
          <c:cat>
            <c:strRef>
              <c:f>'PD (2)'!$Q$48:$Q$58</c:f>
              <c:strCache>
                <c:ptCount val="11"/>
                <c:pt idx="0">
                  <c:v>1D</c:v>
                </c:pt>
                <c:pt idx="1">
                  <c:v>1M</c:v>
                </c:pt>
                <c:pt idx="2">
                  <c:v>2M</c:v>
                </c:pt>
                <c:pt idx="3">
                  <c:v>3M</c:v>
                </c:pt>
                <c:pt idx="4">
                  <c:v>6M</c:v>
                </c:pt>
                <c:pt idx="5">
                  <c:v>9M</c:v>
                </c:pt>
                <c:pt idx="6">
                  <c:v>12M</c:v>
                </c:pt>
                <c:pt idx="7">
                  <c:v>24M</c:v>
                </c:pt>
                <c:pt idx="8">
                  <c:v>36M</c:v>
                </c:pt>
                <c:pt idx="9">
                  <c:v>48M</c:v>
                </c:pt>
                <c:pt idx="10">
                  <c:v>60M</c:v>
                </c:pt>
              </c:strCache>
            </c:strRef>
          </c:cat>
          <c:val>
            <c:numRef>
              <c:f>'PD (2)'!$S$48:$S$58</c:f>
              <c:numCache>
                <c:formatCode>0.0%</c:formatCode>
                <c:ptCount val="11"/>
                <c:pt idx="0">
                  <c:v>4.6590424193859725E-5</c:v>
                </c:pt>
                <c:pt idx="1">
                  <c:v>1.0149091050635217E-3</c:v>
                </c:pt>
                <c:pt idx="2">
                  <c:v>1.9422849001270448E-3</c:v>
                </c:pt>
                <c:pt idx="3">
                  <c:v>2.9224426461202935E-3</c:v>
                </c:pt>
                <c:pt idx="4">
                  <c:v>6.4699688452446447E-3</c:v>
                </c:pt>
                <c:pt idx="5">
                  <c:v>9.7397537616872309E-3</c:v>
                </c:pt>
                <c:pt idx="6">
                  <c:v>1.3050506641687831E-2</c:v>
                </c:pt>
                <c:pt idx="7">
                  <c:v>2.848140454602166E-2</c:v>
                </c:pt>
                <c:pt idx="8">
                  <c:v>3.8660821037137638E-2</c:v>
                </c:pt>
                <c:pt idx="9">
                  <c:v>5.6219899393985528E-2</c:v>
                </c:pt>
                <c:pt idx="10">
                  <c:v>8.1945736978029982E-2</c:v>
                </c:pt>
              </c:numCache>
            </c:numRef>
          </c:val>
          <c:smooth val="0"/>
        </c:ser>
        <c:ser>
          <c:idx val="2"/>
          <c:order val="2"/>
          <c:tx>
            <c:strRef>
              <c:f>'PD (2)'!$T$47</c:f>
              <c:strCache>
                <c:ptCount val="1"/>
                <c:pt idx="0">
                  <c:v>中国石化</c:v>
                </c:pt>
              </c:strCache>
            </c:strRef>
          </c:tx>
          <c:spPr>
            <a:ln>
              <a:solidFill>
                <a:schemeClr val="accent4"/>
              </a:solidFill>
            </a:ln>
          </c:spPr>
          <c:marker>
            <c:symbol val="none"/>
          </c:marker>
          <c:cat>
            <c:strRef>
              <c:f>'PD (2)'!$Q$48:$Q$58</c:f>
              <c:strCache>
                <c:ptCount val="11"/>
                <c:pt idx="0">
                  <c:v>1D</c:v>
                </c:pt>
                <c:pt idx="1">
                  <c:v>1M</c:v>
                </c:pt>
                <c:pt idx="2">
                  <c:v>2M</c:v>
                </c:pt>
                <c:pt idx="3">
                  <c:v>3M</c:v>
                </c:pt>
                <c:pt idx="4">
                  <c:v>6M</c:v>
                </c:pt>
                <c:pt idx="5">
                  <c:v>9M</c:v>
                </c:pt>
                <c:pt idx="6">
                  <c:v>12M</c:v>
                </c:pt>
                <c:pt idx="7">
                  <c:v>24M</c:v>
                </c:pt>
                <c:pt idx="8">
                  <c:v>36M</c:v>
                </c:pt>
                <c:pt idx="9">
                  <c:v>48M</c:v>
                </c:pt>
                <c:pt idx="10">
                  <c:v>60M</c:v>
                </c:pt>
              </c:strCache>
            </c:strRef>
          </c:cat>
          <c:val>
            <c:numRef>
              <c:f>'PD (2)'!$T$48:$T$58</c:f>
              <c:numCache>
                <c:formatCode>0.0%</c:formatCode>
                <c:ptCount val="11"/>
                <c:pt idx="0">
                  <c:v>2.2881589424872395E-5</c:v>
                </c:pt>
                <c:pt idx="1">
                  <c:v>2.9403354860457753E-4</c:v>
                </c:pt>
                <c:pt idx="2">
                  <c:v>5.0102468984991599E-4</c:v>
                </c:pt>
                <c:pt idx="3">
                  <c:v>7.6135763089779651E-4</c:v>
                </c:pt>
                <c:pt idx="4">
                  <c:v>2.1542136717612737E-3</c:v>
                </c:pt>
                <c:pt idx="5">
                  <c:v>3.2746739078086673E-3</c:v>
                </c:pt>
                <c:pt idx="6">
                  <c:v>4.442034567512354E-3</c:v>
                </c:pt>
                <c:pt idx="7">
                  <c:v>1.0085124127314216E-2</c:v>
                </c:pt>
                <c:pt idx="8">
                  <c:v>1.0085125117229032E-2</c:v>
                </c:pt>
                <c:pt idx="9">
                  <c:v>1.6933941098911443E-2</c:v>
                </c:pt>
                <c:pt idx="10">
                  <c:v>3.2884314111235269E-2</c:v>
                </c:pt>
              </c:numCache>
            </c:numRef>
          </c:val>
          <c:smooth val="0"/>
        </c:ser>
        <c:dLbls>
          <c:showLegendKey val="0"/>
          <c:showVal val="0"/>
          <c:showCatName val="0"/>
          <c:showSerName val="0"/>
          <c:showPercent val="0"/>
          <c:showBubbleSize val="0"/>
        </c:dLbls>
        <c:marker val="1"/>
        <c:smooth val="0"/>
        <c:axId val="362960896"/>
        <c:axId val="356569600"/>
      </c:lineChart>
      <c:catAx>
        <c:axId val="362960896"/>
        <c:scaling>
          <c:orientation val="minMax"/>
        </c:scaling>
        <c:delete val="0"/>
        <c:axPos val="b"/>
        <c:majorTickMark val="out"/>
        <c:minorTickMark val="none"/>
        <c:tickLblPos val="nextTo"/>
        <c:txPr>
          <a:bodyPr/>
          <a:lstStyle/>
          <a:p>
            <a:pPr>
              <a:defRPr sz="1000"/>
            </a:pPr>
            <a:endParaRPr lang="zh-CN"/>
          </a:p>
        </c:txPr>
        <c:crossAx val="356569600"/>
        <c:crosses val="autoZero"/>
        <c:auto val="1"/>
        <c:lblAlgn val="ctr"/>
        <c:lblOffset val="100"/>
        <c:noMultiLvlLbl val="0"/>
      </c:catAx>
      <c:valAx>
        <c:axId val="356569600"/>
        <c:scaling>
          <c:orientation val="minMax"/>
        </c:scaling>
        <c:delete val="0"/>
        <c:axPos val="l"/>
        <c:numFmt formatCode="0.0%" sourceLinked="1"/>
        <c:majorTickMark val="out"/>
        <c:minorTickMark val="none"/>
        <c:tickLblPos val="nextTo"/>
        <c:txPr>
          <a:bodyPr/>
          <a:lstStyle/>
          <a:p>
            <a:pPr>
              <a:defRPr sz="1000"/>
            </a:pPr>
            <a:endParaRPr lang="zh-CN"/>
          </a:p>
        </c:txPr>
        <c:crossAx val="362960896"/>
        <c:crosses val="autoZero"/>
        <c:crossBetween val="between"/>
      </c:valAx>
    </c:plotArea>
    <c:legend>
      <c:legendPos val="t"/>
      <c:layout/>
      <c:overlay val="0"/>
      <c:txPr>
        <a:bodyPr/>
        <a:lstStyle/>
        <a:p>
          <a:pPr>
            <a:defRPr sz="1200">
              <a:latin typeface="楷体" panose="02010609060101010101" pitchFamily="49" charset="-122"/>
              <a:ea typeface="楷体" panose="02010609060101010101" pitchFamily="49" charset="-122"/>
            </a:defRPr>
          </a:pPr>
          <a:endParaRPr lang="zh-CN"/>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8BAF65A3-EAF0-8D46-BB35-B6F70C09664B}" type="datetimeFigureOut">
              <a:rPr lang="en-US" smtClean="0"/>
              <a:pPr/>
              <a:t>12/25/2016</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6FDD2596-4D7B-6B4A-8668-69393A9CFB51}" type="slidenum">
              <a:rPr lang="en-US" smtClean="0"/>
              <a:pPr/>
              <a:t>‹#›</a:t>
            </a:fld>
            <a:endParaRPr lang="en-US" dirty="0"/>
          </a:p>
        </p:txBody>
      </p:sp>
    </p:spTree>
    <p:extLst>
      <p:ext uri="{BB962C8B-B14F-4D97-AF65-F5344CB8AC3E}">
        <p14:creationId xmlns:p14="http://schemas.microsoft.com/office/powerpoint/2010/main" val="29224161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092BEFC3-455F-A648-98F0-D686907E2B3E}" type="datetimeFigureOut">
              <a:rPr lang="en-US" smtClean="0"/>
              <a:pPr/>
              <a:t>12/25/2016</a:t>
            </a:fld>
            <a:endParaRPr lang="en-US"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0D1CB70-96A2-1B47-BE1C-4D2608E5FBDD}" type="slidenum">
              <a:rPr lang="en-US" smtClean="0"/>
              <a:pPr/>
              <a:t>‹#›</a:t>
            </a:fld>
            <a:endParaRPr lang="en-US" dirty="0"/>
          </a:p>
        </p:txBody>
      </p:sp>
    </p:spTree>
    <p:extLst>
      <p:ext uri="{BB962C8B-B14F-4D97-AF65-F5344CB8AC3E}">
        <p14:creationId xmlns:p14="http://schemas.microsoft.com/office/powerpoint/2010/main" val="28330407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RM</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VaR</a:t>
            </a:r>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业界标杆， </a:t>
            </a:r>
            <a:r>
              <a:rPr lang="en-US" altLang="zh-CN" sz="1200" kern="1200" baseline="0" dirty="0" smtClean="0">
                <a:solidFill>
                  <a:schemeClr val="tx1"/>
                </a:solidFill>
                <a:effectLst/>
                <a:latin typeface="+mn-lt"/>
                <a:ea typeface="+mn-ea"/>
                <a:cs typeface="+mn-cs"/>
              </a:rPr>
              <a:t>JP</a:t>
            </a:r>
            <a:r>
              <a:rPr lang="zh-CN" altLang="en-US" sz="1200" kern="1200" baseline="0" dirty="0" smtClean="0">
                <a:solidFill>
                  <a:schemeClr val="tx1"/>
                </a:solidFill>
                <a:effectLst/>
                <a:latin typeface="+mn-lt"/>
                <a:ea typeface="+mn-ea"/>
                <a:cs typeface="+mn-cs"/>
              </a:rPr>
              <a:t> 一部分，认可度高，为了将技术为行业所应用，</a:t>
            </a:r>
            <a:r>
              <a:rPr lang="en-US" altLang="zh-CN" sz="1200" kern="1200" baseline="0" dirty="0" smtClean="0">
                <a:solidFill>
                  <a:schemeClr val="tx1"/>
                </a:solidFill>
                <a:effectLst/>
                <a:latin typeface="+mn-lt"/>
                <a:ea typeface="+mn-ea"/>
                <a:cs typeface="+mn-cs"/>
              </a:rPr>
              <a:t>90s</a:t>
            </a:r>
            <a:r>
              <a:rPr lang="zh-CN" altLang="en-US" sz="1200" kern="1200" baseline="0" dirty="0" smtClean="0">
                <a:solidFill>
                  <a:schemeClr val="tx1"/>
                </a:solidFill>
                <a:effectLst/>
                <a:latin typeface="+mn-lt"/>
                <a:ea typeface="+mn-ea"/>
                <a:cs typeface="+mn-cs"/>
              </a:rPr>
              <a:t>从</a:t>
            </a:r>
            <a:r>
              <a:rPr lang="en-US" altLang="zh-CN" sz="1200" kern="1200" baseline="0" dirty="0" smtClean="0">
                <a:solidFill>
                  <a:schemeClr val="tx1"/>
                </a:solidFill>
                <a:effectLst/>
                <a:latin typeface="+mn-lt"/>
                <a:ea typeface="+mn-ea"/>
                <a:cs typeface="+mn-cs"/>
              </a:rPr>
              <a:t>JP</a:t>
            </a:r>
            <a:r>
              <a:rPr lang="zh-CN" altLang="en-US" sz="1200" kern="1200" baseline="0" dirty="0" smtClean="0">
                <a:solidFill>
                  <a:schemeClr val="tx1"/>
                </a:solidFill>
                <a:effectLst/>
                <a:latin typeface="+mn-lt"/>
                <a:ea typeface="+mn-ea"/>
                <a:cs typeface="+mn-cs"/>
              </a:rPr>
              <a:t>分离出来 </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独立出来</a:t>
            </a:r>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10</a:t>
            </a:r>
            <a:r>
              <a:rPr lang="zh-CN" altLang="en-US" sz="1200" kern="1200" baseline="0" dirty="0" smtClean="0">
                <a:solidFill>
                  <a:schemeClr val="tx1"/>
                </a:solidFill>
                <a:effectLst/>
                <a:latin typeface="+mn-lt"/>
                <a:ea typeface="+mn-ea"/>
                <a:cs typeface="+mn-cs"/>
              </a:rPr>
              <a:t>年与</a:t>
            </a:r>
            <a:r>
              <a:rPr lang="en-US" altLang="zh-CN" sz="1200" kern="1200" baseline="0" dirty="0" smtClean="0">
                <a:solidFill>
                  <a:schemeClr val="tx1"/>
                </a:solidFill>
                <a:effectLst/>
                <a:latin typeface="+mn-lt"/>
                <a:ea typeface="+mn-ea"/>
                <a:cs typeface="+mn-cs"/>
              </a:rPr>
              <a:t>MSCI</a:t>
            </a:r>
            <a:r>
              <a:rPr lang="zh-CN" altLang="en-US" sz="1200" kern="1200" baseline="0" dirty="0" smtClean="0">
                <a:solidFill>
                  <a:schemeClr val="tx1"/>
                </a:solidFill>
                <a:effectLst/>
                <a:latin typeface="+mn-lt"/>
                <a:ea typeface="+mn-ea"/>
                <a:cs typeface="+mn-cs"/>
              </a:rPr>
              <a:t>合并，强强联合，</a:t>
            </a:r>
            <a:r>
              <a:rPr lang="zh-CN" altLang="en-US" sz="1200" kern="1200" dirty="0" smtClean="0">
                <a:solidFill>
                  <a:schemeClr val="tx1"/>
                </a:solidFill>
                <a:effectLst/>
                <a:latin typeface="+mn-lt"/>
                <a:ea typeface="+mn-ea"/>
                <a:cs typeface="+mn-cs"/>
              </a:rPr>
              <a:t>形成</a:t>
            </a:r>
            <a:r>
              <a:rPr lang="zh-CN" altLang="zh-CN" sz="1200" kern="1200" dirty="0" smtClean="0">
                <a:solidFill>
                  <a:schemeClr val="tx1"/>
                </a:solidFill>
                <a:effectLst/>
                <a:latin typeface="+mn-lt"/>
                <a:ea typeface="+mn-ea"/>
                <a:cs typeface="+mn-cs"/>
              </a:rPr>
              <a:t>全球领先的投资及风险管理支持服务提供商。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除知名的指数服务外，</a:t>
            </a:r>
            <a:r>
              <a:rPr lang="en-US" altLang="zh-CN" sz="1200" kern="1200" dirty="0" smtClean="0">
                <a:solidFill>
                  <a:schemeClr val="tx1"/>
                </a:solidFill>
                <a:effectLst/>
                <a:latin typeface="+mn-lt"/>
                <a:ea typeface="+mn-ea"/>
                <a:cs typeface="+mn-cs"/>
              </a:rPr>
              <a:t>MSCI</a:t>
            </a:r>
            <a:r>
              <a:rPr lang="zh-CN" altLang="zh-CN" sz="1200" kern="1200" dirty="0" smtClean="0">
                <a:solidFill>
                  <a:schemeClr val="tx1"/>
                </a:solidFill>
                <a:effectLst/>
                <a:latin typeface="+mn-lt"/>
                <a:ea typeface="+mn-ea"/>
                <a:cs typeface="+mn-cs"/>
              </a:rPr>
              <a:t>旗下还拥有</a:t>
            </a:r>
            <a:r>
              <a:rPr lang="en-US" altLang="zh-CN" sz="1200" kern="1200" dirty="0" smtClean="0">
                <a:solidFill>
                  <a:schemeClr val="tx1"/>
                </a:solidFill>
                <a:effectLst/>
                <a:latin typeface="+mn-lt"/>
                <a:ea typeface="+mn-ea"/>
                <a:cs typeface="+mn-cs"/>
              </a:rPr>
              <a:t>RiskMetrics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Barra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IPD</a:t>
            </a:r>
            <a:r>
              <a:rPr lang="zh-CN" altLang="zh-CN" sz="1200" kern="1200" dirty="0" smtClean="0">
                <a:solidFill>
                  <a:schemeClr val="tx1"/>
                </a:solidFill>
                <a:effectLst/>
                <a:latin typeface="+mn-lt"/>
                <a:ea typeface="+mn-ea"/>
                <a:cs typeface="+mn-cs"/>
              </a:rPr>
              <a:t>等在各自领域杰出的风险、组合管理系统和数据服务。</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2600" dirty="0" smtClean="0">
                <a:solidFill>
                  <a:schemeClr val="tx2"/>
                </a:solidFill>
              </a:rPr>
              <a:t>我们的产品服务于全球各大金融机构，其中包括：</a:t>
            </a:r>
            <a:endParaRPr lang="en-US" altLang="zh-CN" sz="2600" dirty="0" smtClean="0">
              <a:solidFill>
                <a:schemeClr val="tx2"/>
              </a:solidFill>
            </a:endParaRPr>
          </a:p>
          <a:p>
            <a:r>
              <a:rPr lang="zh-CN" altLang="en-US" sz="2600" b="1" dirty="0" smtClean="0">
                <a:solidFill>
                  <a:schemeClr val="tx2"/>
                </a:solidFill>
              </a:rPr>
              <a:t>包括国外的监管机构</a:t>
            </a:r>
            <a:endParaRPr lang="en-US" altLang="zh-CN" sz="2600" b="1" dirty="0" smtClean="0">
              <a:solidFill>
                <a:schemeClr val="tx2"/>
              </a:solidFill>
            </a:endParaRPr>
          </a:p>
          <a:p>
            <a:pPr lvl="1">
              <a:lnSpc>
                <a:spcPct val="90000"/>
              </a:lnSpc>
              <a:buFont typeface="Arial" pitchFamily="34" charset="0"/>
              <a:buChar char="•"/>
            </a:pPr>
            <a:r>
              <a:rPr lang="zh-CN" altLang="en-US" sz="2000" dirty="0" smtClean="0">
                <a:solidFill>
                  <a:schemeClr val="tx1">
                    <a:lumMod val="95000"/>
                    <a:lumOff val="5000"/>
                  </a:schemeClr>
                </a:solidFill>
              </a:rPr>
              <a:t> </a:t>
            </a:r>
            <a:r>
              <a:rPr lang="en-US" altLang="zh-CN" sz="2100" dirty="0" smtClean="0">
                <a:solidFill>
                  <a:schemeClr val="tx1">
                    <a:lumMod val="95000"/>
                    <a:lumOff val="5000"/>
                  </a:schemeClr>
                </a:solidFill>
              </a:rPr>
              <a:t>100</a:t>
            </a:r>
            <a:r>
              <a:rPr lang="zh-CN" altLang="en-US" sz="2100" dirty="0" smtClean="0">
                <a:solidFill>
                  <a:schemeClr val="tx1">
                    <a:lumMod val="95000"/>
                    <a:lumOff val="5000"/>
                  </a:schemeClr>
                </a:solidFill>
              </a:rPr>
              <a:t>家最大的投资管理人中的 </a:t>
            </a:r>
            <a:r>
              <a:rPr lang="en-US" altLang="zh-CN" sz="2100" dirty="0" smtClean="0">
                <a:solidFill>
                  <a:schemeClr val="tx1">
                    <a:lumMod val="95000"/>
                    <a:lumOff val="5000"/>
                  </a:schemeClr>
                </a:solidFill>
              </a:rPr>
              <a:t>70 </a:t>
            </a:r>
            <a:r>
              <a:rPr lang="zh-CN" altLang="en-US" sz="2100" dirty="0" smtClean="0">
                <a:solidFill>
                  <a:schemeClr val="tx1">
                    <a:lumMod val="95000"/>
                    <a:lumOff val="5000"/>
                  </a:schemeClr>
                </a:solidFill>
              </a:rPr>
              <a:t>家</a:t>
            </a:r>
          </a:p>
          <a:p>
            <a:pPr lvl="1">
              <a:lnSpc>
                <a:spcPct val="90000"/>
              </a:lnSpc>
              <a:buFont typeface="Arial" pitchFamily="34" charset="0"/>
              <a:buChar char="•"/>
            </a:pPr>
            <a:r>
              <a:rPr lang="zh-CN" altLang="en-US" sz="2100" dirty="0" smtClean="0">
                <a:solidFill>
                  <a:schemeClr val="tx1">
                    <a:lumMod val="95000"/>
                    <a:lumOff val="5000"/>
                  </a:schemeClr>
                </a:solidFill>
              </a:rPr>
              <a:t> </a:t>
            </a:r>
            <a:r>
              <a:rPr lang="en-US" altLang="zh-CN" sz="2100" dirty="0" smtClean="0">
                <a:solidFill>
                  <a:schemeClr val="tx1">
                    <a:lumMod val="95000"/>
                    <a:lumOff val="5000"/>
                  </a:schemeClr>
                </a:solidFill>
              </a:rPr>
              <a:t>100</a:t>
            </a:r>
            <a:r>
              <a:rPr lang="zh-CN" altLang="en-US" sz="2100" dirty="0" smtClean="0">
                <a:solidFill>
                  <a:schemeClr val="tx1">
                    <a:lumMod val="95000"/>
                    <a:lumOff val="5000"/>
                  </a:schemeClr>
                </a:solidFill>
              </a:rPr>
              <a:t>家最大的对冲基金中的 </a:t>
            </a:r>
            <a:r>
              <a:rPr lang="en-US" altLang="zh-CN" sz="2100" dirty="0" smtClean="0">
                <a:solidFill>
                  <a:schemeClr val="tx1">
                    <a:lumMod val="95000"/>
                    <a:lumOff val="5000"/>
                  </a:schemeClr>
                </a:solidFill>
              </a:rPr>
              <a:t>63 </a:t>
            </a:r>
            <a:r>
              <a:rPr lang="zh-CN" altLang="en-US" sz="2100" dirty="0" smtClean="0">
                <a:solidFill>
                  <a:schemeClr val="tx1">
                    <a:lumMod val="95000"/>
                    <a:lumOff val="5000"/>
                  </a:schemeClr>
                </a:solidFill>
              </a:rPr>
              <a:t>家</a:t>
            </a:r>
          </a:p>
          <a:p>
            <a:pPr lvl="1">
              <a:lnSpc>
                <a:spcPct val="90000"/>
              </a:lnSpc>
              <a:buFont typeface="Arial" pitchFamily="34" charset="0"/>
              <a:buChar char="•"/>
            </a:pPr>
            <a:r>
              <a:rPr lang="zh-CN" altLang="en-US" sz="2100" dirty="0" smtClean="0">
                <a:solidFill>
                  <a:schemeClr val="tx1">
                    <a:lumMod val="95000"/>
                    <a:lumOff val="5000"/>
                  </a:schemeClr>
                </a:solidFill>
              </a:rPr>
              <a:t> </a:t>
            </a:r>
            <a:r>
              <a:rPr lang="en-US" altLang="zh-CN" sz="2100" dirty="0" smtClean="0">
                <a:solidFill>
                  <a:schemeClr val="tx1">
                    <a:lumMod val="95000"/>
                    <a:lumOff val="5000"/>
                  </a:schemeClr>
                </a:solidFill>
              </a:rPr>
              <a:t>25</a:t>
            </a:r>
            <a:r>
              <a:rPr lang="zh-CN" altLang="en-US" sz="2100" dirty="0" smtClean="0">
                <a:solidFill>
                  <a:schemeClr val="tx1">
                    <a:lumMod val="95000"/>
                    <a:lumOff val="5000"/>
                  </a:schemeClr>
                </a:solidFill>
              </a:rPr>
              <a:t>家最大的共同基金中的</a:t>
            </a:r>
            <a:r>
              <a:rPr lang="en-US" altLang="zh-CN" sz="2100" dirty="0" smtClean="0">
                <a:solidFill>
                  <a:schemeClr val="tx1">
                    <a:lumMod val="95000"/>
                    <a:lumOff val="5000"/>
                  </a:schemeClr>
                </a:solidFill>
              </a:rPr>
              <a:t>23</a:t>
            </a:r>
            <a:r>
              <a:rPr lang="zh-CN" altLang="en-US" sz="2100" dirty="0" smtClean="0">
                <a:solidFill>
                  <a:schemeClr val="tx1">
                    <a:lumMod val="95000"/>
                    <a:lumOff val="5000"/>
                  </a:schemeClr>
                </a:solidFill>
              </a:rPr>
              <a:t>家</a:t>
            </a:r>
          </a:p>
          <a:p>
            <a:pPr lvl="1">
              <a:lnSpc>
                <a:spcPct val="90000"/>
              </a:lnSpc>
              <a:buFont typeface="Arial" pitchFamily="34" charset="0"/>
              <a:buChar char="•"/>
            </a:pPr>
            <a:r>
              <a:rPr lang="zh-CN" altLang="en-US" sz="2100" dirty="0" smtClean="0">
                <a:solidFill>
                  <a:schemeClr val="tx1">
                    <a:lumMod val="95000"/>
                    <a:lumOff val="5000"/>
                  </a:schemeClr>
                </a:solidFill>
              </a:rPr>
              <a:t> </a:t>
            </a:r>
            <a:r>
              <a:rPr lang="en-US" altLang="zh-CN" sz="2100" dirty="0" smtClean="0">
                <a:solidFill>
                  <a:schemeClr val="tx1">
                    <a:lumMod val="95000"/>
                    <a:lumOff val="5000"/>
                  </a:schemeClr>
                </a:solidFill>
              </a:rPr>
              <a:t>30</a:t>
            </a:r>
            <a:r>
              <a:rPr lang="zh-CN" altLang="en-US" sz="2100" dirty="0" smtClean="0">
                <a:solidFill>
                  <a:schemeClr val="tx1">
                    <a:lumMod val="95000"/>
                    <a:lumOff val="5000"/>
                  </a:schemeClr>
                </a:solidFill>
              </a:rPr>
              <a:t>家最大的</a:t>
            </a:r>
            <a:r>
              <a:rPr lang="en-US" altLang="zh-CN" sz="2100" dirty="0" smtClean="0">
                <a:solidFill>
                  <a:schemeClr val="tx1">
                    <a:lumMod val="95000"/>
                    <a:lumOff val="5000"/>
                  </a:schemeClr>
                </a:solidFill>
              </a:rPr>
              <a:t>OECD</a:t>
            </a:r>
            <a:r>
              <a:rPr lang="zh-CN" altLang="en-US" sz="2100" dirty="0" smtClean="0">
                <a:solidFill>
                  <a:schemeClr val="tx1">
                    <a:lumMod val="95000"/>
                    <a:lumOff val="5000"/>
                  </a:schemeClr>
                </a:solidFill>
              </a:rPr>
              <a:t>银行中的</a:t>
            </a:r>
            <a:r>
              <a:rPr lang="en-US" altLang="zh-CN" sz="2100" dirty="0" smtClean="0">
                <a:solidFill>
                  <a:schemeClr val="tx1">
                    <a:lumMod val="95000"/>
                    <a:lumOff val="5000"/>
                  </a:schemeClr>
                </a:solidFill>
              </a:rPr>
              <a:t>17</a:t>
            </a:r>
            <a:r>
              <a:rPr lang="zh-CN" altLang="en-US" sz="2100" dirty="0" smtClean="0">
                <a:solidFill>
                  <a:schemeClr val="tx1">
                    <a:lumMod val="95000"/>
                    <a:lumOff val="5000"/>
                  </a:schemeClr>
                </a:solidFill>
              </a:rPr>
              <a:t>家</a:t>
            </a:r>
            <a:endParaRPr lang="en-US" altLang="zh-CN" sz="2100" dirty="0" smtClean="0">
              <a:solidFill>
                <a:schemeClr val="tx1">
                  <a:lumMod val="95000"/>
                  <a:lumOff val="5000"/>
                </a:schemeClr>
              </a:solidFill>
            </a:endParaRPr>
          </a:p>
          <a:p>
            <a:pPr lvl="1">
              <a:lnSpc>
                <a:spcPct val="90000"/>
              </a:lnSpc>
              <a:spcAft>
                <a:spcPts val="1200"/>
              </a:spcAft>
              <a:buFont typeface="Arial" pitchFamily="34" charset="0"/>
              <a:buChar char="•"/>
            </a:pPr>
            <a:r>
              <a:rPr lang="zh-CN" altLang="en-US" sz="2100" dirty="0" smtClean="0">
                <a:solidFill>
                  <a:schemeClr val="tx1">
                    <a:lumMod val="95000"/>
                    <a:lumOff val="5000"/>
                  </a:schemeClr>
                </a:solidFill>
              </a:rPr>
              <a:t> </a:t>
            </a:r>
            <a:r>
              <a:rPr lang="en-US" altLang="zh-CN" sz="2100" dirty="0" smtClean="0">
                <a:solidFill>
                  <a:schemeClr val="tx1">
                    <a:lumMod val="95000"/>
                    <a:lumOff val="5000"/>
                  </a:schemeClr>
                </a:solidFill>
              </a:rPr>
              <a:t>25</a:t>
            </a:r>
            <a:r>
              <a:rPr lang="zh-CN" altLang="en-US" sz="2100" dirty="0" smtClean="0">
                <a:solidFill>
                  <a:schemeClr val="tx1">
                    <a:lumMod val="95000"/>
                    <a:lumOff val="5000"/>
                  </a:schemeClr>
                </a:solidFill>
              </a:rPr>
              <a:t>家最大的公共养老基金中的</a:t>
            </a:r>
            <a:r>
              <a:rPr lang="en-US" altLang="zh-CN" sz="2100" dirty="0" smtClean="0">
                <a:solidFill>
                  <a:schemeClr val="tx1">
                    <a:lumMod val="95000"/>
                    <a:lumOff val="5000"/>
                  </a:schemeClr>
                </a:solidFill>
              </a:rPr>
              <a:t>17</a:t>
            </a:r>
            <a:r>
              <a:rPr lang="zh-CN" altLang="en-US" sz="2100" dirty="0" smtClean="0">
                <a:solidFill>
                  <a:schemeClr val="tx1">
                    <a:lumMod val="95000"/>
                    <a:lumOff val="5000"/>
                  </a:schemeClr>
                </a:solidFill>
              </a:rPr>
              <a:t>家</a:t>
            </a:r>
          </a:p>
          <a:p>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本地化支持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）人民币利率曲线</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2</a:t>
            </a:r>
            <a:r>
              <a:rPr lang="zh-CN" altLang="en-US" sz="1200" kern="1200" baseline="0" dirty="0" smtClean="0">
                <a:solidFill>
                  <a:schemeClr val="tx1"/>
                </a:solidFill>
                <a:effectLst/>
                <a:latin typeface="+mn-lt"/>
                <a:ea typeface="+mn-ea"/>
                <a:cs typeface="+mn-cs"/>
              </a:rPr>
              <a:t>）本地的压力测试情景</a:t>
            </a:r>
            <a:endParaRPr lang="en-US" altLang="zh-C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D1CB70-96A2-1B47-BE1C-4D2608E5FBDD}" type="slidenum">
              <a:rPr lang="en-US" smtClean="0"/>
              <a:t>3</a:t>
            </a:fld>
            <a:endParaRPr lang="en-US" dirty="0"/>
          </a:p>
        </p:txBody>
      </p:sp>
    </p:spTree>
    <p:extLst>
      <p:ext uri="{BB962C8B-B14F-4D97-AF65-F5344CB8AC3E}">
        <p14:creationId xmlns:p14="http://schemas.microsoft.com/office/powerpoint/2010/main" val="486612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24</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25</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26</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628650" lvl="1" indent="-342900">
              <a:buFont typeface="Wingdings" panose="05000000000000000000" pitchFamily="2" charset="2"/>
              <a:buChar char="ü"/>
            </a:pPr>
            <a:r>
              <a:rPr lang="zh-CN" altLang="en-US" sz="2000" dirty="0" smtClean="0">
                <a:solidFill>
                  <a:schemeClr val="tx2"/>
                </a:solidFill>
              </a:rPr>
              <a:t>唯一通过银监会市场风险高级法审核的系统厂商；</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自带市场数据，易于整合，且数据质量经多方检验和监管认可；</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始终坚持模型和方法论的明朗化，且已经多方验证和监管认可；</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支持多维度、多层级，高效的海量数据运算；</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产品成熟，实施模式标准，实施风险低；</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拥有国内市场风险项目最多成功实施案例；</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全球领先最佳实践咨询与分享；</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保持与国内、外监管部门的沟通协作；</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本地支持团队（北京、上海）经验丰富；</a:t>
            </a:r>
            <a:endParaRPr lang="en-US" altLang="zh-CN" sz="2000" dirty="0" smtClean="0">
              <a:solidFill>
                <a:schemeClr val="tx2"/>
              </a:solidFill>
            </a:endParaRPr>
          </a:p>
          <a:p>
            <a:pPr marL="628650" lvl="1" indent="-342900">
              <a:buFont typeface="Wingdings" panose="05000000000000000000" pitchFamily="2" charset="2"/>
              <a:buChar char="ü"/>
            </a:pPr>
            <a:r>
              <a:rPr lang="zh-CN" altLang="en-US" sz="2000" dirty="0" smtClean="0">
                <a:solidFill>
                  <a:schemeClr val="tx2"/>
                </a:solidFill>
              </a:rPr>
              <a:t>全球支持团队包括新加坡、香港、日本、韩国、北美、欧洲等，提供丰富的国际经验分享。</a:t>
            </a:r>
            <a:endParaRPr lang="en-US" altLang="zh-CN" sz="2000" dirty="0" smtClean="0">
              <a:solidFill>
                <a:schemeClr val="tx2"/>
              </a:solidFill>
            </a:endParaRPr>
          </a:p>
          <a:p>
            <a:endParaRPr lang="zh-CN" altLang="en-US" dirty="0"/>
          </a:p>
        </p:txBody>
      </p:sp>
      <p:sp>
        <p:nvSpPr>
          <p:cNvPr id="4" name="灯片编号占位符 3"/>
          <p:cNvSpPr>
            <a:spLocks noGrp="1"/>
          </p:cNvSpPr>
          <p:nvPr>
            <p:ph type="sldNum" sz="quarter" idx="10"/>
          </p:nvPr>
        </p:nvSpPr>
        <p:spPr/>
        <p:txBody>
          <a:bodyPr/>
          <a:lstStyle/>
          <a:p>
            <a:fld id="{E0D1CB70-96A2-1B47-BE1C-4D2608E5FBDD}" type="slidenum">
              <a:rPr lang="en-US" smtClean="0"/>
              <a:pPr/>
              <a:t>28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29</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32</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33</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更细致市场风险管理体系的系统功能视图</a:t>
            </a:r>
            <a:endParaRPr lang="zh-CN" altLang="en-US" dirty="0"/>
          </a:p>
        </p:txBody>
      </p:sp>
      <p:sp>
        <p:nvSpPr>
          <p:cNvPr id="4" name="Slide Number Placeholder 3"/>
          <p:cNvSpPr>
            <a:spLocks noGrp="1"/>
          </p:cNvSpPr>
          <p:nvPr>
            <p:ph type="sldNum" sz="quarter" idx="10"/>
          </p:nvPr>
        </p:nvSpPr>
        <p:spPr/>
        <p:txBody>
          <a:bodyPr/>
          <a:lstStyle/>
          <a:p>
            <a:fld id="{E0D1CB70-96A2-1B47-BE1C-4D2608E5FBDD}" type="slidenum">
              <a:rPr lang="en-US" smtClean="0"/>
              <a:t>34</a:t>
            </a:fld>
            <a:endParaRPr lang="en-US" dirty="0"/>
          </a:p>
        </p:txBody>
      </p:sp>
    </p:spTree>
    <p:extLst>
      <p:ext uri="{BB962C8B-B14F-4D97-AF65-F5344CB8AC3E}">
        <p14:creationId xmlns:p14="http://schemas.microsoft.com/office/powerpoint/2010/main" val="110620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0D1CB70-96A2-1B47-BE1C-4D2608E5FBDD}" type="slidenum">
              <a:rPr lang="en-US" smtClean="0"/>
              <a:t>37</a:t>
            </a:fld>
            <a:endParaRPr lang="en-US" dirty="0"/>
          </a:p>
        </p:txBody>
      </p:sp>
    </p:spTree>
    <p:extLst>
      <p:ext uri="{BB962C8B-B14F-4D97-AF65-F5344CB8AC3E}">
        <p14:creationId xmlns:p14="http://schemas.microsoft.com/office/powerpoint/2010/main" val="3227022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t>
            </a:r>
            <a:r>
              <a:rPr lang="zh-CN" altLang="en-US" baseline="0" dirty="0" smtClean="0"/>
              <a:t> 支持自定义市场数据上传</a:t>
            </a:r>
            <a:endParaRPr lang="en-US" altLang="zh-CN" baseline="0" dirty="0" smtClean="0"/>
          </a:p>
          <a:p>
            <a:r>
              <a:rPr lang="en-US" altLang="zh-CN" baseline="0" dirty="0" smtClean="0"/>
              <a:t>+</a:t>
            </a:r>
            <a:r>
              <a:rPr lang="zh-CN" altLang="en-US" baseline="0" dirty="0" smtClean="0"/>
              <a:t> 不断投入支持本地化</a:t>
            </a:r>
            <a:endParaRPr lang="en-US" altLang="zh-CN" baseline="0" dirty="0" smtClean="0"/>
          </a:p>
          <a:p>
            <a:endParaRPr lang="zh-CN" altLang="en-US" baseline="-25000" dirty="0"/>
          </a:p>
        </p:txBody>
      </p:sp>
      <p:sp>
        <p:nvSpPr>
          <p:cNvPr id="4" name="Slide Number Placeholder 3"/>
          <p:cNvSpPr>
            <a:spLocks noGrp="1"/>
          </p:cNvSpPr>
          <p:nvPr>
            <p:ph type="sldNum" sz="quarter" idx="10"/>
          </p:nvPr>
        </p:nvSpPr>
        <p:spPr/>
        <p:txBody>
          <a:bodyPr/>
          <a:lstStyle/>
          <a:p>
            <a:fld id="{E0D1CB70-96A2-1B47-BE1C-4D2608E5FBDD}"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70569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111">
              <a:defRPr/>
            </a:pPr>
            <a:r>
              <a:rPr lang="zh-CN" altLang="en-US" dirty="0" smtClean="0"/>
              <a:t>我们退一步放眼国际监管标准的发展</a:t>
            </a:r>
            <a:endParaRPr lang="en-US" altLang="zh-CN" dirty="0" smtClean="0"/>
          </a:p>
          <a:p>
            <a:pPr defTabSz="473111">
              <a:defRPr/>
            </a:pPr>
            <a:endParaRPr lang="en-US" altLang="zh-CN" dirty="0" smtClean="0"/>
          </a:p>
          <a:p>
            <a:pPr defTabSz="473111">
              <a:defRPr/>
            </a:pPr>
            <a:r>
              <a:rPr lang="zh-CN" altLang="en-US" dirty="0" smtClean="0"/>
              <a:t>可以看到从</a:t>
            </a:r>
            <a:r>
              <a:rPr lang="en-US" altLang="zh-CN" dirty="0" smtClean="0"/>
              <a:t>88</a:t>
            </a:r>
            <a:r>
              <a:rPr lang="zh-CN" altLang="en-US" dirty="0" smtClean="0"/>
              <a:t>年最开始的巴塞尔</a:t>
            </a:r>
            <a:r>
              <a:rPr lang="en-US" altLang="zh-CN" dirty="0" smtClean="0"/>
              <a:t>1</a:t>
            </a:r>
            <a:r>
              <a:rPr lang="zh-CN" altLang="en-US" dirty="0" smtClean="0"/>
              <a:t>仅仅对信用风险无差别的进行资本计提</a:t>
            </a:r>
            <a:endParaRPr lang="en-US" altLang="zh-CN" dirty="0" smtClean="0"/>
          </a:p>
          <a:p>
            <a:pPr defTabSz="473111">
              <a:defRPr/>
            </a:pPr>
            <a:r>
              <a:rPr lang="zh-CN" altLang="en-US" dirty="0" smtClean="0"/>
              <a:t>到</a:t>
            </a:r>
            <a:r>
              <a:rPr lang="en-US" altLang="zh-CN" dirty="0" smtClean="0"/>
              <a:t>96</a:t>
            </a:r>
            <a:r>
              <a:rPr lang="zh-CN" altLang="en-US" dirty="0" smtClean="0"/>
              <a:t>年加入以</a:t>
            </a:r>
            <a:r>
              <a:rPr lang="en-US" altLang="zh-CN" dirty="0" err="1" smtClean="0"/>
              <a:t>VaR</a:t>
            </a:r>
            <a:r>
              <a:rPr lang="zh-CN" altLang="en-US" dirty="0" smtClean="0"/>
              <a:t>为基准的市场风险资本计提，</a:t>
            </a:r>
            <a:endParaRPr lang="en-US" altLang="zh-CN" dirty="0" smtClean="0"/>
          </a:p>
          <a:p>
            <a:pPr defTabSz="473111">
              <a:defRPr/>
            </a:pPr>
            <a:r>
              <a:rPr lang="zh-CN" altLang="en-US" dirty="0" smtClean="0"/>
              <a:t>进一步到</a:t>
            </a:r>
            <a:r>
              <a:rPr lang="en-US" altLang="zh-CN" dirty="0" smtClean="0"/>
              <a:t>09</a:t>
            </a:r>
            <a:r>
              <a:rPr lang="zh-CN" altLang="en-US" dirty="0" smtClean="0"/>
              <a:t>年金融危机后汲取金融危机的教训，对已有市场风险指标的进一步拓展，</a:t>
            </a:r>
            <a:endParaRPr lang="en-US" altLang="zh-CN" dirty="0" smtClean="0"/>
          </a:p>
          <a:p>
            <a:pPr defTabSz="473111">
              <a:defRPr/>
            </a:pPr>
            <a:r>
              <a:rPr lang="zh-CN" altLang="en-US" dirty="0" smtClean="0"/>
              <a:t>以及在</a:t>
            </a:r>
            <a:r>
              <a:rPr lang="en-US" altLang="zh-CN" dirty="0" smtClean="0"/>
              <a:t>10</a:t>
            </a:r>
            <a:r>
              <a:rPr lang="zh-CN" altLang="en-US" dirty="0" smtClean="0"/>
              <a:t>年颁布了</a:t>
            </a:r>
            <a:r>
              <a:rPr lang="en-US" altLang="zh-CN" dirty="0" smtClean="0"/>
              <a:t>Basel</a:t>
            </a:r>
            <a:r>
              <a:rPr lang="zh-CN" altLang="en-US" dirty="0" smtClean="0"/>
              <a:t> </a:t>
            </a:r>
            <a:r>
              <a:rPr lang="en-US" altLang="zh-CN" dirty="0" smtClean="0"/>
              <a:t>III</a:t>
            </a:r>
            <a:r>
              <a:rPr lang="zh-CN" altLang="en-US" dirty="0" smtClean="0"/>
              <a:t>后，从</a:t>
            </a:r>
            <a:r>
              <a:rPr lang="en-US" altLang="zh-CN" dirty="0" smtClean="0"/>
              <a:t>11</a:t>
            </a:r>
            <a:r>
              <a:rPr lang="zh-CN" altLang="en-US" dirty="0" smtClean="0"/>
              <a:t>年开始讨论到</a:t>
            </a:r>
            <a:r>
              <a:rPr lang="en-US" altLang="zh-CN" dirty="0" smtClean="0"/>
              <a:t>16</a:t>
            </a:r>
            <a:r>
              <a:rPr lang="zh-CN" altLang="en-US" dirty="0" smtClean="0"/>
              <a:t>年初最终定稿的</a:t>
            </a:r>
            <a:r>
              <a:rPr lang="en-US" altLang="zh-CN" dirty="0" smtClean="0"/>
              <a:t>FRTB</a:t>
            </a:r>
            <a:r>
              <a:rPr lang="zh-CN" altLang="en-US" dirty="0" smtClean="0"/>
              <a:t>，最终实现了从监管角度对整个市场风险度量的完全重定义。</a:t>
            </a:r>
            <a:endParaRPr lang="en-US" altLang="zh-CN" dirty="0" smtClean="0"/>
          </a:p>
          <a:p>
            <a:pPr defTabSz="473111">
              <a:defRPr/>
            </a:pPr>
            <a:endParaRPr lang="en-US" altLang="zh-CN" dirty="0" smtClean="0"/>
          </a:p>
          <a:p>
            <a:pPr defTabSz="473111">
              <a:defRPr/>
            </a:pPr>
            <a:r>
              <a:rPr lang="zh-CN" altLang="en-US" dirty="0" smtClean="0"/>
              <a:t>这个漫长过程，归总起来，监管其实也是从市场数据，定价模型，风险模型，以及压力测试这几个纬度不断的进行精细化，不断增强各指标的风险敏感性。</a:t>
            </a:r>
            <a:endParaRPr lang="en-US" altLang="zh-CN" dirty="0" smtClean="0"/>
          </a:p>
          <a:p>
            <a:pPr defTabSz="473111">
              <a:defRPr/>
            </a:pPr>
            <a:endParaRPr lang="en-US" altLang="zh-CN" dirty="0" smtClean="0"/>
          </a:p>
          <a:p>
            <a:pPr defTabSz="473111">
              <a:defRPr/>
            </a:pPr>
            <a:endParaRPr lang="en-US" altLang="zh-CN" dirty="0" smtClean="0"/>
          </a:p>
          <a:p>
            <a:pPr defTabSz="473111">
              <a:defRPr/>
            </a:pPr>
            <a:r>
              <a:rPr lang="en-US" altLang="zh-CN" dirty="0" smtClean="0"/>
              <a:t>-----------------------------------------------------</a:t>
            </a:r>
          </a:p>
          <a:p>
            <a:pPr defTabSz="473111">
              <a:defRPr/>
            </a:pPr>
            <a:r>
              <a:rPr lang="zh-CN" altLang="en-US" dirty="0" smtClean="0"/>
              <a:t>这个由少及多的过程，是在不断</a:t>
            </a:r>
            <a:endParaRPr lang="en-US" altLang="zh-CN" dirty="0" smtClean="0"/>
          </a:p>
          <a:p>
            <a:pPr defTabSz="473111">
              <a:defRPr/>
            </a:pPr>
            <a:r>
              <a:rPr lang="en-US" altLang="zh-CN" dirty="0" smtClean="0"/>
              <a:t>1.</a:t>
            </a:r>
            <a:r>
              <a:rPr lang="zh-CN" altLang="en-US" dirty="0" smtClean="0"/>
              <a:t>减少不同地域，不同机构之间风险计量的差异性</a:t>
            </a:r>
            <a:endParaRPr lang="en-US" altLang="zh-CN" dirty="0" smtClean="0"/>
          </a:p>
          <a:p>
            <a:pPr defTabSz="473111">
              <a:defRPr/>
            </a:pPr>
            <a:r>
              <a:rPr lang="en-US" altLang="zh-CN" dirty="0" smtClean="0"/>
              <a:t>2.</a:t>
            </a:r>
            <a:r>
              <a:rPr lang="zh-CN" altLang="en-US" dirty="0" smtClean="0"/>
              <a:t>通过增加标准法计量结果的风险敏感性，降低标准法与高级法之间的悬崖式差异</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D1CB70-96A2-1B47-BE1C-4D2608E5FBDD}"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5002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t>
            </a:r>
            <a:r>
              <a:rPr lang="zh-CN" altLang="en-US" dirty="0" smtClean="0"/>
              <a:t> 多形式数据接口 </a:t>
            </a:r>
            <a:endParaRPr lang="zh-CN" altLang="en-US" dirty="0"/>
          </a:p>
        </p:txBody>
      </p:sp>
      <p:sp>
        <p:nvSpPr>
          <p:cNvPr id="4" name="Slide Number Placeholder 3"/>
          <p:cNvSpPr>
            <a:spLocks noGrp="1"/>
          </p:cNvSpPr>
          <p:nvPr>
            <p:ph type="sldNum" sz="quarter" idx="10"/>
          </p:nvPr>
        </p:nvSpPr>
        <p:spPr/>
        <p:txBody>
          <a:bodyPr/>
          <a:lstStyle/>
          <a:p>
            <a:fld id="{E0D1CB70-96A2-1B47-BE1C-4D2608E5FBDD}"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023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更细致市场风险管理体系的系统功能视图</a:t>
            </a:r>
            <a:endParaRPr lang="zh-CN" altLang="en-US" dirty="0"/>
          </a:p>
        </p:txBody>
      </p:sp>
      <p:sp>
        <p:nvSpPr>
          <p:cNvPr id="4" name="Slide Number Placeholder 3"/>
          <p:cNvSpPr>
            <a:spLocks noGrp="1"/>
          </p:cNvSpPr>
          <p:nvPr>
            <p:ph type="sldNum" sz="quarter" idx="10"/>
          </p:nvPr>
        </p:nvSpPr>
        <p:spPr/>
        <p:txBody>
          <a:bodyPr/>
          <a:lstStyle/>
          <a:p>
            <a:fld id="{E0D1CB70-96A2-1B47-BE1C-4D2608E5FBDD}" type="slidenum">
              <a:rPr lang="en-US" smtClean="0"/>
              <a:t>48</a:t>
            </a:fld>
            <a:endParaRPr lang="en-US" dirty="0"/>
          </a:p>
        </p:txBody>
      </p:sp>
    </p:spTree>
    <p:extLst>
      <p:ext uri="{BB962C8B-B14F-4D97-AF65-F5344CB8AC3E}">
        <p14:creationId xmlns:p14="http://schemas.microsoft.com/office/powerpoint/2010/main" val="110620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50</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B36758-A34E-47B5-BDDA-8BFB33FA0CC0}" type="slidenum">
              <a:rPr lang="zh-CN" altLang="en-US" smtClean="0"/>
              <a:pPr/>
              <a:t>53</a:t>
            </a:fld>
            <a:endParaRPr lang="zh-CN" altLang="en-US"/>
          </a:p>
        </p:txBody>
      </p:sp>
    </p:spTree>
    <p:extLst>
      <p:ext uri="{BB962C8B-B14F-4D97-AF65-F5344CB8AC3E}">
        <p14:creationId xmlns:p14="http://schemas.microsoft.com/office/powerpoint/2010/main" val="3523956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64</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B36758-A34E-47B5-BDDA-8BFB33FA0CC0}" type="slidenum">
              <a:rPr lang="zh-CN" altLang="en-US" smtClean="0"/>
              <a:pPr/>
              <a:t>65</a:t>
            </a:fld>
            <a:endParaRPr lang="zh-CN" altLang="en-US"/>
          </a:p>
        </p:txBody>
      </p:sp>
    </p:spTree>
    <p:extLst>
      <p:ext uri="{BB962C8B-B14F-4D97-AF65-F5344CB8AC3E}">
        <p14:creationId xmlns:p14="http://schemas.microsoft.com/office/powerpoint/2010/main" val="3523956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B36758-A34E-47B5-BDDA-8BFB33FA0CC0}" type="slidenum">
              <a:rPr lang="zh-CN" altLang="en-US" smtClean="0"/>
              <a:pPr/>
              <a:t>66</a:t>
            </a:fld>
            <a:endParaRPr lang="zh-CN" altLang="en-US"/>
          </a:p>
        </p:txBody>
      </p:sp>
    </p:spTree>
    <p:extLst>
      <p:ext uri="{BB962C8B-B14F-4D97-AF65-F5344CB8AC3E}">
        <p14:creationId xmlns:p14="http://schemas.microsoft.com/office/powerpoint/2010/main" val="3523956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B36758-A34E-47B5-BDDA-8BFB33FA0CC0}" type="slidenum">
              <a:rPr lang="zh-CN" altLang="en-US" smtClean="0"/>
              <a:pPr/>
              <a:t>67</a:t>
            </a:fld>
            <a:endParaRPr lang="zh-CN" altLang="en-US"/>
          </a:p>
        </p:txBody>
      </p:sp>
    </p:spTree>
    <p:extLst>
      <p:ext uri="{BB962C8B-B14F-4D97-AF65-F5344CB8AC3E}">
        <p14:creationId xmlns:p14="http://schemas.microsoft.com/office/powerpoint/2010/main" val="3523956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72</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Try</a:t>
            </a:r>
            <a:r>
              <a:rPr lang="zh-CN" altLang="en-US" baseline="0" dirty="0" smtClean="0"/>
              <a:t> </a:t>
            </a:r>
            <a:r>
              <a:rPr lang="en-US" altLang="zh-CN" baseline="0" dirty="0" smtClean="0"/>
              <a:t>to</a:t>
            </a:r>
            <a:r>
              <a:rPr lang="zh-CN" altLang="en-US" baseline="0" dirty="0" smtClean="0"/>
              <a:t> </a:t>
            </a:r>
            <a:r>
              <a:rPr lang="en-US" altLang="zh-CN" baseline="0" dirty="0" smtClean="0"/>
              <a:t>clear</a:t>
            </a:r>
            <a:r>
              <a:rPr lang="zh-CN" altLang="en-US" baseline="0" dirty="0" smtClean="0"/>
              <a:t> </a:t>
            </a:r>
            <a:r>
              <a:rPr lang="en-US" altLang="zh-CN" baseline="0" dirty="0" smtClean="0"/>
              <a:t>the</a:t>
            </a:r>
            <a:r>
              <a:rPr lang="zh-CN" altLang="en-US" baseline="0" dirty="0" smtClean="0"/>
              <a:t> </a:t>
            </a:r>
            <a:r>
              <a:rPr lang="en-US" altLang="zh-CN" baseline="0" dirty="0" smtClean="0"/>
              <a:t>could</a:t>
            </a:r>
            <a:r>
              <a:rPr lang="zh-CN" altLang="en-US" baseline="0" dirty="0" smtClean="0"/>
              <a:t> </a:t>
            </a:r>
            <a:r>
              <a:rPr lang="en-US" altLang="zh-CN" baseline="0" dirty="0" smtClean="0"/>
              <a:t>---</a:t>
            </a:r>
            <a:r>
              <a:rPr lang="zh-CN" altLang="en-US" baseline="0" dirty="0" smtClean="0"/>
              <a:t> </a:t>
            </a:r>
            <a:r>
              <a:rPr lang="en-US" altLang="zh-CN" baseline="0" dirty="0" smtClean="0"/>
              <a:t>clear</a:t>
            </a:r>
            <a:r>
              <a:rPr lang="zh-CN" altLang="en-US" baseline="0" dirty="0" smtClean="0"/>
              <a:t> </a:t>
            </a:r>
            <a:r>
              <a:rPr lang="en-US" altLang="zh-CN" baseline="0" dirty="0" err="1" smtClean="0"/>
              <a:t>rumo</a:t>
            </a:r>
            <a:endParaRPr lang="en-US" altLang="zh-CN" baseline="0" dirty="0" smtClean="0"/>
          </a:p>
          <a:p>
            <a:pPr marL="171450" indent="-171450">
              <a:buFont typeface="Arial" charset="0"/>
              <a:buChar char="•"/>
            </a:pPr>
            <a:r>
              <a:rPr lang="en-US" altLang="zh-CN" baseline="0" dirty="0" smtClean="0"/>
              <a:t>BOC</a:t>
            </a:r>
            <a:r>
              <a:rPr lang="zh-CN" altLang="en-US" baseline="0" dirty="0" smtClean="0"/>
              <a:t> </a:t>
            </a:r>
            <a:r>
              <a:rPr lang="en-US" altLang="zh-CN" baseline="0" dirty="0" smtClean="0"/>
              <a:t>&amp; BOCHK – FRTB</a:t>
            </a:r>
          </a:p>
          <a:p>
            <a:pPr marL="171450" indent="-171450">
              <a:buFont typeface="Arial" charset="0"/>
              <a:buChar char="•"/>
            </a:pPr>
            <a:r>
              <a:rPr lang="en-US" altLang="zh-CN" baseline="0" dirty="0" smtClean="0"/>
              <a:t>CDB stress testing</a:t>
            </a:r>
          </a:p>
          <a:p>
            <a:pPr marL="171450" indent="-171450">
              <a:buFont typeface="Arial" charset="0"/>
              <a:buChar char="•"/>
            </a:pPr>
            <a:r>
              <a:rPr lang="en-US" altLang="zh-CN" baseline="0" dirty="0" smtClean="0"/>
              <a:t>BEAHK – IMA BEASH - </a:t>
            </a:r>
          </a:p>
        </p:txBody>
      </p:sp>
      <p:sp>
        <p:nvSpPr>
          <p:cNvPr id="4" name="Slide Number Placeholder 3"/>
          <p:cNvSpPr>
            <a:spLocks noGrp="1"/>
          </p:cNvSpPr>
          <p:nvPr>
            <p:ph type="sldNum" sz="quarter" idx="10"/>
          </p:nvPr>
        </p:nvSpPr>
        <p:spPr/>
        <p:txBody>
          <a:bodyPr/>
          <a:lstStyle/>
          <a:p>
            <a:fld id="{E0D1CB70-96A2-1B47-BE1C-4D2608E5FBDD}" type="slidenum">
              <a:rPr lang="en-US" smtClean="0"/>
              <a:t>5</a:t>
            </a:fld>
            <a:endParaRPr lang="en-US" dirty="0"/>
          </a:p>
        </p:txBody>
      </p:sp>
    </p:spTree>
    <p:extLst>
      <p:ext uri="{BB962C8B-B14F-4D97-AF65-F5344CB8AC3E}">
        <p14:creationId xmlns:p14="http://schemas.microsoft.com/office/powerpoint/2010/main" val="1252337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另一方面，我们国内客户类型也是多元化的，</a:t>
            </a:r>
            <a:endParaRPr lang="en-US" altLang="zh-CN" dirty="0" smtClean="0"/>
          </a:p>
          <a:p>
            <a:r>
              <a:rPr lang="zh-CN" altLang="en-US" dirty="0" smtClean="0"/>
              <a:t>包括交易所　（还提供培训）</a:t>
            </a:r>
            <a:endParaRPr lang="en-US" altLang="zh-CN" dirty="0" smtClean="0"/>
          </a:p>
          <a:p>
            <a:r>
              <a:rPr lang="zh-CN" altLang="en-US" dirty="0" smtClean="0"/>
              <a:t>大型主权基金</a:t>
            </a:r>
            <a:endParaRPr lang="en-US" altLang="zh-CN" dirty="0" smtClean="0"/>
          </a:p>
          <a:p>
            <a:r>
              <a:rPr lang="zh-CN" altLang="en-US" dirty="0" smtClean="0"/>
              <a:t>平安集团</a:t>
            </a:r>
            <a:endParaRPr lang="en-US" altLang="zh-CN" dirty="0" smtClean="0"/>
          </a:p>
          <a:p>
            <a:r>
              <a:rPr lang="zh-CN" altLang="en-US" dirty="0" smtClean="0"/>
              <a:t>以及各大券商等 （ 不完全列表）</a:t>
            </a:r>
            <a:endParaRPr lang="en-US" altLang="zh-CN" dirty="0" smtClean="0"/>
          </a:p>
          <a:p>
            <a:endParaRPr lang="en-US" altLang="zh-CN" dirty="0" smtClean="0"/>
          </a:p>
          <a:p>
            <a:r>
              <a:rPr lang="zh-CN" altLang="en-US" dirty="0" smtClean="0"/>
              <a:t>从多元化客户：</a:t>
            </a:r>
            <a:endParaRPr lang="en-US" altLang="zh-CN" dirty="0" smtClean="0"/>
          </a:p>
          <a:p>
            <a:pPr marL="228600" indent="-228600">
              <a:buAutoNum type="arabicPeriod"/>
            </a:pPr>
            <a:r>
              <a:rPr lang="zh-CN" altLang="en-US" baseline="0" dirty="0" smtClean="0"/>
              <a:t>产品覆盖面广</a:t>
            </a:r>
            <a:endParaRPr lang="en-US" altLang="zh-CN" baseline="0" dirty="0" smtClean="0"/>
          </a:p>
          <a:p>
            <a:pPr marL="228600" indent="-228600">
              <a:buAutoNum type="arabicPeriod"/>
            </a:pPr>
            <a:r>
              <a:rPr lang="zh-CN" altLang="en-US" baseline="0" dirty="0" smtClean="0"/>
              <a:t>应用灵活</a:t>
            </a:r>
            <a:endParaRPr lang="en-US" altLang="zh-CN" baseline="0" dirty="0" smtClean="0"/>
          </a:p>
          <a:p>
            <a:pPr marL="228600" indent="-228600">
              <a:buAutoNum type="arabicPeriod"/>
            </a:pPr>
            <a:r>
              <a:rPr lang="zh-CN" altLang="en-US" baseline="0" dirty="0" smtClean="0"/>
              <a:t>可延展性</a:t>
            </a:r>
            <a:endParaRPr lang="en-US" altLang="zh-CN" dirty="0" smtClean="0"/>
          </a:p>
          <a:p>
            <a:endParaRPr lang="en-US" altLang="zh-CN" dirty="0" smtClean="0"/>
          </a:p>
          <a:p>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D1CB70-96A2-1B47-BE1C-4D2608E5FBDD}" type="slidenum">
              <a:rPr lang="en-US" smtClean="0"/>
              <a:t>6</a:t>
            </a:fld>
            <a:endParaRPr lang="en-US" dirty="0"/>
          </a:p>
        </p:txBody>
      </p:sp>
    </p:spTree>
    <p:extLst>
      <p:ext uri="{BB962C8B-B14F-4D97-AF65-F5344CB8AC3E}">
        <p14:creationId xmlns:p14="http://schemas.microsoft.com/office/powerpoint/2010/main" val="248652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dirty="0" smtClean="0"/>
              <a:t>进一步到</a:t>
            </a:r>
            <a:r>
              <a:rPr lang="en-US" altLang="zh-CN" dirty="0" smtClean="0"/>
              <a:t>11</a:t>
            </a:r>
            <a:r>
              <a:rPr lang="zh-CN" altLang="en-US" dirty="0" smtClean="0"/>
              <a:t>年开始讨论至</a:t>
            </a:r>
            <a:r>
              <a:rPr lang="en-US" altLang="zh-CN" dirty="0" smtClean="0"/>
              <a:t>16</a:t>
            </a:r>
            <a:r>
              <a:rPr lang="zh-CN" altLang="en-US" dirty="0" smtClean="0"/>
              <a:t>年初最终定稿的</a:t>
            </a:r>
            <a:r>
              <a:rPr lang="en-US" altLang="zh-CN" dirty="0" smtClean="0"/>
              <a:t>FRTB</a:t>
            </a:r>
            <a:r>
              <a:rPr lang="zh-CN" altLang="en-US" dirty="0" smtClean="0"/>
              <a:t>，</a:t>
            </a:r>
            <a:r>
              <a:rPr lang="en-US" altLang="zh-CN" dirty="0" smtClean="0"/>
              <a:t>RM</a:t>
            </a:r>
            <a:r>
              <a:rPr lang="zh-CN" altLang="en-US" dirty="0" smtClean="0"/>
              <a:t> 一直参与其中，帮助客户进行监管要求的定量测算，出具意见书等</a:t>
            </a:r>
            <a:endParaRPr lang="en-US" dirty="0" smtClean="0"/>
          </a:p>
          <a:p>
            <a:pPr lvl="0"/>
            <a:endParaRPr lang="en-US" dirty="0" smtClean="0"/>
          </a:p>
          <a:p>
            <a:pPr lvl="0"/>
            <a:r>
              <a:rPr lang="en-US" dirty="0" smtClean="0"/>
              <a:t>Standard Approach (often</a:t>
            </a:r>
            <a:r>
              <a:rPr lang="en-US" baseline="0" dirty="0" smtClean="0"/>
              <a:t> carried out by Finance departments) now moves to the Risk Departments (Royal Bank of Scotland)</a:t>
            </a:r>
          </a:p>
          <a:p>
            <a:pPr lvl="0"/>
            <a:r>
              <a:rPr lang="en-GB" dirty="0" smtClean="0"/>
              <a:t>Britta </a:t>
            </a:r>
            <a:r>
              <a:rPr lang="en-GB" dirty="0" err="1" smtClean="0"/>
              <a:t>Achmann</a:t>
            </a:r>
            <a:r>
              <a:rPr lang="en-GB" dirty="0" smtClean="0"/>
              <a:t>, </a:t>
            </a:r>
            <a:r>
              <a:rPr lang="en-GB" i="1" dirty="0" smtClean="0"/>
              <a:t>Head of Market and Counterparty Credit Risk Capital, RBS</a:t>
            </a:r>
            <a:endParaRPr lang="en-US" dirty="0" smtClean="0"/>
          </a:p>
          <a:p>
            <a:pPr lvl="0"/>
            <a:endParaRPr lang="en-US" dirty="0" smtClean="0"/>
          </a:p>
          <a:p>
            <a:pPr lvl="0"/>
            <a:r>
              <a:rPr lang="en-US" dirty="0" smtClean="0"/>
              <a:t>General:</a:t>
            </a:r>
          </a:p>
          <a:p>
            <a:pPr lvl="0"/>
            <a:r>
              <a:rPr lang="en-US" dirty="0" smtClean="0"/>
              <a:t>- Trading Book vs. Banking Book</a:t>
            </a:r>
            <a:endParaRPr lang="hu-HU" dirty="0" smtClean="0"/>
          </a:p>
          <a:p>
            <a:pPr lvl="0"/>
            <a:r>
              <a:rPr lang="en-US" dirty="0" smtClean="0"/>
              <a:t>-</a:t>
            </a:r>
            <a:r>
              <a:rPr lang="en-US" baseline="0" dirty="0" smtClean="0"/>
              <a:t> </a:t>
            </a:r>
            <a:r>
              <a:rPr lang="en-US" dirty="0" smtClean="0"/>
              <a:t>Approval on Desk Level</a:t>
            </a:r>
            <a:endParaRPr lang="hu-HU" dirty="0" smtClean="0"/>
          </a:p>
          <a:p>
            <a:pPr marL="177416" indent="-177416">
              <a:buFontTx/>
              <a:buChar char="-"/>
            </a:pPr>
            <a:r>
              <a:rPr lang="en-US" dirty="0" smtClean="0"/>
              <a:t>PL Attribution</a:t>
            </a:r>
          </a:p>
          <a:p>
            <a:endParaRPr lang="zh-HK" altLang="en-US" dirty="0"/>
          </a:p>
          <a:p>
            <a:endParaRPr lang="zh-HK" altLang="en-US" dirty="0"/>
          </a:p>
          <a:p>
            <a:r>
              <a:rPr lang="en-US" altLang="zh-HK" dirty="0"/>
              <a:t>IMA approval is moved to the desk level </a:t>
            </a:r>
          </a:p>
          <a:p>
            <a:r>
              <a:rPr lang="en-US" altLang="zh-HK" dirty="0"/>
              <a:t>─Overall assessment of the banks’ firm-wide internal risk capital model </a:t>
            </a:r>
          </a:p>
          <a:p>
            <a:r>
              <a:rPr lang="en-US" altLang="zh-HK" dirty="0"/>
              <a:t>─Banks nominate which trading desks are in-scope </a:t>
            </a:r>
          </a:p>
          <a:p>
            <a:r>
              <a:rPr lang="en-US" altLang="zh-HK" dirty="0"/>
              <a:t>─Assessment of trading desk-level model performance </a:t>
            </a:r>
            <a:r>
              <a:rPr lang="en-US" altLang="zh-HK" dirty="0" err="1"/>
              <a:t>agaisnt</a:t>
            </a:r>
            <a:r>
              <a:rPr lang="en-US" altLang="zh-HK" dirty="0"/>
              <a:t> quantitative criteria </a:t>
            </a:r>
          </a:p>
          <a:p>
            <a:r>
              <a:rPr lang="en-US" altLang="zh-HK" dirty="0"/>
              <a:t>•Backtesting </a:t>
            </a:r>
          </a:p>
          <a:p>
            <a:r>
              <a:rPr lang="en-US" altLang="zh-HK" dirty="0"/>
              <a:t>•P&amp;L attribution </a:t>
            </a:r>
          </a:p>
          <a:p>
            <a:r>
              <a:rPr lang="en-US" altLang="zh-HK" dirty="0"/>
              <a:t>•SA numbers have to be calculated (and reported) for IMA approved desks </a:t>
            </a:r>
          </a:p>
          <a:p>
            <a:r>
              <a:rPr lang="en-US" altLang="zh-HK" dirty="0"/>
              <a:t>•Automatic fallback to SA if quantitative criteria are not met </a:t>
            </a:r>
          </a:p>
          <a:p>
            <a:endParaRPr lang="hu-HU" dirty="0" smtClean="0"/>
          </a:p>
          <a:p>
            <a:endParaRPr lang="en-GB" dirty="0"/>
          </a:p>
        </p:txBody>
      </p:sp>
      <p:sp>
        <p:nvSpPr>
          <p:cNvPr id="4" name="Slide Number Placeholder 3"/>
          <p:cNvSpPr>
            <a:spLocks noGrp="1"/>
          </p:cNvSpPr>
          <p:nvPr>
            <p:ph type="sldNum" sz="quarter" idx="10"/>
          </p:nvPr>
        </p:nvSpPr>
        <p:spPr/>
        <p:txBody>
          <a:bodyPr/>
          <a:lstStyle/>
          <a:p>
            <a:fld id="{E0D1CB70-96A2-1B47-BE1C-4D2608E5FBD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9764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11</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2CEB4A3-AC78-EA44-B0C2-42B2569E278C}"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22</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t>ODS</a:t>
            </a:r>
            <a:r>
              <a:rPr lang="zh-CN" altLang="en-US" dirty="0" smtClean="0"/>
              <a:t>（行级别统一数据平台）为下游系统统一提供数据下发服务</a:t>
            </a:r>
            <a:endParaRPr lang="en-US" altLang="zh-CN" dirty="0" smtClean="0"/>
          </a:p>
          <a:p>
            <a:r>
              <a:rPr lang="zh-CN" altLang="en-US" dirty="0" smtClean="0"/>
              <a:t>风险决策系统：</a:t>
            </a:r>
            <a:endParaRPr lang="en-US" altLang="zh-CN" dirty="0" smtClean="0"/>
          </a:p>
          <a:p>
            <a:r>
              <a:rPr lang="zh-CN" altLang="en-US" dirty="0" smtClean="0"/>
              <a:t>  信用风险集市：通过历史数据计算模型所需的风险变量</a:t>
            </a:r>
            <a:endParaRPr lang="en-US" altLang="zh-CN" dirty="0" smtClean="0"/>
          </a:p>
          <a:p>
            <a:r>
              <a:rPr lang="zh-CN" altLang="en-US" dirty="0" smtClean="0"/>
              <a:t>  评分决策系统：基于</a:t>
            </a:r>
            <a:r>
              <a:rPr lang="en-US" altLang="zh-CN" dirty="0" smtClean="0"/>
              <a:t>Blaze</a:t>
            </a:r>
            <a:r>
              <a:rPr lang="zh-CN" altLang="en-US" dirty="0" smtClean="0"/>
              <a:t>的决策核心搭建</a:t>
            </a:r>
            <a:r>
              <a:rPr lang="en-US" altLang="zh-CN" dirty="0" smtClean="0"/>
              <a:t/>
            </a:r>
            <a:br>
              <a:rPr lang="en-US" altLang="zh-CN" dirty="0" smtClean="0"/>
            </a:br>
            <a:r>
              <a:rPr lang="en-US" altLang="zh-CN" dirty="0" smtClean="0"/>
              <a:t>  </a:t>
            </a:r>
            <a:r>
              <a:rPr lang="zh-CN" altLang="en-US" dirty="0" smtClean="0"/>
              <a:t>门户系统：对于评分卡的模型监控报表和策略跟踪报表以及评分卡台账报表</a:t>
            </a:r>
            <a:endParaRPr lang="en-US" altLang="zh-CN" dirty="0" smtClean="0"/>
          </a:p>
        </p:txBody>
      </p:sp>
      <p:sp>
        <p:nvSpPr>
          <p:cNvPr id="4" name="灯片编号占位符 3"/>
          <p:cNvSpPr>
            <a:spLocks noGrp="1"/>
          </p:cNvSpPr>
          <p:nvPr>
            <p:ph type="sldNum" sz="quarter" idx="10"/>
          </p:nvPr>
        </p:nvSpPr>
        <p:spPr/>
        <p:txBody>
          <a:bodyPr/>
          <a:lstStyle/>
          <a:p>
            <a:pPr>
              <a:defRPr/>
            </a:pPr>
            <a:fld id="{49330F53-4756-40C1-9D50-5983BDA3D773}" type="slidenum">
              <a:rPr lang="zh-CN" altLang="en-US" smtClean="0"/>
              <a:pPr>
                <a:defRPr/>
              </a:pPr>
              <a:t>23</a:t>
            </a:fld>
            <a:endParaRPr lang="zh-CN" altLang="en-US"/>
          </a:p>
        </p:txBody>
      </p:sp>
    </p:spTree>
    <p:extLst>
      <p:ext uri="{BB962C8B-B14F-4D97-AF65-F5344CB8AC3E}">
        <p14:creationId xmlns:p14="http://schemas.microsoft.com/office/powerpoint/2010/main" val="2520738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rigold Title Slide">
    <p:spTree>
      <p:nvGrpSpPr>
        <p:cNvPr id="1" name=""/>
        <p:cNvGrpSpPr/>
        <p:nvPr/>
      </p:nvGrpSpPr>
      <p:grpSpPr>
        <a:xfrm>
          <a:off x="0" y="0"/>
          <a:ext cx="0" cy="0"/>
          <a:chOff x="0" y="0"/>
          <a:chExt cx="0" cy="0"/>
        </a:xfrm>
      </p:grpSpPr>
      <p:sp>
        <p:nvSpPr>
          <p:cNvPr id="8" name="Rectangle 7"/>
          <p:cNvSpPr/>
          <p:nvPr userDrawn="1"/>
        </p:nvSpPr>
        <p:spPr>
          <a:xfrm>
            <a:off x="227013" y="228600"/>
            <a:ext cx="8686800" cy="59710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0" name="Right Triangle 9"/>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userDrawn="1">
            <p:ph type="ctrTitle"/>
          </p:nvPr>
        </p:nvSpPr>
        <p:spPr>
          <a:xfrm>
            <a:off x="685800" y="1232690"/>
            <a:ext cx="6382932" cy="2014406"/>
          </a:xfrm>
        </p:spPr>
        <p:txBody>
          <a:bodyPr lIns="91440" bIns="45720" anchor="b">
            <a:noAutofit/>
          </a:bodyPr>
          <a:lstStyle>
            <a:lvl1pPr>
              <a:lnSpc>
                <a:spcPct val="90000"/>
              </a:lnSpc>
              <a:defRPr sz="4400" b="0" i="0">
                <a:solidFill>
                  <a:schemeClr val="bg1"/>
                </a:solidFill>
                <a:latin typeface="微软雅黑" pitchFamily="34" charset="-122"/>
                <a:ea typeface="微软雅黑" pitchFamily="34" charset="-122"/>
                <a:cs typeface="微软雅黑" pitchFamily="34" charset="-122"/>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685800" y="3446313"/>
            <a:ext cx="6382932" cy="904014"/>
          </a:xfrm>
        </p:spPr>
        <p:txBody>
          <a:bodyPr>
            <a:normAutofit/>
          </a:bodyPr>
          <a:lstStyle>
            <a:lvl1pPr marL="0" indent="0" algn="l">
              <a:lnSpc>
                <a:spcPct val="120000"/>
              </a:lnSpc>
              <a:spcBef>
                <a:spcPts val="0"/>
              </a:spcBef>
              <a:buNone/>
              <a:defRPr sz="2000">
                <a:solidFill>
                  <a:schemeClr val="bg2"/>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5712839" y="6219877"/>
            <a:ext cx="3336331" cy="5700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 Placeholder 15"/>
          <p:cNvSpPr>
            <a:spLocks noGrp="1"/>
          </p:cNvSpPr>
          <p:nvPr>
            <p:ph type="body" sz="quarter" idx="10"/>
          </p:nvPr>
        </p:nvSpPr>
        <p:spPr>
          <a:xfrm>
            <a:off x="685800" y="4489450"/>
            <a:ext cx="6383338" cy="719138"/>
          </a:xfrm>
        </p:spPr>
        <p:txBody>
          <a:bodyPr>
            <a:normAutofit/>
          </a:bodyPr>
          <a:lstStyle>
            <a:lvl1pPr marL="0" indent="0" algn="l" defTabSz="457200" rtl="0" eaLnBrk="1" latinLnBrk="0" hangingPunct="1">
              <a:lnSpc>
                <a:spcPct val="120000"/>
              </a:lnSpc>
              <a:spcBef>
                <a:spcPts val="0"/>
              </a:spcBef>
              <a:buClr>
                <a:schemeClr val="accent2"/>
              </a:buClr>
              <a:buFont typeface="Arial"/>
              <a:buNone/>
              <a:defRPr lang="en-US" sz="2000" b="1" i="0" kern="1200" dirty="0" smtClean="0">
                <a:solidFill>
                  <a:schemeClr val="bg2"/>
                </a:solidFill>
                <a:latin typeface="微软雅黑" pitchFamily="34" charset="-122"/>
                <a:ea typeface="微软雅黑" pitchFamily="34" charset="-122"/>
                <a:cs typeface="微软雅黑" pitchFamily="34" charset="-122"/>
              </a:defRPr>
            </a:lvl1pPr>
          </a:lstStyle>
          <a:p>
            <a:pPr lvl="0"/>
            <a:r>
              <a:rPr lang="en-US" dirty="0" smtClean="0"/>
              <a:t>Click to edit Master text styles</a:t>
            </a:r>
          </a:p>
        </p:txBody>
      </p:sp>
    </p:spTree>
    <p:extLst>
      <p:ext uri="{BB962C8B-B14F-4D97-AF65-F5344CB8AC3E}">
        <p14:creationId xmlns:p14="http://schemas.microsoft.com/office/powerpoint/2010/main" val="27778323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8" name="Rectangle 4"/>
          <p:cNvSpPr/>
          <p:nvPr userDrawn="1"/>
        </p:nvSpPr>
        <p:spPr>
          <a:xfrm>
            <a:off x="228600" y="2286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94000" y="1555200"/>
            <a:ext cx="3960000" cy="4345200"/>
          </a:xfrm>
        </p:spPr>
        <p:txBody>
          <a:bodyPr>
            <a:normAutofit/>
          </a:bodyPr>
          <a:lstStyle>
            <a:lvl1pPr>
              <a:buClr>
                <a:schemeClr val="accent1"/>
              </a:buClr>
              <a:defRPr sz="2000"/>
            </a:lvl1pPr>
            <a:lvl2pPr>
              <a:buClr>
                <a:schemeClr val="accent1"/>
              </a:buClr>
              <a:defRPr sz="2000"/>
            </a:lvl2pPr>
            <a:lvl3pPr>
              <a:buClr>
                <a:schemeClr val="accent1"/>
              </a:buClr>
              <a:defRPr sz="2000"/>
            </a:lvl3pPr>
            <a:lvl4pPr>
              <a:buClr>
                <a:schemeClr val="accent1"/>
              </a:buClr>
              <a:defRPr sz="2000"/>
            </a:lvl4pPr>
            <a:lvl5pPr>
              <a:buClr>
                <a:schemeClr val="accent1"/>
              </a:buCl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555200"/>
            <a:ext cx="3960000" cy="4345200"/>
          </a:xfrm>
        </p:spPr>
        <p:txBody>
          <a:bodyPr>
            <a:normAutofit/>
          </a:bodyPr>
          <a:lstStyle>
            <a:lvl1pPr>
              <a:buClr>
                <a:schemeClr val="accent1"/>
              </a:buClr>
              <a:defRPr sz="2000"/>
            </a:lvl1pPr>
            <a:lvl2pPr>
              <a:buClr>
                <a:schemeClr val="accent1"/>
              </a:buClr>
              <a:defRPr sz="2000"/>
            </a:lvl2pPr>
            <a:lvl3pPr>
              <a:buClr>
                <a:schemeClr val="accent1"/>
              </a:buClr>
              <a:defRPr sz="2000"/>
            </a:lvl3pPr>
            <a:lvl4pPr>
              <a:buClr>
                <a:schemeClr val="accent1"/>
              </a:buClr>
              <a:defRPr sz="2000"/>
            </a:lvl4pPr>
            <a:lvl5pPr>
              <a:buClr>
                <a:schemeClr val="accent1"/>
              </a:buCl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0"/>
          </p:nvPr>
        </p:nvSpPr>
        <p:spPr/>
        <p:txBody>
          <a:body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18571901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4"/>
          <p:cNvSpPr/>
          <p:nvPr userDrawn="1"/>
        </p:nvSpPr>
        <p:spPr>
          <a:xfrm>
            <a:off x="228600" y="2286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17463600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8" name="Rectangle 4"/>
          <p:cNvSpPr/>
          <p:nvPr userDrawn="1"/>
        </p:nvSpPr>
        <p:spPr>
          <a:xfrm>
            <a:off x="228600" y="2286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6" name="Picture Placeholder 2"/>
          <p:cNvSpPr>
            <a:spLocks noGrp="1"/>
          </p:cNvSpPr>
          <p:nvPr>
            <p:ph type="pic" idx="1"/>
          </p:nvPr>
        </p:nvSpPr>
        <p:spPr>
          <a:xfrm>
            <a:off x="685800" y="1600200"/>
            <a:ext cx="7764871" cy="3847484"/>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7" name="Text Placeholder 3"/>
          <p:cNvSpPr>
            <a:spLocks noGrp="1"/>
          </p:cNvSpPr>
          <p:nvPr>
            <p:ph type="body" sz="half" idx="2"/>
          </p:nvPr>
        </p:nvSpPr>
        <p:spPr>
          <a:xfrm>
            <a:off x="685799" y="5591463"/>
            <a:ext cx="7764871" cy="347857"/>
          </a:xfrm>
        </p:spPr>
        <p:txBody>
          <a:bodyPr>
            <a:normAutofit/>
          </a:bodyPr>
          <a:lstStyle>
            <a:lvl1pPr marL="0" indent="0">
              <a:buNone/>
              <a:defRPr sz="18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40364483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5" name="Rectangle 4"/>
          <p:cNvSpPr/>
          <p:nvPr userDrawn="1"/>
        </p:nvSpPr>
        <p:spPr>
          <a:xfrm>
            <a:off x="217488" y="221402"/>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0"/>
            <a:ext cx="9144000" cy="12326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4"/>
          <p:cNvSpPr/>
          <p:nvPr userDrawn="1"/>
        </p:nvSpPr>
        <p:spPr>
          <a:xfrm>
            <a:off x="230400" y="2304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94360" y="1554480"/>
            <a:ext cx="8001953" cy="4343400"/>
          </a:xfrm>
        </p:spPr>
        <p:txBody>
          <a:bodyPr>
            <a:normAutofit/>
          </a:bodyPr>
          <a:lstStyle>
            <a:lvl1pPr marL="0" indent="0">
              <a:lnSpc>
                <a:spcPct val="100000"/>
              </a:lnSpc>
              <a:spcBef>
                <a:spcPts val="0"/>
              </a:spcBef>
              <a:spcAft>
                <a:spcPts val="600"/>
              </a:spcAft>
              <a:buClr>
                <a:schemeClr val="accent2"/>
              </a:buClr>
              <a:buFont typeface="Arial"/>
              <a:buNone/>
              <a:tabLst/>
              <a:defRPr sz="800">
                <a:solidFill>
                  <a:schemeClr val="bg2"/>
                </a:solidFill>
              </a:defRPr>
            </a:lvl1pPr>
            <a:lvl2pPr marL="230188" indent="0">
              <a:lnSpc>
                <a:spcPct val="100000"/>
              </a:lnSpc>
              <a:spcBef>
                <a:spcPts val="0"/>
              </a:spcBef>
              <a:spcAft>
                <a:spcPts val="600"/>
              </a:spcAft>
              <a:buClr>
                <a:schemeClr val="accent2"/>
              </a:buClr>
              <a:buNone/>
              <a:defRPr sz="800">
                <a:solidFill>
                  <a:schemeClr val="bg2"/>
                </a:solidFill>
              </a:defRPr>
            </a:lvl2pPr>
            <a:lvl3pPr marL="461963" indent="0">
              <a:lnSpc>
                <a:spcPct val="100000"/>
              </a:lnSpc>
              <a:spcBef>
                <a:spcPts val="0"/>
              </a:spcBef>
              <a:spcAft>
                <a:spcPts val="600"/>
              </a:spcAft>
              <a:buClr>
                <a:schemeClr val="accent2"/>
              </a:buClr>
              <a:buNone/>
              <a:defRPr sz="800">
                <a:solidFill>
                  <a:schemeClr val="bg2"/>
                </a:solidFill>
              </a:defRPr>
            </a:lvl3pPr>
            <a:lvl4pPr marL="681038" indent="0">
              <a:lnSpc>
                <a:spcPct val="100000"/>
              </a:lnSpc>
              <a:spcBef>
                <a:spcPts val="0"/>
              </a:spcBef>
              <a:spcAft>
                <a:spcPts val="600"/>
              </a:spcAft>
              <a:buClr>
                <a:schemeClr val="accent2"/>
              </a:buClr>
              <a:buNone/>
              <a:defRPr sz="800">
                <a:solidFill>
                  <a:schemeClr val="bg2"/>
                </a:solidFill>
              </a:defRPr>
            </a:lvl4pPr>
            <a:lvl5pPr marL="912812" indent="0">
              <a:lnSpc>
                <a:spcPct val="100000"/>
              </a:lnSpc>
              <a:spcBef>
                <a:spcPts val="0"/>
              </a:spcBef>
              <a:spcAft>
                <a:spcPts val="600"/>
              </a:spcAft>
              <a:buClr>
                <a:schemeClr val="accent2"/>
              </a:buClr>
              <a:buNone/>
              <a:defRPr sz="8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3533627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6279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900" b="1" i="0" u="none">
                <a:latin typeface="微软雅黑" pitchFamily="34" charset="-122"/>
                <a:ea typeface="微软雅黑" pitchFamily="34" charset="-122"/>
              </a:defRPr>
            </a:lvl1pPr>
            <a:lvl2pPr>
              <a:defRPr sz="1600">
                <a:latin typeface="微软雅黑" pitchFamily="34" charset="-122"/>
                <a:ea typeface="微软雅黑" pitchFamily="34" charset="-122"/>
              </a:defRPr>
            </a:lvl2pPr>
            <a:lvl3pPr>
              <a:defRPr sz="1500">
                <a:latin typeface="微软雅黑" pitchFamily="34" charset="-122"/>
                <a:ea typeface="微软雅黑" pitchFamily="34" charset="-122"/>
              </a:defRPr>
            </a:lvl3pPr>
            <a:lvl4pPr>
              <a:defRPr sz="1300" b="0">
                <a:latin typeface="微软雅黑" pitchFamily="34" charset="-122"/>
                <a:ea typeface="微软雅黑" pitchFamily="34" charset="-122"/>
              </a:defRPr>
            </a:lvl4pPr>
            <a:lvl5pPr defTabSz="369875">
              <a:buSzPct val="80000"/>
              <a:buFont typeface="Lucida Grande"/>
              <a:buChar char="»"/>
              <a:defRPr sz="11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
        <p:nvSpPr>
          <p:cNvPr id="4" name="日期占位符 3"/>
          <p:cNvSpPr>
            <a:spLocks noGrp="1"/>
          </p:cNvSpPr>
          <p:nvPr>
            <p:ph type="dt" sz="half" idx="10"/>
          </p:nvPr>
        </p:nvSpPr>
        <p:spPr>
          <a:xfrm>
            <a:off x="80963" y="6519863"/>
            <a:ext cx="2651125" cy="365125"/>
          </a:xfrm>
          <a:prstGeom prst="rect">
            <a:avLst/>
          </a:prstGeom>
        </p:spPr>
        <p:txBody>
          <a:bodyPr/>
          <a:lstStyle>
            <a:lvl1pPr>
              <a:defRPr>
                <a:solidFill>
                  <a:schemeClr val="tx1">
                    <a:lumMod val="75000"/>
                    <a:lumOff val="25000"/>
                  </a:schemeClr>
                </a:solidFill>
              </a:defRPr>
            </a:lvl1pPr>
          </a:lstStyle>
          <a:p>
            <a:pPr>
              <a:defRPr/>
            </a:pPr>
            <a:endParaRPr lang="zh-CN" altLang="zh-CN"/>
          </a:p>
        </p:txBody>
      </p:sp>
      <p:sp>
        <p:nvSpPr>
          <p:cNvPr id="5" name="灯片编号占位符 5"/>
          <p:cNvSpPr>
            <a:spLocks noGrp="1"/>
          </p:cNvSpPr>
          <p:nvPr>
            <p:ph type="sldNum" sz="quarter" idx="11"/>
          </p:nvPr>
        </p:nvSpPr>
        <p:spPr/>
        <p:txBody>
          <a:bodyPr/>
          <a:lstStyle>
            <a:lvl1pPr>
              <a:defRPr>
                <a:solidFill>
                  <a:schemeClr val="tx1">
                    <a:lumMod val="75000"/>
                    <a:lumOff val="25000"/>
                  </a:schemeClr>
                </a:solidFill>
              </a:defRPr>
            </a:lvl1pPr>
          </a:lstStyle>
          <a:p>
            <a:pPr>
              <a:defRPr/>
            </a:pPr>
            <a:fld id="{76D78CB0-A415-4E3F-B741-BA6936F62FD2}" type="slidenum">
              <a:rPr lang="zh-CN" altLang="zh-CN"/>
              <a:pPr>
                <a:defRPr/>
              </a:pPr>
              <a:t>‹#›</a:t>
            </a:fld>
            <a:endParaRPr lang="zh-CN" altLang="zh-CN"/>
          </a:p>
        </p:txBody>
      </p:sp>
      <p:sp>
        <p:nvSpPr>
          <p:cNvPr id="14" name="Rectangle 4"/>
          <p:cNvSpPr/>
          <p:nvPr userDrawn="1"/>
        </p:nvSpPr>
        <p:spPr>
          <a:xfrm>
            <a:off x="228600" y="2286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a:spLocks noGrp="1"/>
          </p:cNvSpPr>
          <p:nvPr>
            <p:ph type="title"/>
          </p:nvPr>
        </p:nvSpPr>
        <p:spPr>
          <a:xfrm>
            <a:off x="228600" y="228600"/>
            <a:ext cx="8696326" cy="777240"/>
          </a:xfrm>
        </p:spPr>
        <p:txBody>
          <a:bodyPr>
            <a:normAutofit/>
          </a:bodyPr>
          <a:lstStyle>
            <a:lvl1pPr>
              <a:defRPr sz="3200"/>
            </a:lvl1pPr>
          </a:lstStyle>
          <a:p>
            <a:r>
              <a:rPr lang="en-US" dirty="0" smtClean="0"/>
              <a:t>Click to edit Master title style</a:t>
            </a:r>
            <a:endParaRPr lang="en-US" dirty="0"/>
          </a:p>
        </p:txBody>
      </p:sp>
    </p:spTree>
    <p:extLst>
      <p:ext uri="{BB962C8B-B14F-4D97-AF65-F5344CB8AC3E}">
        <p14:creationId xmlns:p14="http://schemas.microsoft.com/office/powerpoint/2010/main" val="2238379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tle Slide - Marigold Text">
    <p:spTree>
      <p:nvGrpSpPr>
        <p:cNvPr id="1" name=""/>
        <p:cNvGrpSpPr/>
        <p:nvPr/>
      </p:nvGrpSpPr>
      <p:grpSpPr>
        <a:xfrm>
          <a:off x="0" y="0"/>
          <a:ext cx="0" cy="0"/>
          <a:chOff x="0" y="0"/>
          <a:chExt cx="0" cy="0"/>
        </a:xfrm>
      </p:grpSpPr>
      <p:sp>
        <p:nvSpPr>
          <p:cNvPr id="8" name="Rectangle 7"/>
          <p:cNvSpPr/>
          <p:nvPr userDrawn="1"/>
        </p:nvSpPr>
        <p:spPr>
          <a:xfrm>
            <a:off x="227013" y="228600"/>
            <a:ext cx="8686800" cy="5971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10" name="Right Triangle 9"/>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userDrawn="1">
            <p:ph type="ctrTitle"/>
          </p:nvPr>
        </p:nvSpPr>
        <p:spPr>
          <a:xfrm>
            <a:off x="685800" y="1232690"/>
            <a:ext cx="6382932" cy="2014406"/>
          </a:xfrm>
        </p:spPr>
        <p:txBody>
          <a:bodyPr lIns="91440" bIns="45720" anchor="b">
            <a:noAutofit/>
          </a:bodyPr>
          <a:lstStyle>
            <a:lvl1pPr>
              <a:lnSpc>
                <a:spcPct val="90000"/>
              </a:lnSpc>
              <a:defRPr sz="4400" b="0" i="0">
                <a:solidFill>
                  <a:schemeClr val="accent2"/>
                </a:solidFill>
                <a:latin typeface="微软雅黑" pitchFamily="34" charset="-122"/>
                <a:ea typeface="微软雅黑" pitchFamily="34" charset="-122"/>
                <a:cs typeface="微软雅黑" pitchFamily="34" charset="-122"/>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685800" y="3446313"/>
            <a:ext cx="6382932" cy="904014"/>
          </a:xfrm>
        </p:spPr>
        <p:txBody>
          <a:bodyPr>
            <a:normAutofit/>
          </a:bodyPr>
          <a:lstStyle>
            <a:lvl1pPr marL="0" indent="0" algn="l">
              <a:lnSpc>
                <a:spcPct val="120000"/>
              </a:lnSpc>
              <a:spcBef>
                <a:spcPts val="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5712839" y="6219877"/>
            <a:ext cx="3336331" cy="5700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15"/>
          <p:cNvSpPr>
            <a:spLocks noGrp="1"/>
          </p:cNvSpPr>
          <p:nvPr>
            <p:ph type="body" sz="quarter" idx="10"/>
          </p:nvPr>
        </p:nvSpPr>
        <p:spPr>
          <a:xfrm>
            <a:off x="685800" y="4489450"/>
            <a:ext cx="6383338" cy="719138"/>
          </a:xfrm>
        </p:spPr>
        <p:txBody>
          <a:bodyPr>
            <a:normAutofit/>
          </a:bodyPr>
          <a:lstStyle>
            <a:lvl1pPr marL="0" indent="0" algn="l" defTabSz="457200" rtl="0" eaLnBrk="1" latinLnBrk="0" hangingPunct="1">
              <a:lnSpc>
                <a:spcPct val="120000"/>
              </a:lnSpc>
              <a:spcBef>
                <a:spcPts val="0"/>
              </a:spcBef>
              <a:buClr>
                <a:schemeClr val="accent2"/>
              </a:buClr>
              <a:buFont typeface="Arial"/>
              <a:buNone/>
              <a:defRPr lang="en-US" sz="2000" b="1" i="0" kern="1200" dirty="0" smtClean="0">
                <a:solidFill>
                  <a:schemeClr val="bg1"/>
                </a:solidFill>
                <a:latin typeface="微软雅黑" pitchFamily="34" charset="-122"/>
                <a:ea typeface="微软雅黑" pitchFamily="34" charset="-122"/>
                <a:cs typeface="微软雅黑" pitchFamily="34" charset="-122"/>
              </a:defRPr>
            </a:lvl1pPr>
          </a:lstStyle>
          <a:p>
            <a:pPr lvl="0"/>
            <a:r>
              <a:rPr lang="en-US" dirty="0" smtClean="0"/>
              <a:t>Click to edit Master text styles</a:t>
            </a:r>
          </a:p>
        </p:txBody>
      </p:sp>
    </p:spTree>
    <p:extLst>
      <p:ext uri="{BB962C8B-B14F-4D97-AF65-F5344CB8AC3E}">
        <p14:creationId xmlns:p14="http://schemas.microsoft.com/office/powerpoint/2010/main" val="5074636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Title Slide - White Text">
    <p:spTree>
      <p:nvGrpSpPr>
        <p:cNvPr id="1" name=""/>
        <p:cNvGrpSpPr/>
        <p:nvPr/>
      </p:nvGrpSpPr>
      <p:grpSpPr>
        <a:xfrm>
          <a:off x="0" y="0"/>
          <a:ext cx="0" cy="0"/>
          <a:chOff x="0" y="0"/>
          <a:chExt cx="0" cy="0"/>
        </a:xfrm>
      </p:grpSpPr>
      <p:sp>
        <p:nvSpPr>
          <p:cNvPr id="8" name="Rectangle 7"/>
          <p:cNvSpPr/>
          <p:nvPr userDrawn="1"/>
        </p:nvSpPr>
        <p:spPr>
          <a:xfrm>
            <a:off x="227013" y="228600"/>
            <a:ext cx="8686800" cy="5971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0" name="Right Triangle 9"/>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userDrawn="1">
            <p:ph type="ctrTitle"/>
          </p:nvPr>
        </p:nvSpPr>
        <p:spPr>
          <a:xfrm>
            <a:off x="685800" y="1232690"/>
            <a:ext cx="6382932" cy="2014406"/>
          </a:xfrm>
        </p:spPr>
        <p:txBody>
          <a:bodyPr lIns="91440" bIns="45720" anchor="b">
            <a:noAutofit/>
          </a:bodyPr>
          <a:lstStyle>
            <a:lvl1pPr>
              <a:lnSpc>
                <a:spcPct val="90000"/>
              </a:lnSpc>
              <a:defRPr sz="4400" b="0" i="0">
                <a:solidFill>
                  <a:schemeClr val="bg1"/>
                </a:solidFill>
                <a:latin typeface="微软雅黑" pitchFamily="34" charset="-122"/>
                <a:ea typeface="微软雅黑" pitchFamily="34" charset="-122"/>
                <a:cs typeface="微软雅黑" pitchFamily="34" charset="-122"/>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685800" y="3446313"/>
            <a:ext cx="6382932" cy="904014"/>
          </a:xfrm>
        </p:spPr>
        <p:txBody>
          <a:bodyPr>
            <a:normAutofit/>
          </a:bodyPr>
          <a:lstStyle>
            <a:lvl1pPr marL="0" indent="0" algn="l">
              <a:lnSpc>
                <a:spcPct val="120000"/>
              </a:lnSpc>
              <a:spcBef>
                <a:spcPts val="0"/>
              </a:spcBef>
              <a:buNone/>
              <a:defRPr sz="2000">
                <a:solidFill>
                  <a:schemeClr val="bg1"/>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15"/>
          <p:cNvSpPr>
            <a:spLocks noGrp="1"/>
          </p:cNvSpPr>
          <p:nvPr>
            <p:ph type="body" sz="quarter" idx="10"/>
          </p:nvPr>
        </p:nvSpPr>
        <p:spPr>
          <a:xfrm>
            <a:off x="685800" y="4489450"/>
            <a:ext cx="6383338" cy="719138"/>
          </a:xfrm>
        </p:spPr>
        <p:txBody>
          <a:bodyPr>
            <a:normAutofit/>
          </a:bodyPr>
          <a:lstStyle>
            <a:lvl1pPr marL="0" indent="0" algn="l" defTabSz="457200" rtl="0" eaLnBrk="1" latinLnBrk="0" hangingPunct="1">
              <a:lnSpc>
                <a:spcPct val="120000"/>
              </a:lnSpc>
              <a:spcBef>
                <a:spcPts val="0"/>
              </a:spcBef>
              <a:buClr>
                <a:schemeClr val="accent2"/>
              </a:buClr>
              <a:buFont typeface="Arial"/>
              <a:buNone/>
              <a:defRPr lang="en-US" sz="2000" b="1" i="0" kern="1200" dirty="0" smtClean="0">
                <a:solidFill>
                  <a:schemeClr val="bg1"/>
                </a:solidFill>
                <a:latin typeface="微软雅黑" pitchFamily="34" charset="-122"/>
                <a:ea typeface="微软雅黑" pitchFamily="34" charset="-122"/>
                <a:cs typeface="微软雅黑" pitchFamily="34" charset="-122"/>
              </a:defRPr>
            </a:lvl1pPr>
          </a:lstStyle>
          <a:p>
            <a:pPr lvl="0"/>
            <a:r>
              <a:rPr lang="en-US" dirty="0" smtClean="0"/>
              <a:t>Click to edit Master text styles</a:t>
            </a:r>
          </a:p>
        </p:txBody>
      </p:sp>
    </p:spTree>
    <p:extLst>
      <p:ext uri="{BB962C8B-B14F-4D97-AF65-F5344CB8AC3E}">
        <p14:creationId xmlns:p14="http://schemas.microsoft.com/office/powerpoint/2010/main" val="41527295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ey Title Slide">
    <p:spTree>
      <p:nvGrpSpPr>
        <p:cNvPr id="1" name=""/>
        <p:cNvGrpSpPr/>
        <p:nvPr/>
      </p:nvGrpSpPr>
      <p:grpSpPr>
        <a:xfrm>
          <a:off x="0" y="0"/>
          <a:ext cx="0" cy="0"/>
          <a:chOff x="0" y="0"/>
          <a:chExt cx="0" cy="0"/>
        </a:xfrm>
      </p:grpSpPr>
      <p:sp>
        <p:nvSpPr>
          <p:cNvPr id="8" name="Rectangle 7"/>
          <p:cNvSpPr/>
          <p:nvPr userDrawn="1"/>
        </p:nvSpPr>
        <p:spPr>
          <a:xfrm>
            <a:off x="227013" y="228600"/>
            <a:ext cx="8686800" cy="59710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0" name="Right Triangle 9"/>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userDrawn="1">
            <p:ph type="ctrTitle"/>
          </p:nvPr>
        </p:nvSpPr>
        <p:spPr>
          <a:xfrm>
            <a:off x="685800" y="1232690"/>
            <a:ext cx="6382932" cy="2014406"/>
          </a:xfrm>
        </p:spPr>
        <p:txBody>
          <a:bodyPr lIns="91440" bIns="45720" anchor="b">
            <a:noAutofit/>
          </a:bodyPr>
          <a:lstStyle>
            <a:lvl1pPr>
              <a:lnSpc>
                <a:spcPct val="90000"/>
              </a:lnSpc>
              <a:defRPr sz="4400" b="0" i="0">
                <a:solidFill>
                  <a:schemeClr val="tx1"/>
                </a:solidFill>
                <a:latin typeface="Calibri"/>
                <a:cs typeface="Calibri"/>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685800" y="3446313"/>
            <a:ext cx="6382932" cy="885542"/>
          </a:xfrm>
        </p:spPr>
        <p:txBody>
          <a:bodyPr>
            <a:normAutofit/>
          </a:bodyPr>
          <a:lstStyle>
            <a:lvl1pPr marL="0" indent="0" algn="l">
              <a:lnSpc>
                <a:spcPct val="120000"/>
              </a:lnSpc>
              <a:spcBef>
                <a:spcPts val="0"/>
              </a:spcBef>
              <a:buNone/>
              <a:defRPr sz="20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5712839" y="6219877"/>
            <a:ext cx="3336331" cy="5700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15"/>
          <p:cNvSpPr>
            <a:spLocks noGrp="1"/>
          </p:cNvSpPr>
          <p:nvPr>
            <p:ph type="body" sz="quarter" idx="10"/>
          </p:nvPr>
        </p:nvSpPr>
        <p:spPr>
          <a:xfrm>
            <a:off x="685800" y="4489450"/>
            <a:ext cx="6383338" cy="719138"/>
          </a:xfrm>
        </p:spPr>
        <p:txBody>
          <a:bodyPr>
            <a:normAutofit/>
          </a:bodyPr>
          <a:lstStyle>
            <a:lvl1pPr marL="0" indent="0" algn="l" defTabSz="457200" rtl="0" eaLnBrk="1" latinLnBrk="0" hangingPunct="1">
              <a:lnSpc>
                <a:spcPct val="120000"/>
              </a:lnSpc>
              <a:spcBef>
                <a:spcPts val="0"/>
              </a:spcBef>
              <a:buClr>
                <a:schemeClr val="accent2"/>
              </a:buClr>
              <a:buFont typeface="Arial"/>
              <a:buNone/>
              <a:defRPr lang="en-US" sz="2000" b="1" i="0" kern="1200" dirty="0" smtClean="0">
                <a:solidFill>
                  <a:schemeClr val="bg2"/>
                </a:solidFill>
                <a:latin typeface="Calibri"/>
                <a:ea typeface="+mn-ea"/>
                <a:cs typeface="Calibri"/>
              </a:defRPr>
            </a:lvl1pPr>
          </a:lstStyle>
          <a:p>
            <a:pPr lvl="0"/>
            <a:r>
              <a:rPr lang="en-US" dirty="0" smtClean="0"/>
              <a:t>Click to edit Master text styles</a:t>
            </a:r>
          </a:p>
        </p:txBody>
      </p:sp>
    </p:spTree>
    <p:extLst>
      <p:ext uri="{BB962C8B-B14F-4D97-AF65-F5344CB8AC3E}">
        <p14:creationId xmlns:p14="http://schemas.microsoft.com/office/powerpoint/2010/main" val="1337032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Grey Title Slide - Marigold Text">
    <p:spTree>
      <p:nvGrpSpPr>
        <p:cNvPr id="1" name=""/>
        <p:cNvGrpSpPr/>
        <p:nvPr/>
      </p:nvGrpSpPr>
      <p:grpSpPr>
        <a:xfrm>
          <a:off x="0" y="0"/>
          <a:ext cx="0" cy="0"/>
          <a:chOff x="0" y="0"/>
          <a:chExt cx="0" cy="0"/>
        </a:xfrm>
      </p:grpSpPr>
      <p:sp>
        <p:nvSpPr>
          <p:cNvPr id="8" name="Rectangle 7"/>
          <p:cNvSpPr/>
          <p:nvPr userDrawn="1"/>
        </p:nvSpPr>
        <p:spPr>
          <a:xfrm>
            <a:off x="227013" y="247277"/>
            <a:ext cx="8686800" cy="5971032"/>
          </a:xfrm>
          <a:prstGeom prst="rect">
            <a:avLst/>
          </a:prstGeom>
          <a:solidFill>
            <a:srgbClr val="4650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0" name="Right Triangle 9"/>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userDrawn="1">
            <p:ph type="ctrTitle"/>
          </p:nvPr>
        </p:nvSpPr>
        <p:spPr>
          <a:xfrm>
            <a:off x="685800" y="1232690"/>
            <a:ext cx="6382932" cy="2014406"/>
          </a:xfrm>
        </p:spPr>
        <p:txBody>
          <a:bodyPr lIns="91440" bIns="45720" anchor="b">
            <a:noAutofit/>
          </a:bodyPr>
          <a:lstStyle>
            <a:lvl1pPr>
              <a:lnSpc>
                <a:spcPct val="90000"/>
              </a:lnSpc>
              <a:defRPr sz="4400" b="0" i="0">
                <a:solidFill>
                  <a:schemeClr val="accent2"/>
                </a:solidFill>
                <a:latin typeface="Calibri"/>
                <a:cs typeface="Calibri"/>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685800" y="3446313"/>
            <a:ext cx="6382932" cy="876305"/>
          </a:xfrm>
        </p:spPr>
        <p:txBody>
          <a:bodyPr>
            <a:normAutofit/>
          </a:bodyPr>
          <a:lstStyle>
            <a:lvl1pPr marL="0" indent="0" algn="l">
              <a:lnSpc>
                <a:spcPct val="120000"/>
              </a:lnSpc>
              <a:spcBef>
                <a:spcPts val="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5712839" y="6219877"/>
            <a:ext cx="3336331" cy="5700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15"/>
          <p:cNvSpPr>
            <a:spLocks noGrp="1"/>
          </p:cNvSpPr>
          <p:nvPr>
            <p:ph type="body" sz="quarter" idx="10"/>
          </p:nvPr>
        </p:nvSpPr>
        <p:spPr>
          <a:xfrm>
            <a:off x="685800" y="4489450"/>
            <a:ext cx="6383338" cy="719138"/>
          </a:xfrm>
        </p:spPr>
        <p:txBody>
          <a:bodyPr>
            <a:normAutofit/>
          </a:bodyPr>
          <a:lstStyle>
            <a:lvl1pPr marL="0" indent="0" algn="l" defTabSz="457200" rtl="0" eaLnBrk="1" latinLnBrk="0" hangingPunct="1">
              <a:lnSpc>
                <a:spcPct val="120000"/>
              </a:lnSpc>
              <a:spcBef>
                <a:spcPts val="0"/>
              </a:spcBef>
              <a:buClr>
                <a:schemeClr val="accent2"/>
              </a:buClr>
              <a:buFont typeface="Arial"/>
              <a:buNone/>
              <a:defRPr lang="en-US" sz="2000" b="1" i="0" kern="1200" dirty="0" smtClean="0">
                <a:solidFill>
                  <a:schemeClr val="bg1"/>
                </a:solidFill>
                <a:latin typeface="Calibri"/>
                <a:ea typeface="+mn-ea"/>
                <a:cs typeface="Calibri"/>
              </a:defRPr>
            </a:lvl1pPr>
          </a:lstStyle>
          <a:p>
            <a:pPr lvl="0"/>
            <a:r>
              <a:rPr lang="en-US" dirty="0" smtClean="0"/>
              <a:t>Click to edit Master text styles</a:t>
            </a:r>
          </a:p>
        </p:txBody>
      </p:sp>
    </p:spTree>
    <p:extLst>
      <p:ext uri="{BB962C8B-B14F-4D97-AF65-F5344CB8AC3E}">
        <p14:creationId xmlns:p14="http://schemas.microsoft.com/office/powerpoint/2010/main" val="4111951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Grey Title Slide - White Text">
    <p:spTree>
      <p:nvGrpSpPr>
        <p:cNvPr id="1" name=""/>
        <p:cNvGrpSpPr/>
        <p:nvPr/>
      </p:nvGrpSpPr>
      <p:grpSpPr>
        <a:xfrm>
          <a:off x="0" y="0"/>
          <a:ext cx="0" cy="0"/>
          <a:chOff x="0" y="0"/>
          <a:chExt cx="0" cy="0"/>
        </a:xfrm>
      </p:grpSpPr>
      <p:sp>
        <p:nvSpPr>
          <p:cNvPr id="8" name="Rectangle 7"/>
          <p:cNvSpPr/>
          <p:nvPr userDrawn="1"/>
        </p:nvSpPr>
        <p:spPr>
          <a:xfrm>
            <a:off x="227013" y="247277"/>
            <a:ext cx="8686800" cy="5971032"/>
          </a:xfrm>
          <a:prstGeom prst="rect">
            <a:avLst/>
          </a:prstGeom>
          <a:solidFill>
            <a:srgbClr val="4650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0" name="Right Triangle 9"/>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userDrawn="1">
            <p:ph type="ctrTitle"/>
          </p:nvPr>
        </p:nvSpPr>
        <p:spPr>
          <a:xfrm>
            <a:off x="685800" y="1232690"/>
            <a:ext cx="6382932" cy="2014406"/>
          </a:xfrm>
        </p:spPr>
        <p:txBody>
          <a:bodyPr lIns="91440" bIns="45720" anchor="b">
            <a:noAutofit/>
          </a:bodyPr>
          <a:lstStyle>
            <a:lvl1pPr>
              <a:lnSpc>
                <a:spcPct val="90000"/>
              </a:lnSpc>
              <a:defRPr sz="4400" b="0" i="0">
                <a:solidFill>
                  <a:schemeClr val="bg1"/>
                </a:solidFill>
                <a:latin typeface="微软雅黑" pitchFamily="34" charset="-122"/>
                <a:ea typeface="微软雅黑" pitchFamily="34" charset="-122"/>
                <a:cs typeface="微软雅黑" pitchFamily="34" charset="-122"/>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685800" y="3446313"/>
            <a:ext cx="6382932" cy="876305"/>
          </a:xfrm>
        </p:spPr>
        <p:txBody>
          <a:bodyPr>
            <a:normAutofit/>
          </a:bodyPr>
          <a:lstStyle>
            <a:lvl1pPr marL="0" indent="0" algn="l">
              <a:lnSpc>
                <a:spcPct val="120000"/>
              </a:lnSpc>
              <a:spcBef>
                <a:spcPts val="0"/>
              </a:spcBef>
              <a:buNone/>
              <a:defRPr sz="2000">
                <a:solidFill>
                  <a:schemeClr val="bg1"/>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5712839" y="6219877"/>
            <a:ext cx="3336331" cy="5700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15"/>
          <p:cNvSpPr>
            <a:spLocks noGrp="1"/>
          </p:cNvSpPr>
          <p:nvPr>
            <p:ph type="body" sz="quarter" idx="10"/>
          </p:nvPr>
        </p:nvSpPr>
        <p:spPr>
          <a:xfrm>
            <a:off x="685800" y="4489450"/>
            <a:ext cx="6383338" cy="719138"/>
          </a:xfrm>
        </p:spPr>
        <p:txBody>
          <a:bodyPr>
            <a:normAutofit/>
          </a:bodyPr>
          <a:lstStyle>
            <a:lvl1pPr marL="0" indent="0" algn="l" defTabSz="457200" rtl="0" eaLnBrk="1" latinLnBrk="0" hangingPunct="1">
              <a:lnSpc>
                <a:spcPct val="120000"/>
              </a:lnSpc>
              <a:spcBef>
                <a:spcPts val="0"/>
              </a:spcBef>
              <a:buClr>
                <a:schemeClr val="accent2"/>
              </a:buClr>
              <a:buFont typeface="Arial"/>
              <a:buNone/>
              <a:defRPr lang="en-US" sz="2000" b="1" i="0" kern="1200" dirty="0" smtClean="0">
                <a:solidFill>
                  <a:schemeClr val="bg1"/>
                </a:solidFill>
                <a:latin typeface="微软雅黑" pitchFamily="34" charset="-122"/>
                <a:ea typeface="微软雅黑" pitchFamily="34" charset="-122"/>
                <a:cs typeface="微软雅黑" pitchFamily="34" charset="-122"/>
              </a:defRPr>
            </a:lvl1pPr>
          </a:lstStyle>
          <a:p>
            <a:pPr lvl="0"/>
            <a:r>
              <a:rPr lang="en-US" dirty="0" smtClean="0"/>
              <a:t>Click to edit Master text styles</a:t>
            </a:r>
          </a:p>
        </p:txBody>
      </p:sp>
    </p:spTree>
    <p:extLst>
      <p:ext uri="{BB962C8B-B14F-4D97-AF65-F5344CB8AC3E}">
        <p14:creationId xmlns:p14="http://schemas.microsoft.com/office/powerpoint/2010/main" val="35614697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userDrawn="1"/>
        </p:nvSpPr>
        <p:spPr>
          <a:xfrm>
            <a:off x="227013" y="228600"/>
            <a:ext cx="8686800" cy="59710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 name="Title 1"/>
          <p:cNvSpPr>
            <a:spLocks noGrp="1"/>
          </p:cNvSpPr>
          <p:nvPr>
            <p:ph type="title"/>
          </p:nvPr>
        </p:nvSpPr>
        <p:spPr>
          <a:xfrm>
            <a:off x="674688" y="646079"/>
            <a:ext cx="7313361" cy="2595596"/>
          </a:xfrm>
        </p:spPr>
        <p:txBody>
          <a:bodyPr lIns="91440" anchor="b">
            <a:noAutofit/>
          </a:bodyPr>
          <a:lstStyle>
            <a:lvl1pPr algn="l">
              <a:lnSpc>
                <a:spcPct val="90000"/>
              </a:lnSpc>
              <a:defRPr sz="4400" b="0" cap="all">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74688" y="3450018"/>
            <a:ext cx="7313361" cy="1536480"/>
          </a:xfrm>
        </p:spPr>
        <p:txBody>
          <a:bodyPr anchor="t">
            <a:normAutofit/>
          </a:bodyPr>
          <a:lstStyle>
            <a:lvl1pPr marL="0" indent="0">
              <a:lnSpc>
                <a:spcPct val="120000"/>
              </a:lnSpc>
              <a:spcBef>
                <a:spcPts val="0"/>
              </a:spcBef>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1" name="Right Triangle 10"/>
          <p:cNvSpPr>
            <a:spLocks noChangeAspect="1"/>
          </p:cNvSpPr>
          <p:nvPr userDrawn="1"/>
        </p:nvSpPr>
        <p:spPr>
          <a:xfrm flipH="1">
            <a:off x="8403684" y="5700522"/>
            <a:ext cx="548640" cy="54864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36585734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sp>
        <p:nvSpPr>
          <p:cNvPr id="5" name="Rectangle 4"/>
          <p:cNvSpPr/>
          <p:nvPr userDrawn="1"/>
        </p:nvSpPr>
        <p:spPr>
          <a:xfrm>
            <a:off x="228600" y="2286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楷体" pitchFamily="49" charset="-122"/>
              <a:ea typeface="楷体" pitchFamily="49" charset="-122"/>
            </a:endParaRPr>
          </a:p>
        </p:txBody>
      </p:sp>
      <p:sp>
        <p:nvSpPr>
          <p:cNvPr id="3" name="Content Placeholder 2"/>
          <p:cNvSpPr>
            <a:spLocks noGrp="1"/>
          </p:cNvSpPr>
          <p:nvPr>
            <p:ph idx="1"/>
          </p:nvPr>
        </p:nvSpPr>
        <p:spPr>
          <a:xfrm>
            <a:off x="594360" y="1554480"/>
            <a:ext cx="8001953" cy="4343400"/>
          </a:xfrm>
        </p:spPr>
        <p:txBody>
          <a:bodyPr/>
          <a:lstStyle>
            <a:lvl1pPr marL="230188" indent="-230188">
              <a:buClr>
                <a:schemeClr val="accent1"/>
              </a:buClr>
              <a:buFont typeface="Arial"/>
              <a:buChar char="•"/>
              <a:defRPr>
                <a:solidFill>
                  <a:schemeClr val="bg2"/>
                </a:solidFill>
                <a:latin typeface="楷体" pitchFamily="49" charset="-122"/>
                <a:ea typeface="楷体" pitchFamily="49" charset="-122"/>
              </a:defRPr>
            </a:lvl1pPr>
            <a:lvl2pPr>
              <a:buClr>
                <a:schemeClr val="accent1"/>
              </a:buClr>
              <a:defRPr>
                <a:solidFill>
                  <a:schemeClr val="bg2"/>
                </a:solidFill>
                <a:latin typeface="楷体" pitchFamily="49" charset="-122"/>
                <a:ea typeface="楷体" pitchFamily="49" charset="-122"/>
              </a:defRPr>
            </a:lvl2pPr>
            <a:lvl3pPr>
              <a:buClr>
                <a:schemeClr val="accent1"/>
              </a:buClr>
              <a:defRPr>
                <a:solidFill>
                  <a:schemeClr val="bg2"/>
                </a:solidFill>
                <a:latin typeface="楷体" pitchFamily="49" charset="-122"/>
                <a:ea typeface="楷体" pitchFamily="49" charset="-122"/>
              </a:defRPr>
            </a:lvl3pPr>
            <a:lvl4pPr>
              <a:buClr>
                <a:schemeClr val="accent1"/>
              </a:buClr>
              <a:defRPr>
                <a:solidFill>
                  <a:schemeClr val="bg2"/>
                </a:solidFill>
                <a:latin typeface="楷体" pitchFamily="49" charset="-122"/>
                <a:ea typeface="楷体" pitchFamily="49" charset="-122"/>
              </a:defRPr>
            </a:lvl4pPr>
            <a:lvl5pPr>
              <a:buClr>
                <a:schemeClr val="accent1"/>
              </a:buClr>
              <a:defRPr>
                <a:solidFill>
                  <a:schemeClr val="bg2"/>
                </a:solidFill>
                <a:latin typeface="楷体" pitchFamily="49" charset="-122"/>
                <a:ea typeface="楷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normAutofit/>
          </a:bodyPr>
          <a:lstStyle>
            <a:lvl1pPr>
              <a:defRPr sz="3200">
                <a:latin typeface="楷体" pitchFamily="49" charset="-122"/>
                <a:ea typeface="楷体" pitchFamily="49" charset="-122"/>
              </a:defRPr>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lvl1pPr>
              <a:defRPr>
                <a:solidFill>
                  <a:schemeClr val="bg2"/>
                </a:solidFill>
                <a:latin typeface="楷体" pitchFamily="49" charset="-122"/>
                <a:ea typeface="楷体" pitchFamily="49" charset="-122"/>
              </a:defRPr>
            </a:lvl1p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413218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Only">
    <p:spTree>
      <p:nvGrpSpPr>
        <p:cNvPr id="1" name=""/>
        <p:cNvGrpSpPr/>
        <p:nvPr/>
      </p:nvGrpSpPr>
      <p:grpSpPr>
        <a:xfrm>
          <a:off x="0" y="0"/>
          <a:ext cx="0" cy="0"/>
          <a:chOff x="0" y="0"/>
          <a:chExt cx="0" cy="0"/>
        </a:xfrm>
      </p:grpSpPr>
      <p:sp>
        <p:nvSpPr>
          <p:cNvPr id="5" name="Rectangle 4"/>
          <p:cNvSpPr/>
          <p:nvPr userDrawn="1"/>
        </p:nvSpPr>
        <p:spPr>
          <a:xfrm>
            <a:off x="230400" y="230400"/>
            <a:ext cx="8701069" cy="784438"/>
          </a:xfrm>
          <a:custGeom>
            <a:avLst/>
            <a:gdLst>
              <a:gd name="connsiteX0" fmla="*/ 0 w 8686800"/>
              <a:gd name="connsiteY0" fmla="*/ 0 h 777240"/>
              <a:gd name="connsiteX1" fmla="*/ 8686800 w 8686800"/>
              <a:gd name="connsiteY1" fmla="*/ 0 h 777240"/>
              <a:gd name="connsiteX2" fmla="*/ 8686800 w 8686800"/>
              <a:gd name="connsiteY2" fmla="*/ 777240 h 777240"/>
              <a:gd name="connsiteX3" fmla="*/ 0 w 8686800"/>
              <a:gd name="connsiteY3" fmla="*/ 777240 h 777240"/>
              <a:gd name="connsiteX4" fmla="*/ 0 w 8686800"/>
              <a:gd name="connsiteY4" fmla="*/ 0 h 777240"/>
              <a:gd name="connsiteX0" fmla="*/ 0 w 8686800"/>
              <a:gd name="connsiteY0" fmla="*/ 0 h 777240"/>
              <a:gd name="connsiteX1" fmla="*/ 8686800 w 8686800"/>
              <a:gd name="connsiteY1" fmla="*/ 0 h 777240"/>
              <a:gd name="connsiteX2" fmla="*/ 8686800 w 8686800"/>
              <a:gd name="connsiteY2" fmla="*/ 777240 h 777240"/>
              <a:gd name="connsiteX3" fmla="*/ 8296584 w 8686800"/>
              <a:gd name="connsiteY3" fmla="*/ 775100 h 777240"/>
              <a:gd name="connsiteX4" fmla="*/ 0 w 8686800"/>
              <a:gd name="connsiteY4" fmla="*/ 777240 h 777240"/>
              <a:gd name="connsiteX5" fmla="*/ 0 w 8686800"/>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96137"/>
              <a:gd name="connsiteY0" fmla="*/ 0 h 777240"/>
              <a:gd name="connsiteX1" fmla="*/ 8686800 w 8696137"/>
              <a:gd name="connsiteY1" fmla="*/ 0 h 777240"/>
              <a:gd name="connsiteX2" fmla="*/ 8696137 w 8696137"/>
              <a:gd name="connsiteY2" fmla="*/ 525099 h 777240"/>
              <a:gd name="connsiteX3" fmla="*/ 8296584 w 8696137"/>
              <a:gd name="connsiteY3" fmla="*/ 775100 h 777240"/>
              <a:gd name="connsiteX4" fmla="*/ 0 w 8696137"/>
              <a:gd name="connsiteY4" fmla="*/ 777240 h 777240"/>
              <a:gd name="connsiteX5" fmla="*/ 0 w 8696137"/>
              <a:gd name="connsiteY5" fmla="*/ 0 h 777240"/>
              <a:gd name="connsiteX0" fmla="*/ 0 w 8686800"/>
              <a:gd name="connsiteY0" fmla="*/ 0 h 777240"/>
              <a:gd name="connsiteX1" fmla="*/ 8686800 w 8686800"/>
              <a:gd name="connsiteY1" fmla="*/ 0 h 777240"/>
              <a:gd name="connsiteX2" fmla="*/ 8686799 w 8686800"/>
              <a:gd name="connsiteY2" fmla="*/ 469068 h 777240"/>
              <a:gd name="connsiteX3" fmla="*/ 8296584 w 8686800"/>
              <a:gd name="connsiteY3" fmla="*/ 775100 h 777240"/>
              <a:gd name="connsiteX4" fmla="*/ 0 w 8686800"/>
              <a:gd name="connsiteY4" fmla="*/ 777240 h 777240"/>
              <a:gd name="connsiteX5" fmla="*/ 0 w 8686800"/>
              <a:gd name="connsiteY5" fmla="*/ 0 h 777240"/>
              <a:gd name="connsiteX0" fmla="*/ 0 w 8686800"/>
              <a:gd name="connsiteY0" fmla="*/ 0 h 784438"/>
              <a:gd name="connsiteX1" fmla="*/ 8686800 w 8686800"/>
              <a:gd name="connsiteY1" fmla="*/ 0 h 784438"/>
              <a:gd name="connsiteX2" fmla="*/ 8686799 w 8686800"/>
              <a:gd name="connsiteY2" fmla="*/ 469068 h 784438"/>
              <a:gd name="connsiteX3" fmla="*/ 8389961 w 8686800"/>
              <a:gd name="connsiteY3" fmla="*/ 784438 h 784438"/>
              <a:gd name="connsiteX4" fmla="*/ 0 w 8686800"/>
              <a:gd name="connsiteY4" fmla="*/ 777240 h 784438"/>
              <a:gd name="connsiteX5" fmla="*/ 0 w 8686800"/>
              <a:gd name="connsiteY5" fmla="*/ 0 h 784438"/>
              <a:gd name="connsiteX0" fmla="*/ 0 w 8686800"/>
              <a:gd name="connsiteY0" fmla="*/ 0 h 784438"/>
              <a:gd name="connsiteX1" fmla="*/ 8686800 w 8686800"/>
              <a:gd name="connsiteY1" fmla="*/ 0 h 784438"/>
              <a:gd name="connsiteX2" fmla="*/ 8653503 w 8686800"/>
              <a:gd name="connsiteY2" fmla="*/ 421501 h 784438"/>
              <a:gd name="connsiteX3" fmla="*/ 8389961 w 8686800"/>
              <a:gd name="connsiteY3" fmla="*/ 784438 h 784438"/>
              <a:gd name="connsiteX4" fmla="*/ 0 w 8686800"/>
              <a:gd name="connsiteY4" fmla="*/ 777240 h 784438"/>
              <a:gd name="connsiteX5" fmla="*/ 0 w 8686800"/>
              <a:gd name="connsiteY5" fmla="*/ 0 h 784438"/>
              <a:gd name="connsiteX0" fmla="*/ 0 w 8715339"/>
              <a:gd name="connsiteY0" fmla="*/ 0 h 784438"/>
              <a:gd name="connsiteX1" fmla="*/ 8686800 w 8715339"/>
              <a:gd name="connsiteY1" fmla="*/ 0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15339"/>
              <a:gd name="connsiteY0" fmla="*/ 0 h 784438"/>
              <a:gd name="connsiteX1" fmla="*/ 8696313 w 8715339"/>
              <a:gd name="connsiteY1" fmla="*/ 4757 h 784438"/>
              <a:gd name="connsiteX2" fmla="*/ 8715339 w 8715339"/>
              <a:gd name="connsiteY2" fmla="*/ 473825 h 784438"/>
              <a:gd name="connsiteX3" fmla="*/ 8389961 w 8715339"/>
              <a:gd name="connsiteY3" fmla="*/ 784438 h 784438"/>
              <a:gd name="connsiteX4" fmla="*/ 0 w 8715339"/>
              <a:gd name="connsiteY4" fmla="*/ 777240 h 784438"/>
              <a:gd name="connsiteX5" fmla="*/ 0 w 8715339"/>
              <a:gd name="connsiteY5" fmla="*/ 0 h 784438"/>
              <a:gd name="connsiteX0" fmla="*/ 0 w 8701069"/>
              <a:gd name="connsiteY0" fmla="*/ 0 h 784438"/>
              <a:gd name="connsiteX1" fmla="*/ 8696313 w 8701069"/>
              <a:gd name="connsiteY1" fmla="*/ 4757 h 784438"/>
              <a:gd name="connsiteX2" fmla="*/ 8701069 w 8701069"/>
              <a:gd name="connsiteY2" fmla="*/ 473825 h 784438"/>
              <a:gd name="connsiteX3" fmla="*/ 8389961 w 8701069"/>
              <a:gd name="connsiteY3" fmla="*/ 784438 h 784438"/>
              <a:gd name="connsiteX4" fmla="*/ 0 w 8701069"/>
              <a:gd name="connsiteY4" fmla="*/ 777240 h 784438"/>
              <a:gd name="connsiteX5" fmla="*/ 0 w 8701069"/>
              <a:gd name="connsiteY5" fmla="*/ 0 h 78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1069" h="784438">
                <a:moveTo>
                  <a:pt x="0" y="0"/>
                </a:moveTo>
                <a:lnTo>
                  <a:pt x="8696313" y="4757"/>
                </a:lnTo>
                <a:cubicBezTo>
                  <a:pt x="8696313" y="161113"/>
                  <a:pt x="8701069" y="317469"/>
                  <a:pt x="8701069" y="473825"/>
                </a:cubicBezTo>
                <a:lnTo>
                  <a:pt x="8389961" y="784438"/>
                </a:lnTo>
                <a:lnTo>
                  <a:pt x="0" y="777240"/>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94360" y="1554480"/>
            <a:ext cx="8001953" cy="4343400"/>
          </a:xfrm>
        </p:spPr>
        <p:txBody>
          <a:bodyPr/>
          <a:lstStyle>
            <a:lvl1pPr marL="0" indent="0">
              <a:lnSpc>
                <a:spcPct val="100000"/>
              </a:lnSpc>
              <a:spcBef>
                <a:spcPts val="0"/>
              </a:spcBef>
              <a:spcAft>
                <a:spcPts val="1800"/>
              </a:spcAft>
              <a:buClr>
                <a:schemeClr val="accent2"/>
              </a:buClr>
              <a:buFont typeface="Arial"/>
              <a:buNone/>
              <a:tabLst/>
              <a:defRPr>
                <a:solidFill>
                  <a:schemeClr val="bg2"/>
                </a:solidFill>
              </a:defRPr>
            </a:lvl1pPr>
            <a:lvl2pPr marL="230188" indent="0">
              <a:lnSpc>
                <a:spcPct val="100000"/>
              </a:lnSpc>
              <a:spcBef>
                <a:spcPts val="0"/>
              </a:spcBef>
              <a:spcAft>
                <a:spcPts val="1800"/>
              </a:spcAft>
              <a:buClr>
                <a:schemeClr val="accent2"/>
              </a:buClr>
              <a:buNone/>
              <a:defRPr>
                <a:solidFill>
                  <a:schemeClr val="bg2"/>
                </a:solidFill>
              </a:defRPr>
            </a:lvl2pPr>
            <a:lvl3pPr marL="461963" indent="0">
              <a:lnSpc>
                <a:spcPct val="100000"/>
              </a:lnSpc>
              <a:spcBef>
                <a:spcPts val="0"/>
              </a:spcBef>
              <a:spcAft>
                <a:spcPts val="1800"/>
              </a:spcAft>
              <a:buClr>
                <a:schemeClr val="accent2"/>
              </a:buClr>
              <a:buNone/>
              <a:defRPr>
                <a:solidFill>
                  <a:schemeClr val="bg2"/>
                </a:solidFill>
              </a:defRPr>
            </a:lvl3pPr>
            <a:lvl4pPr marL="681038" indent="0">
              <a:lnSpc>
                <a:spcPct val="100000"/>
              </a:lnSpc>
              <a:spcBef>
                <a:spcPts val="0"/>
              </a:spcBef>
              <a:spcAft>
                <a:spcPts val="1800"/>
              </a:spcAft>
              <a:buClr>
                <a:schemeClr val="accent2"/>
              </a:buClr>
              <a:buNone/>
              <a:defRPr>
                <a:solidFill>
                  <a:schemeClr val="bg2"/>
                </a:solidFill>
              </a:defRPr>
            </a:lvl4pPr>
            <a:lvl5pPr marL="912812" indent="0">
              <a:lnSpc>
                <a:spcPct val="100000"/>
              </a:lnSpc>
              <a:spcBef>
                <a:spcPts val="0"/>
              </a:spcBef>
              <a:spcAft>
                <a:spcPts val="1800"/>
              </a:spcAft>
              <a:buClr>
                <a:schemeClr val="accent2"/>
              </a:buClr>
              <a:buNone/>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93AC2C76-E6AA-46CB-A2DE-F6E097F7C440}" type="slidenum">
              <a:rPr lang="en-GB" smtClean="0"/>
              <a:pPr/>
              <a:t>‹#›</a:t>
            </a:fld>
            <a:endParaRPr lang="en-GB" dirty="0"/>
          </a:p>
        </p:txBody>
      </p:sp>
    </p:spTree>
    <p:extLst>
      <p:ext uri="{BB962C8B-B14F-4D97-AF65-F5344CB8AC3E}">
        <p14:creationId xmlns:p14="http://schemas.microsoft.com/office/powerpoint/2010/main" val="9578621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4360" y="1554480"/>
            <a:ext cx="7951627" cy="4330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228600" y="228600"/>
            <a:ext cx="8696326" cy="777240"/>
          </a:xfrm>
          <a:prstGeom prst="rect">
            <a:avLst/>
          </a:prstGeom>
        </p:spPr>
        <p:txBody>
          <a:bodyPr vert="horz" lIns="182880" tIns="45720" rIns="91440" bIns="45720" rtlCol="0" anchor="ctr">
            <a:normAutofit/>
          </a:body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7070400" y="6325200"/>
            <a:ext cx="1846800" cy="365125"/>
          </a:xfrm>
          <a:prstGeom prst="rect">
            <a:avLst/>
          </a:prstGeom>
        </p:spPr>
        <p:txBody>
          <a:bodyPr vert="horz" lIns="91440" tIns="45720" rIns="91440" bIns="45720" rtlCol="0" anchor="ctr"/>
          <a:lstStyle>
            <a:lvl1pPr algn="r">
              <a:defRPr sz="1200">
                <a:solidFill>
                  <a:schemeClr val="bg2"/>
                </a:solidFill>
              </a:defRPr>
            </a:lvl1pPr>
          </a:lstStyle>
          <a:p>
            <a:fld id="{93AC2C76-E6AA-46CB-A2DE-F6E097F7C440}" type="slidenum">
              <a:rPr lang="en-GB" smtClean="0"/>
              <a:pPr/>
              <a:t>‹#›</a:t>
            </a:fld>
            <a:endParaRPr lang="en-GB" dirty="0"/>
          </a:p>
        </p:txBody>
      </p:sp>
      <p:pic>
        <p:nvPicPr>
          <p:cNvPr id="6" name="图片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553255" y="6303964"/>
            <a:ext cx="830673" cy="368611"/>
          </a:xfrm>
          <a:prstGeom prst="rect">
            <a:avLst/>
          </a:prstGeom>
          <a:effectLst>
            <a:outerShdw blurRad="50800" dist="38100" dir="2700000" algn="tl" rotWithShape="0">
              <a:prstClr val="black">
                <a:alpha val="40000"/>
              </a:prstClr>
            </a:outerShdw>
          </a:effectLst>
        </p:spPr>
      </p:pic>
      <p:pic>
        <p:nvPicPr>
          <p:cNvPr id="7" name="Picture 2"/>
          <p:cNvPicPr>
            <a:picLocks noChangeAspect="1" noChangeArrowheads="1"/>
          </p:cNvPicPr>
          <p:nvPr userDrawn="1"/>
        </p:nvPicPr>
        <p:blipFill>
          <a:blip r:embed="rId18">
            <a:extLst>
              <a:ext uri="{28A0092B-C50C-407E-A947-70E740481C1C}">
                <a14:useLocalDpi xmlns:a14="http://schemas.microsoft.com/office/drawing/2010/main" val="0"/>
              </a:ext>
            </a:extLst>
          </a:blip>
          <a:stretch>
            <a:fillRect/>
          </a:stretch>
        </p:blipFill>
        <p:spPr bwMode="auto">
          <a:xfrm>
            <a:off x="0" y="6209374"/>
            <a:ext cx="1553255" cy="55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82403"/>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77" r:id="rId3"/>
    <p:sldLayoutId id="2147483675" r:id="rId4"/>
    <p:sldLayoutId id="2147483668" r:id="rId5"/>
    <p:sldLayoutId id="2147483676" r:id="rId6"/>
    <p:sldLayoutId id="2147483651" r:id="rId7"/>
    <p:sldLayoutId id="2147483650" r:id="rId8"/>
    <p:sldLayoutId id="2147483670" r:id="rId9"/>
    <p:sldLayoutId id="2147483652" r:id="rId10"/>
    <p:sldLayoutId id="2147483654" r:id="rId11"/>
    <p:sldLayoutId id="2147483672" r:id="rId12"/>
    <p:sldLayoutId id="2147483674" r:id="rId13"/>
    <p:sldLayoutId id="2147483678" r:id="rId14"/>
    <p:sldLayoutId id="2147483679" r:id="rId15"/>
  </p:sldLayoutIdLst>
  <p:timing>
    <p:tnLst>
      <p:par>
        <p:cTn id="1" dur="indefinite" restart="never" nodeType="tmRoot"/>
      </p:par>
    </p:tnLst>
  </p:timing>
  <p:hf hdr="0" ftr="0" dt="0"/>
  <p:txStyles>
    <p:titleStyle>
      <a:lvl1pPr algn="l" defTabSz="457200" rtl="0" eaLnBrk="1" latinLnBrk="0" hangingPunct="1">
        <a:spcBef>
          <a:spcPct val="0"/>
        </a:spcBef>
        <a:buNone/>
        <a:defRPr sz="2800" b="0" i="0" kern="1200" cap="all">
          <a:solidFill>
            <a:schemeClr val="bg1"/>
          </a:solidFill>
          <a:latin typeface="微软雅黑" pitchFamily="34" charset="-122"/>
          <a:ea typeface="微软雅黑" pitchFamily="34" charset="-122"/>
          <a:cs typeface="微软雅黑" pitchFamily="34" charset="-122"/>
        </a:defRPr>
      </a:lvl1pPr>
    </p:titleStyle>
    <p:bodyStyle>
      <a:lvl1pPr marL="230188" indent="-230188" algn="l" defTabSz="457200" rtl="0" eaLnBrk="1" latinLnBrk="0" hangingPunct="1">
        <a:lnSpc>
          <a:spcPct val="100000"/>
        </a:lnSpc>
        <a:spcBef>
          <a:spcPts val="1800"/>
        </a:spcBef>
        <a:spcAft>
          <a:spcPts val="600"/>
        </a:spcAft>
        <a:buClr>
          <a:schemeClr val="accent1"/>
        </a:buClr>
        <a:buFont typeface="Arial"/>
        <a:buChar char="•"/>
        <a:defRPr sz="2000" b="0" i="0" kern="1200">
          <a:solidFill>
            <a:schemeClr val="bg2"/>
          </a:solidFill>
          <a:latin typeface="微软雅黑" pitchFamily="34" charset="-122"/>
          <a:ea typeface="微软雅黑" pitchFamily="34" charset="-122"/>
          <a:cs typeface="微软雅黑" pitchFamily="34" charset="-122"/>
        </a:defRPr>
      </a:lvl1pPr>
      <a:lvl2pPr marL="461963" indent="-231775" algn="l" defTabSz="457200" rtl="0" eaLnBrk="1" latinLnBrk="0" hangingPunct="1">
        <a:lnSpc>
          <a:spcPct val="100000"/>
        </a:lnSpc>
        <a:spcBef>
          <a:spcPts val="0"/>
        </a:spcBef>
        <a:spcAft>
          <a:spcPts val="600"/>
        </a:spcAft>
        <a:buClr>
          <a:schemeClr val="accent1"/>
        </a:buClr>
        <a:buFont typeface="Calibri" panose="020F0502020204030204" pitchFamily="34" charset="0"/>
        <a:buChar char="─"/>
        <a:defRPr sz="2000" b="0" i="0" kern="1200">
          <a:solidFill>
            <a:schemeClr val="bg2"/>
          </a:solidFill>
          <a:latin typeface="微软雅黑" pitchFamily="34" charset="-122"/>
          <a:ea typeface="微软雅黑" pitchFamily="34" charset="-122"/>
          <a:cs typeface="微软雅黑" pitchFamily="34" charset="-122"/>
        </a:defRPr>
      </a:lvl2pPr>
      <a:lvl3pPr marL="681038" indent="-219075" algn="l" defTabSz="457200" rtl="0" eaLnBrk="1" latinLnBrk="0" hangingPunct="1">
        <a:lnSpc>
          <a:spcPct val="100000"/>
        </a:lnSpc>
        <a:spcBef>
          <a:spcPts val="0"/>
        </a:spcBef>
        <a:spcAft>
          <a:spcPts val="600"/>
        </a:spcAft>
        <a:buClr>
          <a:schemeClr val="accent1"/>
        </a:buClr>
        <a:buFont typeface="Arial" panose="020B0604020202020204" pitchFamily="34" charset="0"/>
        <a:buChar char="•"/>
        <a:defRPr sz="2000" b="0" i="0" kern="1200">
          <a:solidFill>
            <a:schemeClr val="bg2"/>
          </a:solidFill>
          <a:latin typeface="微软雅黑" pitchFamily="34" charset="-122"/>
          <a:ea typeface="微软雅黑" pitchFamily="34" charset="-122"/>
          <a:cs typeface="微软雅黑" pitchFamily="34" charset="-122"/>
        </a:defRPr>
      </a:lvl3pPr>
      <a:lvl4pPr marL="912813" indent="-231775" algn="l" defTabSz="457200" rtl="0" eaLnBrk="1" latinLnBrk="0" hangingPunct="1">
        <a:lnSpc>
          <a:spcPct val="100000"/>
        </a:lnSpc>
        <a:spcBef>
          <a:spcPts val="0"/>
        </a:spcBef>
        <a:spcAft>
          <a:spcPts val="600"/>
        </a:spcAft>
        <a:buClr>
          <a:schemeClr val="accent1"/>
        </a:buClr>
        <a:buFont typeface="Arial" panose="020B0604020202020204" pitchFamily="34" charset="0"/>
        <a:buChar char="•"/>
        <a:defRPr sz="2000" b="0" i="0" kern="1200">
          <a:solidFill>
            <a:schemeClr val="bg2"/>
          </a:solidFill>
          <a:latin typeface="微软雅黑" pitchFamily="34" charset="-122"/>
          <a:ea typeface="微软雅黑" pitchFamily="34" charset="-122"/>
          <a:cs typeface="微软雅黑" pitchFamily="34" charset="-122"/>
        </a:defRPr>
      </a:lvl4pPr>
      <a:lvl5pPr marL="1143000" indent="-230188" algn="l" defTabSz="457200" rtl="0" eaLnBrk="1" latinLnBrk="0" hangingPunct="1">
        <a:lnSpc>
          <a:spcPct val="100000"/>
        </a:lnSpc>
        <a:spcBef>
          <a:spcPts val="0"/>
        </a:spcBef>
        <a:spcAft>
          <a:spcPts val="600"/>
        </a:spcAft>
        <a:buClr>
          <a:schemeClr val="accent1"/>
        </a:buClr>
        <a:buFont typeface="Arial" panose="020B0604020202020204" pitchFamily="34" charset="0"/>
        <a:buChar char="•"/>
        <a:defRPr sz="2000" b="0" i="0" kern="1200">
          <a:solidFill>
            <a:schemeClr val="bg2"/>
          </a:solidFill>
          <a:latin typeface="微软雅黑" pitchFamily="34" charset="-122"/>
          <a:ea typeface="微软雅黑" pitchFamily="34" charset="-122"/>
          <a:cs typeface="微软雅黑" pitchFamily="34"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17.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latin typeface="+mj-lt"/>
                <a:ea typeface="楷体" panose="02010609060101010101" pitchFamily="49" charset="-122"/>
              </a:rPr>
              <a:t>市场风险管理系统建设</a:t>
            </a:r>
            <a:endParaRPr lang="en-GB" dirty="0">
              <a:latin typeface="+mj-lt"/>
              <a:ea typeface="楷体" panose="02010609060101010101" pitchFamily="49" charset="-122"/>
            </a:endParaRPr>
          </a:p>
        </p:txBody>
      </p:sp>
      <p:sp>
        <p:nvSpPr>
          <p:cNvPr id="4" name="Subtitle 3"/>
          <p:cNvSpPr>
            <a:spLocks noGrp="1"/>
          </p:cNvSpPr>
          <p:nvPr>
            <p:ph type="subTitle" idx="1"/>
          </p:nvPr>
        </p:nvSpPr>
        <p:spPr/>
        <p:txBody>
          <a:bodyPr/>
          <a:lstStyle/>
          <a:p>
            <a:r>
              <a:rPr lang="en-US" altLang="zh-CN" dirty="0" smtClean="0">
                <a:latin typeface="+mj-lt"/>
                <a:ea typeface="楷体" panose="02010609060101010101" pitchFamily="49" charset="-122"/>
              </a:rPr>
              <a:t>2016</a:t>
            </a:r>
            <a:r>
              <a:rPr lang="zh-CN" altLang="en-US" dirty="0" smtClean="0">
                <a:latin typeface="+mj-lt"/>
                <a:ea typeface="楷体" panose="02010609060101010101" pitchFamily="49" charset="-122"/>
              </a:rPr>
              <a:t>年</a:t>
            </a:r>
            <a:r>
              <a:rPr lang="en-US" altLang="zh-CN" dirty="0" smtClean="0">
                <a:latin typeface="+mj-lt"/>
                <a:ea typeface="楷体" panose="02010609060101010101" pitchFamily="49" charset="-122"/>
              </a:rPr>
              <a:t>12</a:t>
            </a:r>
            <a:r>
              <a:rPr lang="zh-CN" altLang="en-US" dirty="0" smtClean="0">
                <a:latin typeface="+mj-lt"/>
                <a:ea typeface="楷体" panose="02010609060101010101" pitchFamily="49" charset="-122"/>
              </a:rPr>
              <a:t>月</a:t>
            </a:r>
            <a:endParaRPr lang="en-US" dirty="0">
              <a:latin typeface="+mj-lt"/>
              <a:ea typeface="楷体" panose="02010609060101010101" pitchFamily="49" charset="-122"/>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098" y="640951"/>
            <a:ext cx="2181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8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76819" tIns="38409" rIns="76819" bIns="38409" rtlCol="0" anchor="ctr">
            <a:normAutofit/>
          </a:bodyPr>
          <a:lstStyle/>
          <a:p>
            <a:r>
              <a:rPr lang="zh-CN" altLang="en-US" dirty="0" smtClean="0">
                <a:solidFill>
                  <a:schemeClr val="bg1"/>
                </a:solidFill>
                <a:latin typeface="楷体" panose="02010609060101010101" pitchFamily="49" charset="-122"/>
                <a:ea typeface="楷体" panose="02010609060101010101" pitchFamily="49" charset="-122"/>
              </a:rPr>
              <a:t>案例概况</a:t>
            </a:r>
            <a:endParaRPr lang="en-US" altLang="en-US" dirty="0">
              <a:solidFill>
                <a:schemeClr val="bg1"/>
              </a:solidFill>
              <a:latin typeface="楷体" panose="02010609060101010101" pitchFamily="49" charset="-122"/>
              <a:ea typeface="楷体" panose="02010609060101010101" pitchFamily="49" charset="-122"/>
            </a:endParaRPr>
          </a:p>
        </p:txBody>
      </p:sp>
      <p:graphicFrame>
        <p:nvGraphicFramePr>
          <p:cNvPr id="34" name="表格 33"/>
          <p:cNvGraphicFramePr>
            <a:graphicFrameLocks noGrp="1"/>
          </p:cNvGraphicFramePr>
          <p:nvPr>
            <p:extLst>
              <p:ext uri="{D42A27DB-BD31-4B8C-83A1-F6EECF244321}">
                <p14:modId xmlns:p14="http://schemas.microsoft.com/office/powerpoint/2010/main" val="1035508983"/>
              </p:ext>
            </p:extLst>
          </p:nvPr>
        </p:nvGraphicFramePr>
        <p:xfrm>
          <a:off x="368300" y="2832332"/>
          <a:ext cx="3578287" cy="1292860"/>
        </p:xfrm>
        <a:graphic>
          <a:graphicData uri="http://schemas.openxmlformats.org/drawingml/2006/table">
            <a:tbl>
              <a:tblPr bandRow="1">
                <a:tableStyleId>{5C22544A-7EE6-4342-B048-85BDC9FD1C3A}</a:tableStyleId>
              </a:tblPr>
              <a:tblGrid>
                <a:gridCol w="953768"/>
                <a:gridCol w="2624519"/>
              </a:tblGrid>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altLang="zh-CN" sz="1400" b="1" i="0" kern="100" dirty="0" err="1" smtClean="0">
                          <a:solidFill>
                            <a:srgbClr val="000000"/>
                          </a:solidFill>
                          <a:effectLst/>
                          <a:latin typeface="+mn-lt"/>
                          <a:ea typeface="Arial Unicode MS"/>
                          <a:cs typeface="Arial" pitchFamily="34" charset="0"/>
                        </a:rPr>
                        <a:t>Huaxia</a:t>
                      </a:r>
                      <a:r>
                        <a:rPr lang="en-US" altLang="zh-CN" sz="1400" b="1" i="0" kern="100" baseline="0" dirty="0" smtClean="0">
                          <a:solidFill>
                            <a:srgbClr val="000000"/>
                          </a:solidFill>
                          <a:effectLst/>
                          <a:latin typeface="+mn-lt"/>
                          <a:ea typeface="Arial Unicode MS"/>
                          <a:cs typeface="Arial" pitchFamily="34" charset="0"/>
                        </a:rPr>
                        <a:t> Bank</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Ping An Bank</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Chengdu</a:t>
                      </a:r>
                      <a:r>
                        <a:rPr lang="en-US" sz="1400" b="1" i="0" kern="100" baseline="0" dirty="0" smtClean="0">
                          <a:solidFill>
                            <a:srgbClr val="000000"/>
                          </a:solidFill>
                          <a:effectLst/>
                          <a:latin typeface="+mn-lt"/>
                          <a:ea typeface="Arial Unicode MS"/>
                          <a:cs typeface="Arial" pitchFamily="34" charset="0"/>
                        </a:rPr>
                        <a:t> Rural </a:t>
                      </a:r>
                      <a:r>
                        <a:rPr lang="en-US" sz="1400" b="1" i="0" kern="100" baseline="0" dirty="0" err="1" smtClean="0">
                          <a:solidFill>
                            <a:srgbClr val="000000"/>
                          </a:solidFill>
                          <a:effectLst/>
                          <a:latin typeface="+mn-lt"/>
                          <a:ea typeface="Arial Unicode MS"/>
                          <a:cs typeface="Arial" pitchFamily="34" charset="0"/>
                        </a:rPr>
                        <a:t>Commercil</a:t>
                      </a:r>
                      <a:r>
                        <a:rPr lang="en-US" sz="1400" b="1" i="0" kern="100" baseline="0" dirty="0" smtClean="0">
                          <a:solidFill>
                            <a:srgbClr val="000000"/>
                          </a:solidFill>
                          <a:effectLst/>
                          <a:latin typeface="+mn-lt"/>
                          <a:ea typeface="Arial Unicode MS"/>
                          <a:cs typeface="Arial" pitchFamily="34" charset="0"/>
                        </a:rPr>
                        <a:t> </a:t>
                      </a:r>
                      <a:r>
                        <a:rPr lang="en-US" sz="1400" b="1" i="0" kern="100" dirty="0" smtClean="0">
                          <a:solidFill>
                            <a:srgbClr val="000000"/>
                          </a:solidFill>
                          <a:effectLst/>
                          <a:latin typeface="+mn-lt"/>
                          <a:ea typeface="Arial Unicode MS"/>
                          <a:cs typeface="Arial" pitchFamily="34" charset="0"/>
                        </a:rPr>
                        <a:t>Bank</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r>
                        <a:rPr lang="zh-CN" altLang="en-US" sz="1200" b="1" dirty="0" smtClean="0">
                          <a:solidFill>
                            <a:srgbClr val="000000"/>
                          </a:solidFill>
                          <a:latin typeface="Arial" pitchFamily="34" charset="0"/>
                          <a:cs typeface="Arial" pitchFamily="34" charset="0"/>
                        </a:rPr>
                        <a:t>***</a:t>
                      </a:r>
                      <a:endParaRPr lang="zh-CN" altLang="en-US" sz="1200" b="1" dirty="0">
                        <a:solidFill>
                          <a:srgbClr val="000000"/>
                        </a:solidFill>
                        <a:latin typeface="Arial" pitchFamily="34" charset="0"/>
                        <a:cs typeface="Arial" pitchFamily="34" charset="0"/>
                      </a:endParaRPr>
                    </a:p>
                  </a:txBody>
                  <a:tcPr anchor="ctr"/>
                </a:tc>
                <a:tc>
                  <a:txBody>
                    <a:bodyPr/>
                    <a:lstStyle/>
                    <a:p>
                      <a:r>
                        <a:rPr lang="zh-CN" altLang="en-US" sz="1400" b="1" dirty="0" smtClean="0">
                          <a:solidFill>
                            <a:srgbClr val="000000"/>
                          </a:solidFill>
                          <a:latin typeface="+mn-lt"/>
                          <a:cs typeface="Arial" pitchFamily="34" charset="0"/>
                        </a:rPr>
                        <a:t>***</a:t>
                      </a:r>
                      <a:endParaRPr lang="zh-CN" altLang="en-US" sz="1400" b="1" dirty="0">
                        <a:solidFill>
                          <a:srgbClr val="000000"/>
                        </a:solidFill>
                        <a:latin typeface="+mn-lt"/>
                        <a:cs typeface="Arial" pitchFamily="34" charset="0"/>
                      </a:endParaRPr>
                    </a:p>
                  </a:txBody>
                  <a:tcPr anchor="ctr"/>
                </a:tc>
              </a:tr>
            </a:tbl>
          </a:graphicData>
        </a:graphic>
      </p:graphicFrame>
      <p:grpSp>
        <p:nvGrpSpPr>
          <p:cNvPr id="44" name="组合 43"/>
          <p:cNvGrpSpPr/>
          <p:nvPr/>
        </p:nvGrpSpPr>
        <p:grpSpPr>
          <a:xfrm>
            <a:off x="2076967" y="2325976"/>
            <a:ext cx="1825761" cy="562883"/>
            <a:chOff x="1781692" y="1326938"/>
            <a:chExt cx="1825761" cy="562883"/>
          </a:xfrm>
        </p:grpSpPr>
        <p:sp>
          <p:nvSpPr>
            <p:cNvPr id="45"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风险集市</a:t>
              </a:r>
              <a:endParaRPr lang="en-US" altLang="zh-CN" sz="1400" b="1" dirty="0">
                <a:solidFill>
                  <a:srgbClr val="FFFFFF"/>
                </a:solidFill>
                <a:ea typeface="微软雅黑" pitchFamily="34" charset="-122"/>
                <a:cs typeface="Arial" pitchFamily="34" charset="0"/>
              </a:endParaRPr>
            </a:p>
          </p:txBody>
        </p:sp>
        <p:pic>
          <p:nvPicPr>
            <p:cNvPr id="46" name="Picture 5" descr="Tessafilm_4"/>
            <p:cNvPicPr>
              <a:picLocks noChangeAspect="1" noChangeArrowheads="1"/>
            </p:cNvPicPr>
            <p:nvPr/>
          </p:nvPicPr>
          <p:blipFill>
            <a:blip r:embed="rId2" cstate="print"/>
            <a:srcRect l="59392" b="89844"/>
            <a:stretch>
              <a:fillRect/>
            </a:stretch>
          </p:blipFill>
          <p:spPr bwMode="gray">
            <a:xfrm rot="20222041">
              <a:off x="1781692" y="1326938"/>
              <a:ext cx="543071" cy="181837"/>
            </a:xfrm>
            <a:prstGeom prst="rect">
              <a:avLst/>
            </a:prstGeom>
            <a:noFill/>
          </p:spPr>
        </p:pic>
      </p:grpSp>
      <p:graphicFrame>
        <p:nvGraphicFramePr>
          <p:cNvPr id="48" name="表格 47"/>
          <p:cNvGraphicFramePr>
            <a:graphicFrameLocks noGrp="1"/>
          </p:cNvGraphicFramePr>
          <p:nvPr>
            <p:extLst>
              <p:ext uri="{D42A27DB-BD31-4B8C-83A1-F6EECF244321}">
                <p14:modId xmlns:p14="http://schemas.microsoft.com/office/powerpoint/2010/main" val="2062259779"/>
              </p:ext>
            </p:extLst>
          </p:nvPr>
        </p:nvGraphicFramePr>
        <p:xfrm>
          <a:off x="4443024" y="2832332"/>
          <a:ext cx="4413312" cy="1292860"/>
        </p:xfrm>
        <a:graphic>
          <a:graphicData uri="http://schemas.openxmlformats.org/drawingml/2006/table">
            <a:tbl>
              <a:tblPr bandRow="1">
                <a:tableStyleId>{5C22544A-7EE6-4342-B048-85BDC9FD1C3A}</a:tableStyleId>
              </a:tblPr>
              <a:tblGrid>
                <a:gridCol w="953768"/>
                <a:gridCol w="3459544"/>
              </a:tblGrid>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Agricultural Bank of China</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China </a:t>
                      </a:r>
                      <a:r>
                        <a:rPr lang="en-US" sz="1400" b="1" i="0" kern="100" dirty="0" err="1" smtClean="0">
                          <a:solidFill>
                            <a:srgbClr val="000000"/>
                          </a:solidFill>
                          <a:effectLst/>
                          <a:latin typeface="+mn-lt"/>
                          <a:ea typeface="Arial Unicode MS"/>
                          <a:cs typeface="Arial" pitchFamily="34" charset="0"/>
                        </a:rPr>
                        <a:t>Minsheng</a:t>
                      </a:r>
                      <a:r>
                        <a:rPr lang="en-US" sz="1400" b="1" i="0" kern="100" dirty="0" smtClean="0">
                          <a:solidFill>
                            <a:srgbClr val="000000"/>
                          </a:solidFill>
                          <a:effectLst/>
                          <a:latin typeface="+mn-lt"/>
                          <a:ea typeface="Arial Unicode MS"/>
                          <a:cs typeface="Arial" pitchFamily="34" charset="0"/>
                        </a:rPr>
                        <a:t> Bank</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altLang="zh-CN" sz="1400" b="1" i="0" kern="100" dirty="0" smtClean="0">
                          <a:solidFill>
                            <a:srgbClr val="000000"/>
                          </a:solidFill>
                          <a:effectLst/>
                          <a:latin typeface="+mn-lt"/>
                          <a:ea typeface="Arial Unicode MS"/>
                          <a:cs typeface="Arial" pitchFamily="34" charset="0"/>
                        </a:rPr>
                        <a:t>China</a:t>
                      </a:r>
                      <a:r>
                        <a:rPr lang="en-US" altLang="zh-CN" sz="1400" b="1" i="0" kern="100" baseline="0" dirty="0" smtClean="0">
                          <a:solidFill>
                            <a:srgbClr val="000000"/>
                          </a:solidFill>
                          <a:effectLst/>
                          <a:latin typeface="+mn-lt"/>
                          <a:ea typeface="Arial Unicode MS"/>
                          <a:cs typeface="Arial" pitchFamily="34" charset="0"/>
                        </a:rPr>
                        <a:t> CITIC Bank</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r>
                        <a:rPr lang="en-US" altLang="zh-CN" sz="1200" b="1" dirty="0" smtClean="0">
                          <a:solidFill>
                            <a:srgbClr val="000000"/>
                          </a:solidFill>
                          <a:latin typeface="+mn-lt"/>
                          <a:cs typeface="Arial" pitchFamily="34" charset="0"/>
                        </a:rPr>
                        <a:t>***</a:t>
                      </a:r>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a:t>
                      </a:r>
                      <a:endParaRPr lang="zh-CN" sz="1400" b="1" i="0" kern="100" dirty="0">
                        <a:solidFill>
                          <a:srgbClr val="000000"/>
                        </a:solidFill>
                        <a:effectLst/>
                        <a:latin typeface="+mn-lt"/>
                        <a:ea typeface="Arial Unicode MS"/>
                        <a:cs typeface="Arial" pitchFamily="34" charset="0"/>
                      </a:endParaRPr>
                    </a:p>
                  </a:txBody>
                  <a:tcPr marL="68580" marR="68580" marT="0" marB="0" anchor="ctr"/>
                </a:tc>
              </a:tr>
            </a:tbl>
          </a:graphicData>
        </a:graphic>
      </p:graphicFrame>
      <p:grpSp>
        <p:nvGrpSpPr>
          <p:cNvPr id="54" name="组合 53"/>
          <p:cNvGrpSpPr/>
          <p:nvPr/>
        </p:nvGrpSpPr>
        <p:grpSpPr>
          <a:xfrm>
            <a:off x="6818441" y="2325976"/>
            <a:ext cx="1825761" cy="562883"/>
            <a:chOff x="1781692" y="1326938"/>
            <a:chExt cx="1825761" cy="562883"/>
          </a:xfrm>
        </p:grpSpPr>
        <p:sp>
          <p:nvSpPr>
            <p:cNvPr id="55"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模型实验室</a:t>
              </a:r>
              <a:endParaRPr lang="en-US" altLang="zh-CN" sz="1400" b="1" dirty="0">
                <a:solidFill>
                  <a:srgbClr val="FFFFFF"/>
                </a:solidFill>
                <a:ea typeface="微软雅黑" pitchFamily="34" charset="-122"/>
                <a:cs typeface="Arial" pitchFamily="34" charset="0"/>
              </a:endParaRPr>
            </a:p>
          </p:txBody>
        </p:sp>
        <p:pic>
          <p:nvPicPr>
            <p:cNvPr id="56" name="Picture 5" descr="Tessafilm_4"/>
            <p:cNvPicPr>
              <a:picLocks noChangeAspect="1" noChangeArrowheads="1"/>
            </p:cNvPicPr>
            <p:nvPr/>
          </p:nvPicPr>
          <p:blipFill>
            <a:blip r:embed="rId2" cstate="print"/>
            <a:srcRect l="59392" b="89844"/>
            <a:stretch>
              <a:fillRect/>
            </a:stretch>
          </p:blipFill>
          <p:spPr bwMode="gray">
            <a:xfrm rot="20222041">
              <a:off x="1781692" y="1326938"/>
              <a:ext cx="543071" cy="181837"/>
            </a:xfrm>
            <a:prstGeom prst="rect">
              <a:avLst/>
            </a:prstGeom>
            <a:noFill/>
          </p:spPr>
        </p:pic>
      </p:grpSp>
      <p:graphicFrame>
        <p:nvGraphicFramePr>
          <p:cNvPr id="89" name="表格 88"/>
          <p:cNvGraphicFramePr>
            <a:graphicFrameLocks noGrp="1"/>
          </p:cNvGraphicFramePr>
          <p:nvPr>
            <p:extLst>
              <p:ext uri="{D42A27DB-BD31-4B8C-83A1-F6EECF244321}">
                <p14:modId xmlns:p14="http://schemas.microsoft.com/office/powerpoint/2010/main" val="1943052449"/>
              </p:ext>
            </p:extLst>
          </p:nvPr>
        </p:nvGraphicFramePr>
        <p:xfrm>
          <a:off x="358618" y="5144298"/>
          <a:ext cx="3717987" cy="323215"/>
        </p:xfrm>
        <a:graphic>
          <a:graphicData uri="http://schemas.openxmlformats.org/drawingml/2006/table">
            <a:tbl>
              <a:tblPr bandRow="1">
                <a:tableStyleId>{5C22544A-7EE6-4342-B048-85BDC9FD1C3A}</a:tableStyleId>
              </a:tblPr>
              <a:tblGrid>
                <a:gridCol w="1057587"/>
                <a:gridCol w="2660400"/>
              </a:tblGrid>
              <a:tr h="323215">
                <a:tc>
                  <a:txBody>
                    <a:bodyPr/>
                    <a:lstStyle/>
                    <a:p>
                      <a:endParaRPr lang="zh-CN" altLang="en-US" sz="1400" b="1" dirty="0">
                        <a:solidFill>
                          <a:srgbClr val="000000"/>
                        </a:solidFill>
                        <a:latin typeface="Arial" pitchFamily="34" charset="0"/>
                        <a:cs typeface="Arial" pitchFamily="34" charset="0"/>
                      </a:endParaRPr>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altLang="zh-CN" sz="1400" b="1" i="0" kern="100" dirty="0" smtClean="0">
                          <a:solidFill>
                            <a:srgbClr val="000000"/>
                          </a:solidFill>
                          <a:effectLst/>
                          <a:latin typeface="+mn-lt"/>
                          <a:ea typeface="Arial Unicode MS"/>
                          <a:cs typeface="Arial" pitchFamily="34" charset="0"/>
                        </a:rPr>
                        <a:t>China </a:t>
                      </a:r>
                      <a:r>
                        <a:rPr lang="en-US" altLang="zh-CN" sz="1400" b="1" i="0" kern="100" dirty="0" err="1" smtClean="0">
                          <a:solidFill>
                            <a:srgbClr val="000000"/>
                          </a:solidFill>
                          <a:effectLst/>
                          <a:latin typeface="+mn-lt"/>
                          <a:ea typeface="Arial Unicode MS"/>
                          <a:cs typeface="Arial" pitchFamily="34" charset="0"/>
                        </a:rPr>
                        <a:t>Minsheng</a:t>
                      </a:r>
                      <a:r>
                        <a:rPr lang="en-US" altLang="zh-CN" sz="1400" b="1" i="0" kern="100" dirty="0" smtClean="0">
                          <a:solidFill>
                            <a:srgbClr val="000000"/>
                          </a:solidFill>
                          <a:effectLst/>
                          <a:latin typeface="+mn-lt"/>
                          <a:ea typeface="Arial Unicode MS"/>
                          <a:cs typeface="Arial" pitchFamily="34" charset="0"/>
                        </a:rPr>
                        <a:t> Bank</a:t>
                      </a:r>
                      <a:endParaRPr lang="zh-CN" altLang="zh-CN" sz="1400" b="1" i="0" kern="100" dirty="0" smtClean="0">
                        <a:solidFill>
                          <a:srgbClr val="000000"/>
                        </a:solidFill>
                        <a:effectLst/>
                        <a:latin typeface="+mn-lt"/>
                        <a:ea typeface="Arial Unicode MS"/>
                        <a:cs typeface="Arial" pitchFamily="34" charset="0"/>
                      </a:endParaRPr>
                    </a:p>
                  </a:txBody>
                  <a:tcPr marL="68580" marR="68580" marT="0" marB="0" anchor="ctr"/>
                </a:tc>
              </a:tr>
            </a:tbl>
          </a:graphicData>
        </a:graphic>
      </p:graphicFrame>
      <p:grpSp>
        <p:nvGrpSpPr>
          <p:cNvPr id="91" name="组合 90"/>
          <p:cNvGrpSpPr/>
          <p:nvPr/>
        </p:nvGrpSpPr>
        <p:grpSpPr>
          <a:xfrm>
            <a:off x="2322590" y="4614695"/>
            <a:ext cx="1825761" cy="562883"/>
            <a:chOff x="1781692" y="1326938"/>
            <a:chExt cx="1825761" cy="562883"/>
          </a:xfrm>
        </p:grpSpPr>
        <p:sp>
          <p:nvSpPr>
            <p:cNvPr id="92"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风险加权资产</a:t>
              </a:r>
              <a:endParaRPr lang="en-US" altLang="zh-CN" sz="1400" b="1" dirty="0">
                <a:solidFill>
                  <a:srgbClr val="FFFFFF"/>
                </a:solidFill>
                <a:ea typeface="微软雅黑" pitchFamily="34" charset="-122"/>
                <a:cs typeface="Arial" pitchFamily="34" charset="0"/>
              </a:endParaRPr>
            </a:p>
          </p:txBody>
        </p:sp>
        <p:pic>
          <p:nvPicPr>
            <p:cNvPr id="93" name="Picture 5" descr="Tessafilm_4"/>
            <p:cNvPicPr>
              <a:picLocks noChangeAspect="1" noChangeArrowheads="1"/>
            </p:cNvPicPr>
            <p:nvPr/>
          </p:nvPicPr>
          <p:blipFill>
            <a:blip r:embed="rId2" cstate="print"/>
            <a:srcRect l="59392" b="89844"/>
            <a:stretch>
              <a:fillRect/>
            </a:stretch>
          </p:blipFill>
          <p:spPr bwMode="gray">
            <a:xfrm rot="20222041">
              <a:off x="1781692" y="1326938"/>
              <a:ext cx="543071" cy="181837"/>
            </a:xfrm>
            <a:prstGeom prst="rect">
              <a:avLst/>
            </a:prstGeom>
            <a:noFill/>
          </p:spPr>
        </p:pic>
      </p:grpSp>
      <p:sp>
        <p:nvSpPr>
          <p:cNvPr id="95" name="矩形 94"/>
          <p:cNvSpPr/>
          <p:nvPr/>
        </p:nvSpPr>
        <p:spPr>
          <a:xfrm>
            <a:off x="228600" y="1213008"/>
            <a:ext cx="8696326" cy="553998"/>
          </a:xfrm>
          <a:prstGeom prst="rect">
            <a:avLst/>
          </a:prstGeom>
        </p:spPr>
        <p:txBody>
          <a:bodyPr wrap="square">
            <a:spAutoFit/>
          </a:bodyPr>
          <a:lstStyle/>
          <a:p>
            <a:pPr>
              <a:lnSpc>
                <a:spcPct val="150000"/>
              </a:lnSpc>
            </a:pPr>
            <a:r>
              <a:rPr lang="zh-CN" altLang="en-US" sz="2000" dirty="0" smtClean="0">
                <a:latin typeface="楷体" pitchFamily="49" charset="-122"/>
                <a:ea typeface="楷体" pitchFamily="49" charset="-122"/>
                <a:cs typeface="Arial" pitchFamily="34" charset="0"/>
              </a:rPr>
              <a:t>项目经验包括了：风险数据集市、模型实验室、风险加权资产、组合管理等。</a:t>
            </a:r>
            <a:endParaRPr lang="en-US" altLang="zh-CN" sz="2000" dirty="0">
              <a:latin typeface="楷体" pitchFamily="49" charset="-122"/>
              <a:ea typeface="楷体" pitchFamily="49" charset="-122"/>
              <a:cs typeface="Arial" pitchFamily="34" charset="0"/>
            </a:endParaRPr>
          </a:p>
        </p:txBody>
      </p:sp>
      <p:pic>
        <p:nvPicPr>
          <p:cNvPr id="96" name="图片 95"/>
          <p:cNvPicPr>
            <a:picLocks noChangeAspect="1"/>
          </p:cNvPicPr>
          <p:nvPr/>
        </p:nvPicPr>
        <p:blipFill>
          <a:blip r:embed="rId3"/>
          <a:stretch>
            <a:fillRect/>
          </a:stretch>
        </p:blipFill>
        <p:spPr>
          <a:xfrm>
            <a:off x="368300" y="3167252"/>
            <a:ext cx="964800" cy="296018"/>
          </a:xfrm>
          <a:prstGeom prst="rect">
            <a:avLst/>
          </a:prstGeom>
        </p:spPr>
      </p:pic>
      <p:pic>
        <p:nvPicPr>
          <p:cNvPr id="97" name="图片 96"/>
          <p:cNvPicPr>
            <a:picLocks noChangeAspect="1"/>
          </p:cNvPicPr>
          <p:nvPr/>
        </p:nvPicPr>
        <p:blipFill>
          <a:blip r:embed="rId4"/>
          <a:stretch>
            <a:fillRect/>
          </a:stretch>
        </p:blipFill>
        <p:spPr>
          <a:xfrm>
            <a:off x="368300" y="2855228"/>
            <a:ext cx="964800" cy="276933"/>
          </a:xfrm>
          <a:prstGeom prst="rect">
            <a:avLst/>
          </a:prstGeom>
        </p:spPr>
      </p:pic>
      <p:pic>
        <p:nvPicPr>
          <p:cNvPr id="98" name="图片 97"/>
          <p:cNvPicPr>
            <a:picLocks noChangeAspect="1"/>
          </p:cNvPicPr>
          <p:nvPr/>
        </p:nvPicPr>
        <p:blipFill>
          <a:blip r:embed="rId5"/>
          <a:stretch>
            <a:fillRect/>
          </a:stretch>
        </p:blipFill>
        <p:spPr>
          <a:xfrm>
            <a:off x="368300" y="3421268"/>
            <a:ext cx="964800" cy="385789"/>
          </a:xfrm>
          <a:prstGeom prst="rect">
            <a:avLst/>
          </a:prstGeom>
        </p:spPr>
      </p:pic>
      <p:pic>
        <p:nvPicPr>
          <p:cNvPr id="99" name="图片 98"/>
          <p:cNvPicPr>
            <a:picLocks noChangeAspect="1"/>
          </p:cNvPicPr>
          <p:nvPr/>
        </p:nvPicPr>
        <p:blipFill>
          <a:blip r:embed="rId6"/>
          <a:stretch>
            <a:fillRect/>
          </a:stretch>
        </p:blipFill>
        <p:spPr>
          <a:xfrm>
            <a:off x="4443025" y="2883459"/>
            <a:ext cx="964800" cy="223551"/>
          </a:xfrm>
          <a:prstGeom prst="rect">
            <a:avLst/>
          </a:prstGeom>
        </p:spPr>
      </p:pic>
      <p:pic>
        <p:nvPicPr>
          <p:cNvPr id="100" name="图片 99"/>
          <p:cNvPicPr>
            <a:picLocks noChangeAspect="1"/>
          </p:cNvPicPr>
          <p:nvPr/>
        </p:nvPicPr>
        <p:blipFill>
          <a:blip r:embed="rId7"/>
          <a:stretch>
            <a:fillRect/>
          </a:stretch>
        </p:blipFill>
        <p:spPr>
          <a:xfrm>
            <a:off x="4443025" y="3224939"/>
            <a:ext cx="964800" cy="209463"/>
          </a:xfrm>
          <a:prstGeom prst="rect">
            <a:avLst/>
          </a:prstGeom>
        </p:spPr>
      </p:pic>
      <p:pic>
        <p:nvPicPr>
          <p:cNvPr id="101" name="图片 100"/>
          <p:cNvPicPr>
            <a:picLocks noChangeAspect="1"/>
          </p:cNvPicPr>
          <p:nvPr/>
        </p:nvPicPr>
        <p:blipFill>
          <a:blip r:embed="rId8"/>
          <a:stretch>
            <a:fillRect/>
          </a:stretch>
        </p:blipFill>
        <p:spPr>
          <a:xfrm>
            <a:off x="4451977" y="3521531"/>
            <a:ext cx="964800" cy="185262"/>
          </a:xfrm>
          <a:prstGeom prst="rect">
            <a:avLst/>
          </a:prstGeom>
        </p:spPr>
      </p:pic>
      <p:pic>
        <p:nvPicPr>
          <p:cNvPr id="102" name="图片 101"/>
          <p:cNvPicPr>
            <a:picLocks noChangeAspect="1"/>
          </p:cNvPicPr>
          <p:nvPr/>
        </p:nvPicPr>
        <p:blipFill>
          <a:blip r:embed="rId7"/>
          <a:stretch>
            <a:fillRect/>
          </a:stretch>
        </p:blipFill>
        <p:spPr>
          <a:xfrm>
            <a:off x="401669" y="5196833"/>
            <a:ext cx="964800" cy="209463"/>
          </a:xfrm>
          <a:prstGeom prst="rect">
            <a:avLst/>
          </a:prstGeom>
        </p:spPr>
      </p:pic>
      <p:graphicFrame>
        <p:nvGraphicFramePr>
          <p:cNvPr id="103" name="表格 102"/>
          <p:cNvGraphicFramePr>
            <a:graphicFrameLocks noGrp="1"/>
          </p:cNvGraphicFramePr>
          <p:nvPr>
            <p:extLst>
              <p:ext uri="{D42A27DB-BD31-4B8C-83A1-F6EECF244321}">
                <p14:modId xmlns:p14="http://schemas.microsoft.com/office/powerpoint/2010/main" val="2005034213"/>
              </p:ext>
            </p:extLst>
          </p:nvPr>
        </p:nvGraphicFramePr>
        <p:xfrm>
          <a:off x="4452180" y="5135580"/>
          <a:ext cx="3717987" cy="323215"/>
        </p:xfrm>
        <a:graphic>
          <a:graphicData uri="http://schemas.openxmlformats.org/drawingml/2006/table">
            <a:tbl>
              <a:tblPr bandRow="1">
                <a:tableStyleId>{5C22544A-7EE6-4342-B048-85BDC9FD1C3A}</a:tableStyleId>
              </a:tblPr>
              <a:tblGrid>
                <a:gridCol w="1057587"/>
                <a:gridCol w="2660400"/>
              </a:tblGrid>
              <a:tr h="323215">
                <a:tc>
                  <a:txBody>
                    <a:bodyPr/>
                    <a:lstStyle/>
                    <a:p>
                      <a:endParaRPr lang="zh-CN" altLang="en-US" sz="1400" b="1" dirty="0">
                        <a:solidFill>
                          <a:srgbClr val="000000"/>
                        </a:solidFill>
                        <a:latin typeface="Arial" pitchFamily="34" charset="0"/>
                        <a:cs typeface="Arial" pitchFamily="34" charset="0"/>
                      </a:endParaRPr>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altLang="zh-CN" sz="1400" b="1" i="0" kern="100" dirty="0" smtClean="0">
                          <a:solidFill>
                            <a:srgbClr val="000000"/>
                          </a:solidFill>
                          <a:effectLst/>
                          <a:latin typeface="+mn-lt"/>
                          <a:ea typeface="Arial Unicode MS"/>
                          <a:cs typeface="Arial" pitchFamily="34" charset="0"/>
                        </a:rPr>
                        <a:t>Bank of Beijing</a:t>
                      </a:r>
                      <a:endParaRPr lang="zh-CN" altLang="zh-CN" sz="1400" b="1" i="0" kern="100" dirty="0" smtClean="0">
                        <a:solidFill>
                          <a:srgbClr val="000000"/>
                        </a:solidFill>
                        <a:effectLst/>
                        <a:latin typeface="+mn-lt"/>
                        <a:ea typeface="Arial Unicode MS"/>
                        <a:cs typeface="Arial" pitchFamily="34" charset="0"/>
                      </a:endParaRPr>
                    </a:p>
                  </a:txBody>
                  <a:tcPr marL="68580" marR="68580" marT="0" marB="0" anchor="ctr"/>
                </a:tc>
              </a:tr>
            </a:tbl>
          </a:graphicData>
        </a:graphic>
      </p:graphicFrame>
      <p:grpSp>
        <p:nvGrpSpPr>
          <p:cNvPr id="104" name="组合 103"/>
          <p:cNvGrpSpPr/>
          <p:nvPr/>
        </p:nvGrpSpPr>
        <p:grpSpPr>
          <a:xfrm>
            <a:off x="6416152" y="4605977"/>
            <a:ext cx="1825761" cy="562883"/>
            <a:chOff x="1781692" y="1326938"/>
            <a:chExt cx="1825761" cy="562883"/>
          </a:xfrm>
        </p:grpSpPr>
        <p:sp>
          <p:nvSpPr>
            <p:cNvPr id="105"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组合风险管理</a:t>
              </a:r>
              <a:endParaRPr lang="en-US" altLang="zh-CN" sz="1400" b="1" dirty="0">
                <a:solidFill>
                  <a:srgbClr val="FFFFFF"/>
                </a:solidFill>
                <a:ea typeface="微软雅黑" pitchFamily="34" charset="-122"/>
                <a:cs typeface="Arial" pitchFamily="34" charset="0"/>
              </a:endParaRPr>
            </a:p>
          </p:txBody>
        </p:sp>
        <p:pic>
          <p:nvPicPr>
            <p:cNvPr id="106" name="Picture 5" descr="Tessafilm_4"/>
            <p:cNvPicPr>
              <a:picLocks noChangeAspect="1" noChangeArrowheads="1"/>
            </p:cNvPicPr>
            <p:nvPr/>
          </p:nvPicPr>
          <p:blipFill>
            <a:blip r:embed="rId2" cstate="print"/>
            <a:srcRect l="59392" b="89844"/>
            <a:stretch>
              <a:fillRect/>
            </a:stretch>
          </p:blipFill>
          <p:spPr bwMode="gray">
            <a:xfrm rot="20222041">
              <a:off x="1781692" y="1326938"/>
              <a:ext cx="543071" cy="181837"/>
            </a:xfrm>
            <a:prstGeom prst="rect">
              <a:avLst/>
            </a:prstGeom>
            <a:noFill/>
          </p:spPr>
        </p:pic>
      </p:grpSp>
      <p:pic>
        <p:nvPicPr>
          <p:cNvPr id="108" name="图片 107"/>
          <p:cNvPicPr>
            <a:picLocks noChangeAspect="1"/>
          </p:cNvPicPr>
          <p:nvPr/>
        </p:nvPicPr>
        <p:blipFill>
          <a:blip r:embed="rId9"/>
          <a:stretch>
            <a:fillRect/>
          </a:stretch>
        </p:blipFill>
        <p:spPr>
          <a:xfrm>
            <a:off x="4494382" y="5145678"/>
            <a:ext cx="964800" cy="299589"/>
          </a:xfrm>
          <a:prstGeom prst="rect">
            <a:avLst/>
          </a:prstGeom>
        </p:spPr>
      </p:pic>
    </p:spTree>
    <p:extLst>
      <p:ext uri="{BB962C8B-B14F-4D97-AF65-F5344CB8AC3E}">
        <p14:creationId xmlns:p14="http://schemas.microsoft.com/office/powerpoint/2010/main" val="590399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某国有银行</a:t>
            </a:r>
            <a:endParaRPr kumimoji="1" lang="zh-CN" altLang="en-US" dirty="0">
              <a:latin typeface="楷体" pitchFamily="49" charset="-122"/>
              <a:ea typeface="楷体" pitchFamily="49" charset="-122"/>
              <a:cs typeface="微软雅黑"/>
            </a:endParaRPr>
          </a:p>
        </p:txBody>
      </p:sp>
      <p:pic>
        <p:nvPicPr>
          <p:cNvPr id="125" name="Picture 10"/>
          <p:cNvPicPr>
            <a:picLocks noChangeAspect="1" noChangeArrowheads="1"/>
          </p:cNvPicPr>
          <p:nvPr/>
        </p:nvPicPr>
        <p:blipFill>
          <a:blip r:embed="rId3"/>
          <a:srcRect/>
          <a:stretch>
            <a:fillRect/>
          </a:stretch>
        </p:blipFill>
        <p:spPr bwMode="auto">
          <a:xfrm>
            <a:off x="154732" y="1739590"/>
            <a:ext cx="6735156" cy="5107809"/>
          </a:xfrm>
          <a:prstGeom prst="rect">
            <a:avLst/>
          </a:prstGeom>
          <a:noFill/>
          <a:ln w="9525" algn="ctr">
            <a:noFill/>
            <a:miter lim="800000"/>
            <a:headEnd/>
            <a:tailEnd/>
          </a:ln>
        </p:spPr>
      </p:pic>
      <p:sp>
        <p:nvSpPr>
          <p:cNvPr id="126" name="TextBox 39"/>
          <p:cNvSpPr txBox="1">
            <a:spLocks noChangeArrowheads="1"/>
          </p:cNvSpPr>
          <p:nvPr/>
        </p:nvSpPr>
        <p:spPr bwMode="auto">
          <a:xfrm>
            <a:off x="350274" y="969653"/>
            <a:ext cx="8056563" cy="769937"/>
          </a:xfrm>
          <a:prstGeom prst="rect">
            <a:avLst/>
          </a:prstGeom>
          <a:noFill/>
          <a:ln>
            <a:noFill/>
          </a:ln>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Wingdings" pitchFamily="2" charset="2"/>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Wingdings" pitchFamily="2" charset="2"/>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Wingdings" pitchFamily="2" charset="2"/>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Wingdings" pitchFamily="2" charset="2"/>
              <a:defRPr sz="2400">
                <a:solidFill>
                  <a:schemeClr val="tx1"/>
                </a:solidFill>
                <a:latin typeface="Arial" pitchFamily="34" charset="0"/>
                <a:ea typeface="宋体" pitchFamily="2" charset="-122"/>
              </a:defRPr>
            </a:lvl9pPr>
          </a:lstStyle>
          <a:p>
            <a:pPr eaLnBrk="1" hangingPunct="1">
              <a:defRPr/>
            </a:pPr>
            <a:r>
              <a:rPr lang="zh-CN" altLang="en-US" sz="1600" b="1" dirty="0" smtClean="0">
                <a:solidFill>
                  <a:srgbClr val="FF0000"/>
                </a:solidFill>
                <a:latin typeface="楷体" pitchFamily="49" charset="-122"/>
                <a:ea typeface="楷体" pitchFamily="49" charset="-122"/>
              </a:rPr>
              <a:t>金融市场业务条线数据集市及综合分析平台</a:t>
            </a:r>
            <a:endParaRPr lang="en-US" altLang="zh-CN" sz="1600" dirty="0" smtClean="0">
              <a:latin typeface="楷体" pitchFamily="49" charset="-122"/>
              <a:ea typeface="楷体" pitchFamily="49" charset="-122"/>
            </a:endParaRPr>
          </a:p>
          <a:p>
            <a:pPr algn="r" eaLnBrk="1" hangingPunct="1">
              <a:defRPr/>
            </a:pPr>
            <a:r>
              <a:rPr lang="zh-CN" altLang="en-US" sz="1400" dirty="0" smtClean="0">
                <a:latin typeface="楷体" pitchFamily="49" charset="-122"/>
                <a:ea typeface="楷体" pitchFamily="49" charset="-122"/>
              </a:rPr>
              <a:t>①金融市场业务相关各类数据的完整归集及整合存储；②条线前、中、后台各类离线业务分析需求；</a:t>
            </a:r>
            <a:endParaRPr lang="en-US" altLang="zh-CN" sz="1400" dirty="0" smtClean="0">
              <a:latin typeface="楷体" pitchFamily="49" charset="-122"/>
              <a:ea typeface="楷体" pitchFamily="49" charset="-122"/>
            </a:endParaRPr>
          </a:p>
          <a:p>
            <a:pPr eaLnBrk="1" hangingPunct="1">
              <a:defRPr/>
            </a:pPr>
            <a:r>
              <a:rPr lang="zh-CN" altLang="en-US" sz="1400" dirty="0" smtClean="0">
                <a:latin typeface="楷体" pitchFamily="49" charset="-122"/>
                <a:ea typeface="楷体" pitchFamily="49" charset="-122"/>
              </a:rPr>
              <a:t>③集团市场风险并表管理相关计量和数据处理应用</a:t>
            </a:r>
          </a:p>
        </p:txBody>
      </p:sp>
      <p:sp>
        <p:nvSpPr>
          <p:cNvPr id="127" name="爆炸形 1 126"/>
          <p:cNvSpPr/>
          <p:nvPr/>
        </p:nvSpPr>
        <p:spPr>
          <a:xfrm>
            <a:off x="3257987" y="5627688"/>
            <a:ext cx="2324100" cy="958850"/>
          </a:xfrm>
          <a:prstGeom prst="irregularSeal1">
            <a:avLst/>
          </a:prstGeom>
          <a:solidFill>
            <a:srgbClr val="FFFFFF">
              <a:lumMod val="95000"/>
            </a:srgbClr>
          </a:solidFill>
          <a:ln w="25400" cap="flat" cmpd="sng" algn="ctr">
            <a:solidFill>
              <a:srgbClr val="7889FB">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0000"/>
                </a:solidFill>
                <a:effectLst/>
                <a:uLnTx/>
                <a:uFillTx/>
                <a:latin typeface="楷体" pitchFamily="49" charset="-122"/>
                <a:ea typeface="楷体" pitchFamily="49" charset="-122"/>
              </a:rPr>
              <a:t>金融市场业务条线数据及分析平台</a:t>
            </a:r>
          </a:p>
        </p:txBody>
      </p:sp>
      <p:graphicFrame>
        <p:nvGraphicFramePr>
          <p:cNvPr id="128" name="表格 127"/>
          <p:cNvGraphicFramePr>
            <a:graphicFrameLocks noGrp="1"/>
          </p:cNvGraphicFramePr>
          <p:nvPr>
            <p:extLst>
              <p:ext uri="{D42A27DB-BD31-4B8C-83A1-F6EECF244321}">
                <p14:modId xmlns:p14="http://schemas.microsoft.com/office/powerpoint/2010/main" val="1967714937"/>
              </p:ext>
            </p:extLst>
          </p:nvPr>
        </p:nvGraphicFramePr>
        <p:xfrm>
          <a:off x="6889888" y="1739590"/>
          <a:ext cx="2159000" cy="1783080"/>
        </p:xfrm>
        <a:graphic>
          <a:graphicData uri="http://schemas.openxmlformats.org/drawingml/2006/table">
            <a:tbl>
              <a:tblPr/>
              <a:tblGrid>
                <a:gridCol w="1366580"/>
                <a:gridCol w="792420"/>
              </a:tblGrid>
              <a:tr h="171450">
                <a:tc>
                  <a:txBody>
                    <a:bodyPr/>
                    <a:lstStyle/>
                    <a:p>
                      <a:pPr algn="l" fontAlgn="ctr"/>
                      <a:r>
                        <a:rPr lang="zh-CN" altLang="en-US" sz="1400" b="1" i="0" u="none" strike="noStrike" dirty="0">
                          <a:solidFill>
                            <a:srgbClr val="000000"/>
                          </a:solidFill>
                          <a:latin typeface="宋体"/>
                        </a:rPr>
                        <a:t>项目</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ctr"/>
                      <a:r>
                        <a:rPr lang="zh-CN" altLang="en-US" sz="1400" b="1" i="0" u="none" strike="noStrike">
                          <a:solidFill>
                            <a:srgbClr val="000000"/>
                          </a:solidFill>
                          <a:latin typeface="宋体"/>
                        </a:rPr>
                        <a:t>数据</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71450">
                <a:tc>
                  <a:txBody>
                    <a:bodyPr/>
                    <a:lstStyle/>
                    <a:p>
                      <a:pPr algn="l" fontAlgn="ctr"/>
                      <a:r>
                        <a:rPr lang="zh-CN" altLang="en-US" sz="1400" b="0" i="0" u="none" strike="noStrike">
                          <a:solidFill>
                            <a:srgbClr val="000000"/>
                          </a:solidFill>
                          <a:latin typeface="宋体"/>
                        </a:rPr>
                        <a:t>服务的部门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a:solidFill>
                            <a:srgbClr val="000000"/>
                          </a:solidFill>
                          <a:latin typeface="宋体"/>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400" b="0" i="0" u="none" strike="noStrike">
                          <a:solidFill>
                            <a:srgbClr val="000000"/>
                          </a:solidFill>
                          <a:latin typeface="宋体"/>
                        </a:rPr>
                        <a:t>一期展现的报表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a:solidFill>
                            <a:srgbClr val="000000"/>
                          </a:solidFill>
                          <a:latin typeface="宋体"/>
                        </a:rPr>
                        <a:t>296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400" b="0" i="0" u="none" strike="noStrike" dirty="0" smtClean="0">
                          <a:solidFill>
                            <a:srgbClr val="000000"/>
                          </a:solidFill>
                          <a:latin typeface="宋体"/>
                        </a:rPr>
                        <a:t>每天交易量</a:t>
                      </a:r>
                      <a:endParaRPr lang="zh-CN" altLang="en-US" sz="1400" b="0" i="0" u="none" strike="noStrike" dirty="0">
                        <a:solidFill>
                          <a:srgbClr val="000000"/>
                        </a:solidFill>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a:solidFill>
                            <a:srgbClr val="000000"/>
                          </a:solidFill>
                          <a:latin typeface="宋体"/>
                        </a:rPr>
                        <a:t>500</a:t>
                      </a:r>
                      <a:r>
                        <a:rPr lang="zh-CN" altLang="en-US" sz="1400" b="0" i="0" u="none" strike="noStrike">
                          <a:solidFill>
                            <a:srgbClr val="000000"/>
                          </a:solidFill>
                          <a:latin typeface="宋体"/>
                        </a:rPr>
                        <a:t>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400" b="0" i="0" u="none" strike="noStrike" dirty="0">
                          <a:solidFill>
                            <a:srgbClr val="000000"/>
                          </a:solidFill>
                          <a:latin typeface="宋体"/>
                        </a:rPr>
                        <a:t>产品大类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a:solidFill>
                            <a:srgbClr val="000000"/>
                          </a:solidFill>
                          <a:latin typeface="宋体"/>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400" b="0" i="0" u="none" strike="noStrike" dirty="0">
                          <a:solidFill>
                            <a:srgbClr val="000000"/>
                          </a:solidFill>
                          <a:latin typeface="宋体"/>
                        </a:rPr>
                        <a:t>产品小类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a:solidFill>
                            <a:srgbClr val="000000"/>
                          </a:solidFill>
                          <a:latin typeface="宋体"/>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400" b="0" i="0" u="none" strike="noStrike">
                          <a:solidFill>
                            <a:srgbClr val="000000"/>
                          </a:solidFill>
                          <a:latin typeface="宋体"/>
                        </a:rPr>
                        <a:t>中台计量表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a:solidFill>
                            <a:srgbClr val="000000"/>
                          </a:solidFill>
                          <a:latin typeface="宋体"/>
                        </a:rPr>
                        <a:t>143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400" b="0" i="0" u="none" strike="noStrike">
                          <a:solidFill>
                            <a:srgbClr val="000000"/>
                          </a:solidFill>
                          <a:latin typeface="宋体"/>
                        </a:rPr>
                        <a:t>基础表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400" b="0" i="0" u="none" strike="noStrike" dirty="0">
                          <a:solidFill>
                            <a:srgbClr val="000000"/>
                          </a:solidFill>
                          <a:latin typeface="宋体"/>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5670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blinds(horizontal)">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blinds(horizontal)">
                                      <p:cBhvr>
                                        <p:cTn id="1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楷体" pitchFamily="49" charset="-122"/>
                <a:ea typeface="楷体" pitchFamily="49" charset="-122"/>
              </a:rPr>
              <a:t>某国有银行项目小结</a:t>
            </a:r>
            <a:endParaRPr lang="zh-CN" altLang="en-US" dirty="0">
              <a:latin typeface="楷体" pitchFamily="49" charset="-122"/>
              <a:ea typeface="楷体" pitchFamily="49" charset="-122"/>
            </a:endParaRPr>
          </a:p>
        </p:txBody>
      </p:sp>
      <p:sp>
        <p:nvSpPr>
          <p:cNvPr id="8" name="矩形 7"/>
          <p:cNvSpPr/>
          <p:nvPr/>
        </p:nvSpPr>
        <p:spPr>
          <a:xfrm>
            <a:off x="177384" y="1156901"/>
            <a:ext cx="8787940" cy="4939814"/>
          </a:xfrm>
          <a:prstGeom prst="rect">
            <a:avLst/>
          </a:prstGeom>
        </p:spPr>
        <p:txBody>
          <a:bodyPr wrap="square">
            <a:spAutoFit/>
          </a:bodyPr>
          <a:lstStyle/>
          <a:p>
            <a:pPr>
              <a:lnSpc>
                <a:spcPct val="150000"/>
              </a:lnSpc>
            </a:pPr>
            <a:r>
              <a:rPr lang="zh-CN" altLang="en-US" sz="1400" b="1" dirty="0" smtClean="0">
                <a:latin typeface="楷体" pitchFamily="49" charset="-122"/>
                <a:ea typeface="楷体" pitchFamily="49" charset="-122"/>
              </a:rPr>
              <a:t>中国银行市场风险</a:t>
            </a:r>
            <a:r>
              <a:rPr lang="en-US" altLang="zh-CN" sz="1400" b="1" dirty="0" smtClean="0">
                <a:latin typeface="楷体" pitchFamily="49" charset="-122"/>
                <a:ea typeface="楷体" pitchFamily="49" charset="-122"/>
              </a:rPr>
              <a:t>IMA</a:t>
            </a:r>
            <a:r>
              <a:rPr lang="zh-CN" altLang="en-US" sz="1400" b="1" dirty="0" smtClean="0">
                <a:latin typeface="楷体" pitchFamily="49" charset="-122"/>
                <a:ea typeface="楷体" pitchFamily="49" charset="-122"/>
              </a:rPr>
              <a:t>项目定位金融市场业务条线数据集市及综合分析平台</a:t>
            </a:r>
            <a:endParaRPr lang="en-US" altLang="zh-CN" sz="1400" b="1"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金融市场业务相关各类数据的完整归集及整合存储；</a:t>
            </a:r>
          </a:p>
          <a:p>
            <a:pPr lvl="1">
              <a:lnSpc>
                <a:spcPct val="150000"/>
              </a:lnSpc>
              <a:buFont typeface="Wingdings" pitchFamily="2" charset="2"/>
              <a:buChar char="ü"/>
            </a:pPr>
            <a:r>
              <a:rPr lang="zh-CN" altLang="en-US" sz="1400" dirty="0" smtClean="0">
                <a:latin typeface="楷体" pitchFamily="49" charset="-122"/>
                <a:ea typeface="楷体" pitchFamily="49" charset="-122"/>
              </a:rPr>
              <a:t>条线前、中、后台各类离线业务分析；</a:t>
            </a:r>
          </a:p>
          <a:p>
            <a:pPr lvl="1">
              <a:lnSpc>
                <a:spcPct val="150000"/>
              </a:lnSpc>
              <a:buFont typeface="Wingdings" pitchFamily="2" charset="2"/>
              <a:buChar char="ü"/>
            </a:pPr>
            <a:r>
              <a:rPr lang="zh-CN" altLang="en-US" sz="1400" dirty="0" smtClean="0">
                <a:latin typeface="楷体" pitchFamily="49" charset="-122"/>
                <a:ea typeface="楷体" pitchFamily="49" charset="-122"/>
              </a:rPr>
              <a:t>集团市场风险并表管理相关计量和数据处理应用</a:t>
            </a:r>
            <a:endParaRPr lang="en-US" altLang="zh-CN" sz="1400" dirty="0" smtClean="0">
              <a:latin typeface="楷体" pitchFamily="49" charset="-122"/>
              <a:ea typeface="楷体" pitchFamily="49" charset="-122"/>
            </a:endParaRPr>
          </a:p>
          <a:p>
            <a:pPr>
              <a:lnSpc>
                <a:spcPct val="150000"/>
              </a:lnSpc>
            </a:pPr>
            <a:r>
              <a:rPr lang="zh-CN" altLang="en-US" sz="1400" b="1" dirty="0" smtClean="0">
                <a:latin typeface="楷体" pitchFamily="49" charset="-122"/>
                <a:ea typeface="楷体" pitchFamily="49" charset="-122"/>
              </a:rPr>
              <a:t>整体业务指标体系建设</a:t>
            </a:r>
            <a:endParaRPr lang="en-US" altLang="zh-CN" sz="1400" b="1"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业务整合和梳理</a:t>
            </a:r>
            <a:endParaRPr lang="en-US" altLang="zh-CN" sz="1400"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数据整合及模型建设</a:t>
            </a:r>
            <a:endParaRPr lang="en-US" altLang="zh-CN" sz="1400" dirty="0" smtClean="0">
              <a:latin typeface="楷体" pitchFamily="49" charset="-122"/>
              <a:ea typeface="楷体" pitchFamily="49" charset="-122"/>
            </a:endParaRPr>
          </a:p>
          <a:p>
            <a:pPr>
              <a:lnSpc>
                <a:spcPct val="150000"/>
              </a:lnSpc>
            </a:pPr>
            <a:r>
              <a:rPr lang="zh-CN" altLang="en-US" sz="1400" b="1" dirty="0" smtClean="0">
                <a:latin typeface="楷体" pitchFamily="49" charset="-122"/>
                <a:ea typeface="楷体" pitchFamily="49" charset="-122"/>
              </a:rPr>
              <a:t>黑盒子白盒化</a:t>
            </a:r>
            <a:endParaRPr lang="en-US" altLang="zh-CN" sz="1400" b="1"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头寸</a:t>
            </a:r>
            <a:endParaRPr lang="en-US" altLang="zh-CN" sz="1400"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敞口</a:t>
            </a:r>
            <a:endParaRPr lang="en-US" altLang="zh-CN" sz="1400"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损益</a:t>
            </a:r>
            <a:endParaRPr lang="en-US" altLang="zh-CN" sz="1400" dirty="0" smtClean="0">
              <a:latin typeface="楷体" pitchFamily="49" charset="-122"/>
              <a:ea typeface="楷体" pitchFamily="49" charset="-122"/>
            </a:endParaRPr>
          </a:p>
          <a:p>
            <a:pPr>
              <a:lnSpc>
                <a:spcPct val="150000"/>
              </a:lnSpc>
            </a:pPr>
            <a:r>
              <a:rPr lang="zh-CN" altLang="en-US" sz="1400" b="1" dirty="0" smtClean="0">
                <a:latin typeface="楷体" pitchFamily="49" charset="-122"/>
                <a:ea typeface="楷体" pitchFamily="49" charset="-122"/>
              </a:rPr>
              <a:t>业务和数据处理实现多时区、多语言、全天侯批处理</a:t>
            </a:r>
          </a:p>
          <a:p>
            <a:pPr lvl="1">
              <a:lnSpc>
                <a:spcPct val="150000"/>
              </a:lnSpc>
              <a:buFont typeface="Wingdings" pitchFamily="2" charset="2"/>
              <a:buChar char="ü"/>
            </a:pPr>
            <a:r>
              <a:rPr lang="zh-CN" altLang="en-US" sz="1400" dirty="0" smtClean="0">
                <a:latin typeface="楷体" pitchFamily="49" charset="-122"/>
                <a:ea typeface="楷体" pitchFamily="49" charset="-122"/>
              </a:rPr>
              <a:t>多本币</a:t>
            </a:r>
            <a:endParaRPr lang="en-US" altLang="zh-CN" sz="1400"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多日历</a:t>
            </a:r>
            <a:endParaRPr lang="en-US" altLang="zh-CN" sz="1400" dirty="0" smtClean="0">
              <a:latin typeface="楷体" pitchFamily="49" charset="-122"/>
              <a:ea typeface="楷体" pitchFamily="49" charset="-122"/>
            </a:endParaRPr>
          </a:p>
          <a:p>
            <a:pPr lvl="1">
              <a:lnSpc>
                <a:spcPct val="150000"/>
              </a:lnSpc>
              <a:buFont typeface="Wingdings" pitchFamily="2" charset="2"/>
              <a:buChar char="ü"/>
            </a:pPr>
            <a:r>
              <a:rPr lang="zh-CN" altLang="en-US" sz="1400" dirty="0" smtClean="0">
                <a:latin typeface="楷体" pitchFamily="49" charset="-122"/>
                <a:ea typeface="楷体" pitchFamily="49" charset="-122"/>
              </a:rPr>
              <a:t>多市场数据</a:t>
            </a:r>
            <a:endParaRPr lang="en-US" altLang="zh-CN" sz="1400" dirty="0" smtClean="0">
              <a:latin typeface="楷体" pitchFamily="49" charset="-122"/>
              <a:ea typeface="楷体" pitchFamily="49" charset="-122"/>
            </a:endParaRPr>
          </a:p>
        </p:txBody>
      </p:sp>
      <p:grpSp>
        <p:nvGrpSpPr>
          <p:cNvPr id="2" name="组合 10"/>
          <p:cNvGrpSpPr/>
          <p:nvPr/>
        </p:nvGrpSpPr>
        <p:grpSpPr>
          <a:xfrm>
            <a:off x="4709188" y="2187594"/>
            <a:ext cx="4390208" cy="3494984"/>
            <a:chOff x="4451022" y="1938863"/>
            <a:chExt cx="4390208" cy="3494984"/>
          </a:xfrm>
        </p:grpSpPr>
        <p:sp>
          <p:nvSpPr>
            <p:cNvPr id="4" name="圆角矩形 3"/>
            <p:cNvSpPr/>
            <p:nvPr/>
          </p:nvSpPr>
          <p:spPr bwMode="auto">
            <a:xfrm>
              <a:off x="4451022" y="3216006"/>
              <a:ext cx="1258888" cy="1008063"/>
            </a:xfrm>
            <a:prstGeom prst="roundRect">
              <a:avLst/>
            </a:prstGeom>
            <a:solidFill>
              <a:srgbClr val="37617A"/>
            </a:solidFill>
            <a:ln w="6350" cap="flat" cmpd="sng" algn="ctr">
              <a:solidFill>
                <a:schemeClr val="tx1"/>
              </a:solidFill>
              <a:prstDash val="solid"/>
              <a:miter lim="800000"/>
              <a:headEnd type="none" w="med" len="med"/>
              <a:tailEnd type="none" w="med" len="med"/>
            </a:ln>
            <a:effectLst/>
          </p:spPr>
          <p:txBody>
            <a:bodyPr/>
            <a:lstStyle/>
            <a:p>
              <a:pPr>
                <a:defRPr/>
              </a:pPr>
              <a:r>
                <a:rPr lang="zh-CN" altLang="en-US" sz="1400" b="1" dirty="0">
                  <a:solidFill>
                    <a:srgbClr val="FFFFFF"/>
                  </a:solidFill>
                  <a:latin typeface="楷体" pitchFamily="49" charset="-122"/>
                  <a:ea typeface="楷体" pitchFamily="49" charset="-122"/>
                  <a:cs typeface="Arial" charset="0"/>
                </a:rPr>
                <a:t>报表管理</a:t>
              </a:r>
              <a:endParaRPr lang="en-US" altLang="zh-CN" sz="1400" b="1" dirty="0">
                <a:solidFill>
                  <a:srgbClr val="FFFFFF"/>
                </a:solidFill>
                <a:latin typeface="楷体" pitchFamily="49" charset="-122"/>
                <a:ea typeface="楷体" pitchFamily="49" charset="-122"/>
                <a:cs typeface="Arial" charset="0"/>
              </a:endParaRPr>
            </a:p>
            <a:p>
              <a:pPr>
                <a:defRPr/>
              </a:pPr>
              <a:r>
                <a:rPr lang="en-US" altLang="zh-CN" sz="1200" dirty="0">
                  <a:solidFill>
                    <a:srgbClr val="FFFFFF"/>
                  </a:solidFill>
                  <a:latin typeface="楷体" pitchFamily="49" charset="-122"/>
                  <a:ea typeface="楷体" pitchFamily="49" charset="-122"/>
                  <a:cs typeface="Arial" charset="0"/>
                </a:rPr>
                <a:t>VAR/</a:t>
              </a:r>
              <a:r>
                <a:rPr lang="zh-CN" altLang="en-US" sz="1200" dirty="0">
                  <a:solidFill>
                    <a:srgbClr val="FFFFFF"/>
                  </a:solidFill>
                  <a:latin typeface="楷体" pitchFamily="49" charset="-122"/>
                  <a:ea typeface="楷体" pitchFamily="49" charset="-122"/>
                  <a:cs typeface="Arial" charset="0"/>
                </a:rPr>
                <a:t>敏感度</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合规报告</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限额报表</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压力测试</a:t>
              </a:r>
            </a:p>
          </p:txBody>
        </p:sp>
        <p:sp>
          <p:nvSpPr>
            <p:cNvPr id="5" name="圆角矩形 4"/>
            <p:cNvSpPr/>
            <p:nvPr/>
          </p:nvSpPr>
          <p:spPr bwMode="auto">
            <a:xfrm>
              <a:off x="4451022" y="1981725"/>
              <a:ext cx="1260475" cy="1008063"/>
            </a:xfrm>
            <a:prstGeom prst="roundRect">
              <a:avLst/>
            </a:prstGeom>
            <a:solidFill>
              <a:srgbClr val="37617A"/>
            </a:solidFill>
            <a:ln w="6350" cap="flat" cmpd="sng" algn="ctr">
              <a:solidFill>
                <a:schemeClr val="tx1"/>
              </a:solidFill>
              <a:prstDash val="solid"/>
              <a:miter lim="800000"/>
              <a:headEnd type="none" w="med" len="med"/>
              <a:tailEnd type="none" w="med" len="med"/>
            </a:ln>
            <a:effectLst/>
          </p:spPr>
          <p:txBody>
            <a:bodyPr/>
            <a:lstStyle/>
            <a:p>
              <a:pPr>
                <a:defRPr/>
              </a:pPr>
              <a:r>
                <a:rPr lang="zh-CN" altLang="en-US" sz="1400" b="1" dirty="0">
                  <a:solidFill>
                    <a:srgbClr val="FFFFFF"/>
                  </a:solidFill>
                  <a:latin typeface="楷体" pitchFamily="49" charset="-122"/>
                  <a:ea typeface="楷体" pitchFamily="49" charset="-122"/>
                  <a:cs typeface="Arial" charset="0"/>
                </a:rPr>
                <a:t>返回检验</a:t>
              </a:r>
              <a:endParaRPr lang="en-US" altLang="zh-CN" sz="1400" b="1"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返回检验结果</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返回检验突破</a:t>
              </a:r>
            </a:p>
          </p:txBody>
        </p:sp>
        <p:sp>
          <p:nvSpPr>
            <p:cNvPr id="6" name="圆角矩形 5"/>
            <p:cNvSpPr/>
            <p:nvPr/>
          </p:nvSpPr>
          <p:spPr bwMode="auto">
            <a:xfrm>
              <a:off x="5922963" y="3216006"/>
              <a:ext cx="1260475" cy="1008063"/>
            </a:xfrm>
            <a:prstGeom prst="roundRect">
              <a:avLst/>
            </a:prstGeom>
            <a:solidFill>
              <a:srgbClr val="37617A"/>
            </a:solidFill>
            <a:ln w="6350" cap="flat" cmpd="sng" algn="ctr">
              <a:solidFill>
                <a:schemeClr val="tx1"/>
              </a:solidFill>
              <a:prstDash val="solid"/>
              <a:miter lim="800000"/>
              <a:headEnd type="none" w="med" len="med"/>
              <a:tailEnd type="none" w="med" len="med"/>
            </a:ln>
            <a:effectLst/>
          </p:spPr>
          <p:txBody>
            <a:bodyPr/>
            <a:lstStyle/>
            <a:p>
              <a:pPr>
                <a:defRPr/>
              </a:pPr>
              <a:r>
                <a:rPr lang="zh-CN" altLang="en-US" sz="1400" b="1" dirty="0">
                  <a:solidFill>
                    <a:srgbClr val="FFFFFF"/>
                  </a:solidFill>
                  <a:latin typeface="楷体" pitchFamily="49" charset="-122"/>
                  <a:ea typeface="楷体" pitchFamily="49" charset="-122"/>
                  <a:cs typeface="Arial" charset="0"/>
                </a:rPr>
                <a:t>交易对手信用风险暴露</a:t>
              </a:r>
              <a:endParaRPr lang="en-US" altLang="zh-CN" sz="1400" b="1"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交易对手信用风险暴露计算</a:t>
              </a:r>
            </a:p>
          </p:txBody>
        </p:sp>
        <p:sp>
          <p:nvSpPr>
            <p:cNvPr id="7" name="圆角矩形 6"/>
            <p:cNvSpPr/>
            <p:nvPr/>
          </p:nvSpPr>
          <p:spPr bwMode="auto">
            <a:xfrm>
              <a:off x="5922963" y="1938863"/>
              <a:ext cx="1258887" cy="1009650"/>
            </a:xfrm>
            <a:prstGeom prst="roundRect">
              <a:avLst/>
            </a:prstGeom>
            <a:solidFill>
              <a:srgbClr val="37617A"/>
            </a:solidFill>
            <a:ln w="6350" cap="flat" cmpd="sng" algn="ctr">
              <a:solidFill>
                <a:schemeClr val="tx1"/>
              </a:solidFill>
              <a:prstDash val="solid"/>
              <a:miter lim="800000"/>
              <a:headEnd type="none" w="med" len="med"/>
              <a:tailEnd type="none" w="med" len="med"/>
            </a:ln>
            <a:effectLst/>
          </p:spPr>
          <p:txBody>
            <a:bodyPr/>
            <a:lstStyle/>
            <a:p>
              <a:pPr>
                <a:defRPr/>
              </a:pPr>
              <a:r>
                <a:rPr lang="zh-CN" altLang="en-US" sz="1400" b="1" dirty="0">
                  <a:solidFill>
                    <a:srgbClr val="FFFFFF"/>
                  </a:solidFill>
                  <a:latin typeface="楷体" pitchFamily="49" charset="-122"/>
                  <a:ea typeface="楷体" pitchFamily="49" charset="-122"/>
                  <a:cs typeface="Arial" charset="0"/>
                </a:rPr>
                <a:t>标准法计量</a:t>
              </a:r>
              <a:endParaRPr lang="en-US" altLang="zh-CN" sz="1400" b="1"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利率风险计量</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外汇风险计量</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商品风险计量</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期权风险计量</a:t>
              </a:r>
            </a:p>
          </p:txBody>
        </p:sp>
        <p:sp>
          <p:nvSpPr>
            <p:cNvPr id="9" name="圆角矩形 8"/>
            <p:cNvSpPr/>
            <p:nvPr/>
          </p:nvSpPr>
          <p:spPr bwMode="auto">
            <a:xfrm>
              <a:off x="7410893" y="2086500"/>
              <a:ext cx="1430337" cy="1806575"/>
            </a:xfrm>
            <a:prstGeom prst="roundRect">
              <a:avLst/>
            </a:prstGeom>
            <a:solidFill>
              <a:srgbClr val="37617A"/>
            </a:solidFill>
            <a:ln w="6350" cap="flat" cmpd="sng" algn="ctr">
              <a:solidFill>
                <a:schemeClr val="tx1"/>
              </a:solidFill>
              <a:prstDash val="solid"/>
              <a:miter lim="800000"/>
              <a:headEnd type="none" w="med" len="med"/>
              <a:tailEnd type="none" w="med" len="med"/>
            </a:ln>
            <a:effectLst/>
          </p:spPr>
          <p:txBody>
            <a:bodyPr/>
            <a:lstStyle/>
            <a:p>
              <a:pPr>
                <a:defRPr/>
              </a:pPr>
              <a:r>
                <a:rPr lang="zh-CN" altLang="en-US" sz="1400" b="1" dirty="0">
                  <a:solidFill>
                    <a:srgbClr val="FFFFFF"/>
                  </a:solidFill>
                  <a:latin typeface="楷体" pitchFamily="49" charset="-122"/>
                  <a:ea typeface="楷体" pitchFamily="49" charset="-122"/>
                  <a:cs typeface="Arial" charset="0"/>
                </a:rPr>
                <a:t>风险计算引擎</a:t>
              </a:r>
              <a:endParaRPr lang="en-US" altLang="zh-CN" sz="1400" b="1"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交易</a:t>
              </a:r>
              <a:r>
                <a:rPr lang="en-US" altLang="zh-CN" sz="1200" dirty="0">
                  <a:solidFill>
                    <a:srgbClr val="FFFFFF"/>
                  </a:solidFill>
                  <a:latin typeface="楷体" pitchFamily="49" charset="-122"/>
                  <a:ea typeface="楷体" pitchFamily="49" charset="-122"/>
                  <a:cs typeface="Arial" charset="0"/>
                </a:rPr>
                <a:t>/</a:t>
              </a:r>
              <a:r>
                <a:rPr lang="zh-CN" altLang="en-US" sz="1200" dirty="0">
                  <a:solidFill>
                    <a:srgbClr val="FFFFFF"/>
                  </a:solidFill>
                  <a:latin typeface="楷体" pitchFamily="49" charset="-122"/>
                  <a:ea typeface="楷体" pitchFamily="49" charset="-122"/>
                  <a:cs typeface="Arial" charset="0"/>
                </a:rPr>
                <a:t>头寸</a:t>
              </a:r>
              <a:endParaRPr lang="en-US" altLang="zh-CN" sz="1200" dirty="0">
                <a:solidFill>
                  <a:srgbClr val="FFFFFF"/>
                </a:solidFill>
                <a:latin typeface="楷体" pitchFamily="49" charset="-122"/>
                <a:ea typeface="楷体" pitchFamily="49" charset="-122"/>
                <a:cs typeface="Arial" charset="0"/>
              </a:endParaRPr>
            </a:p>
            <a:p>
              <a:pPr>
                <a:defRPr/>
              </a:pPr>
              <a:r>
                <a:rPr lang="en-US" altLang="zh-CN" sz="1200" dirty="0">
                  <a:solidFill>
                    <a:srgbClr val="FFFFFF"/>
                  </a:solidFill>
                  <a:latin typeface="楷体" pitchFamily="49" charset="-122"/>
                  <a:ea typeface="楷体" pitchFamily="49" charset="-122"/>
                  <a:cs typeface="Arial" charset="0"/>
                </a:rPr>
                <a:t>VAR</a:t>
              </a:r>
            </a:p>
            <a:p>
              <a:pPr>
                <a:defRPr/>
              </a:pPr>
              <a:r>
                <a:rPr lang="zh-CN" altLang="en-US" sz="1200" dirty="0">
                  <a:solidFill>
                    <a:srgbClr val="FFFFFF"/>
                  </a:solidFill>
                  <a:latin typeface="楷体" pitchFamily="49" charset="-122"/>
                  <a:ea typeface="楷体" pitchFamily="49" charset="-122"/>
                  <a:cs typeface="Arial" charset="0"/>
                </a:rPr>
                <a:t>风险因素</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情景设定</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估值</a:t>
              </a:r>
              <a:endParaRPr lang="en-US" altLang="zh-CN" sz="1200" dirty="0">
                <a:solidFill>
                  <a:srgbClr val="FFFFFF"/>
                </a:solidFill>
                <a:latin typeface="楷体" pitchFamily="49" charset="-122"/>
                <a:ea typeface="楷体" pitchFamily="49" charset="-122"/>
                <a:cs typeface="Arial" charset="0"/>
              </a:endParaRPr>
            </a:p>
            <a:p>
              <a:pPr>
                <a:defRPr/>
              </a:pPr>
              <a:r>
                <a:rPr lang="zh-CN" altLang="en-US" sz="1200" dirty="0">
                  <a:solidFill>
                    <a:srgbClr val="FFFFFF"/>
                  </a:solidFill>
                  <a:latin typeface="楷体" pitchFamily="49" charset="-122"/>
                  <a:ea typeface="楷体" pitchFamily="49" charset="-122"/>
                  <a:cs typeface="Arial" charset="0"/>
                </a:rPr>
                <a:t>压力测试</a:t>
              </a:r>
            </a:p>
          </p:txBody>
        </p:sp>
        <p:sp>
          <p:nvSpPr>
            <p:cNvPr id="10" name="圆角矩形 9"/>
            <p:cNvSpPr/>
            <p:nvPr/>
          </p:nvSpPr>
          <p:spPr bwMode="auto">
            <a:xfrm>
              <a:off x="5966590" y="4425784"/>
              <a:ext cx="1258888" cy="1008063"/>
            </a:xfrm>
            <a:prstGeom prst="roundRect">
              <a:avLst/>
            </a:prstGeom>
            <a:solidFill>
              <a:srgbClr val="37617A"/>
            </a:solidFill>
            <a:ln w="6350" cap="flat" cmpd="sng" algn="ctr">
              <a:solidFill>
                <a:schemeClr val="tx1"/>
              </a:solidFill>
              <a:prstDash val="solid"/>
              <a:miter lim="800000"/>
              <a:headEnd type="none" w="med" len="med"/>
              <a:tailEnd type="none" w="med" len="med"/>
            </a:ln>
            <a:effectLst/>
          </p:spPr>
          <p:txBody>
            <a:bodyPr/>
            <a:lstStyle/>
            <a:p>
              <a:pPr>
                <a:defRPr/>
              </a:pPr>
              <a:r>
                <a:rPr lang="zh-CN" altLang="en-US" sz="1200" dirty="0" smtClean="0">
                  <a:solidFill>
                    <a:srgbClr val="FFFFFF"/>
                  </a:solidFill>
                  <a:latin typeface="楷体" pitchFamily="49" charset="-122"/>
                  <a:ea typeface="楷体" pitchFamily="49" charset="-122"/>
                  <a:cs typeface="Arial" charset="0"/>
                </a:rPr>
                <a:t>。。。</a:t>
              </a:r>
              <a:endParaRPr lang="en-US" altLang="zh-CN" sz="1200" dirty="0" smtClean="0">
                <a:solidFill>
                  <a:srgbClr val="FFFFFF"/>
                </a:solidFill>
                <a:latin typeface="楷体" pitchFamily="49" charset="-122"/>
                <a:ea typeface="楷体" pitchFamily="49" charset="-122"/>
                <a:cs typeface="Arial" charset="0"/>
              </a:endParaRPr>
            </a:p>
            <a:p>
              <a:pPr>
                <a:defRPr/>
              </a:pPr>
              <a:r>
                <a:rPr lang="zh-CN" altLang="en-US" sz="1200" dirty="0" smtClean="0">
                  <a:solidFill>
                    <a:srgbClr val="FFFFFF"/>
                  </a:solidFill>
                  <a:latin typeface="楷体" pitchFamily="49" charset="-122"/>
                  <a:ea typeface="楷体" pitchFamily="49" charset="-122"/>
                  <a:cs typeface="Arial" charset="0"/>
                </a:rPr>
                <a:t>。。。</a:t>
              </a:r>
              <a:endParaRPr lang="en-US" altLang="zh-CN" sz="1200" dirty="0" smtClean="0">
                <a:solidFill>
                  <a:srgbClr val="FFFFFF"/>
                </a:solidFill>
                <a:latin typeface="楷体" pitchFamily="49" charset="-122"/>
                <a:ea typeface="楷体" pitchFamily="49" charset="-122"/>
                <a:cs typeface="Arial" charset="0"/>
              </a:endParaRPr>
            </a:p>
            <a:p>
              <a:pPr>
                <a:defRPr/>
              </a:pPr>
              <a:r>
                <a:rPr lang="zh-CN" altLang="en-US" sz="1200" dirty="0" smtClean="0">
                  <a:solidFill>
                    <a:srgbClr val="FFFFFF"/>
                  </a:solidFill>
                  <a:latin typeface="楷体" pitchFamily="49" charset="-122"/>
                  <a:ea typeface="楷体" pitchFamily="49" charset="-122"/>
                  <a:cs typeface="Arial" charset="0"/>
                </a:rPr>
                <a:t>。。。</a:t>
              </a:r>
              <a:endParaRPr lang="zh-CN" altLang="en-US" sz="1200" dirty="0">
                <a:solidFill>
                  <a:srgbClr val="FFFFFF"/>
                </a:solidFill>
                <a:latin typeface="楷体" pitchFamily="49" charset="-122"/>
                <a:ea typeface="楷体" pitchFamily="49" charset="-122"/>
                <a:cs typeface="Arial" charset="0"/>
              </a:endParaRPr>
            </a:p>
          </p:txBody>
        </p:sp>
      </p:grpSp>
    </p:spTree>
    <p:extLst>
      <p:ext uri="{BB962C8B-B14F-4D97-AF65-F5344CB8AC3E}">
        <p14:creationId xmlns:p14="http://schemas.microsoft.com/office/powerpoint/2010/main" val="1694992181"/>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需求整合</a:t>
            </a:r>
            <a:endParaRPr lang="en-US" altLang="en-US" dirty="0">
              <a:solidFill>
                <a:schemeClr val="bg1"/>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pPr/>
              <a:t>13</a:t>
            </a:fld>
            <a:endParaRPr lang="en-GB" dirty="0"/>
          </a:p>
        </p:txBody>
      </p:sp>
      <p:pic>
        <p:nvPicPr>
          <p:cNvPr id="24" name="Picture 17"/>
          <p:cNvPicPr>
            <a:picLocks noChangeAspect="1" noChangeArrowheads="1"/>
          </p:cNvPicPr>
          <p:nvPr/>
        </p:nvPicPr>
        <p:blipFill>
          <a:blip r:embed="rId2"/>
          <a:srcRect/>
          <a:stretch>
            <a:fillRect/>
          </a:stretch>
        </p:blipFill>
        <p:spPr bwMode="auto">
          <a:xfrm>
            <a:off x="395289" y="1076325"/>
            <a:ext cx="8339137" cy="5127625"/>
          </a:xfrm>
          <a:prstGeom prst="rect">
            <a:avLst/>
          </a:prstGeom>
          <a:noFill/>
          <a:ln w="9525" algn="ctr">
            <a:noFill/>
            <a:miter lim="800000"/>
            <a:headEnd/>
            <a:tailEnd/>
          </a:ln>
          <a:effectLst>
            <a:prstShdw prst="shdw17" dist="17961" dir="2700000">
              <a:srgbClr val="999999"/>
            </a:prstShdw>
          </a:effectLst>
        </p:spPr>
      </p:pic>
    </p:spTree>
    <p:extLst>
      <p:ext uri="{BB962C8B-B14F-4D97-AF65-F5344CB8AC3E}">
        <p14:creationId xmlns:p14="http://schemas.microsoft.com/office/powerpoint/2010/main" val="344236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业务分析</a:t>
            </a:r>
            <a:endParaRPr lang="en-US" altLang="en-US" dirty="0">
              <a:solidFill>
                <a:schemeClr val="bg1"/>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14</a:t>
            </a:fld>
            <a:endParaRPr lang="en-GB" dirty="0">
              <a:latin typeface="楷体" pitchFamily="49" charset="-122"/>
              <a:ea typeface="楷体" pitchFamily="49" charset="-122"/>
            </a:endParaRPr>
          </a:p>
        </p:txBody>
      </p:sp>
      <p:pic>
        <p:nvPicPr>
          <p:cNvPr id="5" name="Picture 5"/>
          <p:cNvPicPr>
            <a:picLocks noChangeAspect="1" noChangeArrowheads="1"/>
          </p:cNvPicPr>
          <p:nvPr/>
        </p:nvPicPr>
        <p:blipFill>
          <a:blip r:embed="rId2"/>
          <a:srcRect/>
          <a:stretch>
            <a:fillRect/>
          </a:stretch>
        </p:blipFill>
        <p:spPr bwMode="auto">
          <a:xfrm>
            <a:off x="6214680" y="4003675"/>
            <a:ext cx="2909888" cy="2622550"/>
          </a:xfrm>
          <a:prstGeom prst="rect">
            <a:avLst/>
          </a:prstGeom>
          <a:noFill/>
          <a:ln w="9525" algn="ctr">
            <a:noFill/>
            <a:miter lim="800000"/>
            <a:headEnd/>
            <a:tailEnd/>
          </a:ln>
          <a:effectLst>
            <a:prstShdw prst="shdw17" dist="17961" dir="2700000">
              <a:srgbClr val="999999"/>
            </a:prstShdw>
          </a:effectLst>
        </p:spPr>
      </p:pic>
      <p:sp>
        <p:nvSpPr>
          <p:cNvPr id="6" name="TextBox 14"/>
          <p:cNvSpPr txBox="1">
            <a:spLocks noChangeArrowheads="1"/>
          </p:cNvSpPr>
          <p:nvPr/>
        </p:nvSpPr>
        <p:spPr bwMode="auto">
          <a:xfrm>
            <a:off x="7000210" y="1031980"/>
            <a:ext cx="1338828" cy="369332"/>
          </a:xfrm>
          <a:prstGeom prst="rect">
            <a:avLst/>
          </a:prstGeom>
          <a:noFill/>
          <a:ln w="9525">
            <a:noFill/>
            <a:miter lim="800000"/>
            <a:headEnd/>
            <a:tailEnd/>
          </a:ln>
        </p:spPr>
        <p:txBody>
          <a:bodyPr wrap="none">
            <a:spAutoFit/>
          </a:bodyPr>
          <a:lstStyle/>
          <a:p>
            <a:r>
              <a:rPr lang="zh-CN" altLang="en-US" b="1" dirty="0">
                <a:latin typeface="楷体" pitchFamily="49" charset="-122"/>
                <a:ea typeface="楷体" pitchFamily="49" charset="-122"/>
              </a:rPr>
              <a:t>头寸汇总表</a:t>
            </a:r>
          </a:p>
        </p:txBody>
      </p:sp>
      <p:sp>
        <p:nvSpPr>
          <p:cNvPr id="7" name="TextBox 15"/>
          <p:cNvSpPr txBox="1">
            <a:spLocks noChangeArrowheads="1"/>
          </p:cNvSpPr>
          <p:nvPr/>
        </p:nvSpPr>
        <p:spPr bwMode="auto">
          <a:xfrm>
            <a:off x="7000210" y="3685410"/>
            <a:ext cx="1338828" cy="369332"/>
          </a:xfrm>
          <a:prstGeom prst="rect">
            <a:avLst/>
          </a:prstGeom>
          <a:noFill/>
          <a:ln w="9525">
            <a:noFill/>
            <a:miter lim="800000"/>
            <a:headEnd/>
            <a:tailEnd/>
          </a:ln>
        </p:spPr>
        <p:txBody>
          <a:bodyPr wrap="none">
            <a:spAutoFit/>
          </a:bodyPr>
          <a:lstStyle/>
          <a:p>
            <a:r>
              <a:rPr lang="zh-CN" altLang="en-US" b="1" dirty="0">
                <a:latin typeface="楷体" pitchFamily="49" charset="-122"/>
                <a:ea typeface="楷体" pitchFamily="49" charset="-122"/>
              </a:rPr>
              <a:t>交易汇总表</a:t>
            </a:r>
          </a:p>
        </p:txBody>
      </p:sp>
      <p:pic>
        <p:nvPicPr>
          <p:cNvPr id="8" name="Picture 9"/>
          <p:cNvPicPr>
            <a:picLocks noChangeAspect="1" noChangeArrowheads="1"/>
          </p:cNvPicPr>
          <p:nvPr/>
        </p:nvPicPr>
        <p:blipFill>
          <a:blip r:embed="rId3"/>
          <a:srcRect/>
          <a:stretch>
            <a:fillRect/>
          </a:stretch>
        </p:blipFill>
        <p:spPr bwMode="auto">
          <a:xfrm>
            <a:off x="26606" y="1162052"/>
            <a:ext cx="5842000" cy="5222875"/>
          </a:xfrm>
          <a:prstGeom prst="rect">
            <a:avLst/>
          </a:prstGeom>
          <a:noFill/>
          <a:ln w="9525" algn="ctr">
            <a:noFill/>
            <a:miter lim="800000"/>
            <a:headEnd/>
            <a:tailEnd/>
          </a:ln>
        </p:spPr>
      </p:pic>
      <p:sp>
        <p:nvSpPr>
          <p:cNvPr id="9" name="圆角矩形标注 8"/>
          <p:cNvSpPr/>
          <p:nvPr/>
        </p:nvSpPr>
        <p:spPr>
          <a:xfrm>
            <a:off x="1564894" y="4876800"/>
            <a:ext cx="4132262" cy="1568450"/>
          </a:xfrm>
          <a:prstGeom prst="wedgeRoundRectCallout">
            <a:avLst>
              <a:gd name="adj1" fmla="val 63070"/>
              <a:gd name="adj2" fmla="val -51917"/>
              <a:gd name="adj3" fmla="val 16667"/>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itchFamily="49" charset="-122"/>
              <a:ea typeface="楷体" pitchFamily="49" charset="-122"/>
            </a:endParaRPr>
          </a:p>
        </p:txBody>
      </p:sp>
      <p:pic>
        <p:nvPicPr>
          <p:cNvPr id="10" name="Picture 10"/>
          <p:cNvPicPr>
            <a:picLocks noChangeAspect="1" noChangeArrowheads="1"/>
          </p:cNvPicPr>
          <p:nvPr/>
        </p:nvPicPr>
        <p:blipFill>
          <a:blip r:embed="rId4"/>
          <a:srcRect/>
          <a:stretch>
            <a:fillRect/>
          </a:stretch>
        </p:blipFill>
        <p:spPr bwMode="auto">
          <a:xfrm>
            <a:off x="6215474" y="1444835"/>
            <a:ext cx="2908300" cy="2139950"/>
          </a:xfrm>
          <a:prstGeom prst="rect">
            <a:avLst/>
          </a:prstGeom>
          <a:noFill/>
          <a:ln w="9525" algn="ctr">
            <a:noFill/>
            <a:miter lim="800000"/>
            <a:headEnd/>
            <a:tailEnd/>
          </a:ln>
          <a:effectLst>
            <a:prstShdw prst="shdw17" dist="17961" dir="2700000">
              <a:srgbClr val="999999"/>
            </a:prstShdw>
          </a:effectLst>
        </p:spPr>
      </p:pic>
      <p:sp>
        <p:nvSpPr>
          <p:cNvPr id="11" name="圆角矩形标注 10"/>
          <p:cNvSpPr/>
          <p:nvPr/>
        </p:nvSpPr>
        <p:spPr>
          <a:xfrm>
            <a:off x="1534730" y="2584452"/>
            <a:ext cx="4313238" cy="1025525"/>
          </a:xfrm>
          <a:prstGeom prst="wedgeRoundRectCallout">
            <a:avLst>
              <a:gd name="adj1" fmla="val 59320"/>
              <a:gd name="adj2" fmla="val -49440"/>
              <a:gd name="adj3" fmla="val 16667"/>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itchFamily="49" charset="-122"/>
              <a:ea typeface="楷体" pitchFamily="49" charset="-122"/>
            </a:endParaRPr>
          </a:p>
        </p:txBody>
      </p:sp>
    </p:spTree>
    <p:extLst>
      <p:ext uri="{BB962C8B-B14F-4D97-AF65-F5344CB8AC3E}">
        <p14:creationId xmlns:p14="http://schemas.microsoft.com/office/powerpoint/2010/main" val="751184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数据实现</a:t>
            </a:r>
            <a:endParaRPr lang="en-US" altLang="en-US" dirty="0">
              <a:solidFill>
                <a:schemeClr val="bg1"/>
              </a:solidFill>
              <a:latin typeface="楷体" pitchFamily="49" charset="-122"/>
              <a:ea typeface="楷体" pitchFamily="49" charset="-122"/>
            </a:endParaRPr>
          </a:p>
        </p:txBody>
      </p:sp>
      <p:pic>
        <p:nvPicPr>
          <p:cNvPr id="12" name="Picture 5"/>
          <p:cNvPicPr>
            <a:picLocks noChangeAspect="1" noChangeArrowheads="1"/>
          </p:cNvPicPr>
          <p:nvPr/>
        </p:nvPicPr>
        <p:blipFill>
          <a:blip r:embed="rId2"/>
          <a:srcRect/>
          <a:stretch>
            <a:fillRect/>
          </a:stretch>
        </p:blipFill>
        <p:spPr bwMode="auto">
          <a:xfrm>
            <a:off x="766764" y="1052513"/>
            <a:ext cx="7570787" cy="5364162"/>
          </a:xfrm>
          <a:prstGeom prst="rect">
            <a:avLst/>
          </a:prstGeom>
          <a:noFill/>
          <a:ln w="9525" algn="ctr">
            <a:noFill/>
            <a:miter lim="800000"/>
            <a:headEnd/>
            <a:tailEnd/>
          </a:ln>
          <a:effectLst>
            <a:prstShdw prst="shdw17" dist="17961" dir="2700000">
              <a:srgbClr val="999999"/>
            </a:prstShdw>
          </a:effectLst>
        </p:spPr>
      </p:pic>
      <p:sp>
        <p:nvSpPr>
          <p:cNvPr id="2" name="Slide Number Placeholder 1"/>
          <p:cNvSpPr>
            <a:spLocks noGrp="1"/>
          </p:cNvSpPr>
          <p:nvPr>
            <p:ph type="sldNum" sz="quarter" idx="10"/>
          </p:nvPr>
        </p:nvSpPr>
        <p:spPr/>
        <p:txBody>
          <a:bodyPr/>
          <a:lstStyle/>
          <a:p>
            <a:fld id="{93AC2C76-E6AA-46CB-A2DE-F6E097F7C440}" type="slidenum">
              <a:rPr lang="en-GB" smtClean="0"/>
              <a:pPr/>
              <a:t>15</a:t>
            </a:fld>
            <a:endParaRPr lang="en-GB" dirty="0"/>
          </a:p>
        </p:txBody>
      </p:sp>
    </p:spTree>
    <p:extLst>
      <p:ext uri="{BB962C8B-B14F-4D97-AF65-F5344CB8AC3E}">
        <p14:creationId xmlns:p14="http://schemas.microsoft.com/office/powerpoint/2010/main" val="1342055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损益的例子</a:t>
            </a:r>
            <a:endParaRPr lang="en-US" altLang="en-US" dirty="0">
              <a:solidFill>
                <a:schemeClr val="bg1"/>
              </a:solidFill>
              <a:latin typeface="楷体" pitchFamily="49" charset="-122"/>
              <a:ea typeface="楷体" pitchFamily="49" charset="-122"/>
            </a:endParaRPr>
          </a:p>
        </p:txBody>
      </p:sp>
      <p:pic>
        <p:nvPicPr>
          <p:cNvPr id="4" name="Picture 2"/>
          <p:cNvPicPr>
            <a:picLocks noChangeAspect="1" noChangeArrowheads="1"/>
          </p:cNvPicPr>
          <p:nvPr/>
        </p:nvPicPr>
        <p:blipFill>
          <a:blip r:embed="rId2"/>
          <a:srcRect/>
          <a:stretch>
            <a:fillRect/>
          </a:stretch>
        </p:blipFill>
        <p:spPr bwMode="auto">
          <a:xfrm>
            <a:off x="395289" y="1266825"/>
            <a:ext cx="8351837" cy="4324350"/>
          </a:xfrm>
          <a:prstGeom prst="rect">
            <a:avLst/>
          </a:prstGeom>
          <a:noFill/>
          <a:ln w="9525">
            <a:noFill/>
            <a:miter lim="800000"/>
            <a:headEnd/>
            <a:tailEnd/>
          </a:ln>
          <a:effectLst/>
        </p:spPr>
      </p:pic>
      <p:sp>
        <p:nvSpPr>
          <p:cNvPr id="2" name="Slide Number Placeholder 1"/>
          <p:cNvSpPr>
            <a:spLocks noGrp="1"/>
          </p:cNvSpPr>
          <p:nvPr>
            <p:ph type="sldNum" sz="quarter" idx="10"/>
          </p:nvPr>
        </p:nvSpPr>
        <p:spPr/>
        <p:txBody>
          <a:bodyPr/>
          <a:lstStyle/>
          <a:p>
            <a:fld id="{93AC2C76-E6AA-46CB-A2DE-F6E097F7C440}" type="slidenum">
              <a:rPr lang="en-GB" smtClean="0"/>
              <a:pPr/>
              <a:t>16</a:t>
            </a:fld>
            <a:endParaRPr lang="en-GB" dirty="0"/>
          </a:p>
        </p:txBody>
      </p:sp>
    </p:spTree>
    <p:extLst>
      <p:ext uri="{BB962C8B-B14F-4D97-AF65-F5344CB8AC3E}">
        <p14:creationId xmlns:p14="http://schemas.microsoft.com/office/powerpoint/2010/main" val="2312318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损益的例子</a:t>
            </a:r>
            <a:endParaRPr lang="en-US" altLang="en-US" dirty="0">
              <a:solidFill>
                <a:schemeClr val="bg1"/>
              </a:solidFill>
              <a:latin typeface="楷体" pitchFamily="49" charset="-122"/>
              <a:ea typeface="楷体" pitchFamily="49" charset="-122"/>
            </a:endParaRPr>
          </a:p>
        </p:txBody>
      </p:sp>
      <p:grpSp>
        <p:nvGrpSpPr>
          <p:cNvPr id="4" name="组合 6"/>
          <p:cNvGrpSpPr>
            <a:grpSpLocks/>
          </p:cNvGrpSpPr>
          <p:nvPr/>
        </p:nvGrpSpPr>
        <p:grpSpPr bwMode="auto">
          <a:xfrm>
            <a:off x="28576" y="1781177"/>
            <a:ext cx="9086851" cy="3295651"/>
            <a:chOff x="0" y="0"/>
            <a:chExt cx="9085263" cy="3295655"/>
          </a:xfrm>
        </p:grpSpPr>
        <p:grpSp>
          <p:nvGrpSpPr>
            <p:cNvPr id="5" name="组合 7"/>
            <p:cNvGrpSpPr>
              <a:grpSpLocks/>
            </p:cNvGrpSpPr>
            <p:nvPr/>
          </p:nvGrpSpPr>
          <p:grpSpPr bwMode="auto">
            <a:xfrm>
              <a:off x="0" y="0"/>
              <a:ext cx="9085263" cy="3295655"/>
              <a:chOff x="0" y="0"/>
              <a:chExt cx="9084565" cy="3295655"/>
            </a:xfrm>
          </p:grpSpPr>
          <p:sp>
            <p:nvSpPr>
              <p:cNvPr id="13" name="矩形 12"/>
              <p:cNvSpPr/>
              <p:nvPr/>
            </p:nvSpPr>
            <p:spPr bwMode="gray">
              <a:xfrm>
                <a:off x="1180803" y="0"/>
                <a:ext cx="6780095" cy="295275"/>
              </a:xfrm>
              <a:prstGeom prst="rect">
                <a:avLst/>
              </a:prstGeom>
              <a:gradFill rotWithShape="1">
                <a:gsLst>
                  <a:gs pos="0">
                    <a:srgbClr val="4F81BD">
                      <a:shade val="80000"/>
                      <a:alpha val="50000"/>
                      <a:hueOff val="333385"/>
                      <a:satOff val="-6279"/>
                      <a:lumOff val="30923"/>
                      <a:alphaOff val="0"/>
                      <a:shade val="51000"/>
                      <a:satMod val="130000"/>
                    </a:srgbClr>
                  </a:gs>
                  <a:gs pos="80000">
                    <a:srgbClr val="4F81BD">
                      <a:shade val="80000"/>
                      <a:alpha val="50000"/>
                      <a:hueOff val="333385"/>
                      <a:satOff val="-6279"/>
                      <a:lumOff val="30923"/>
                      <a:alphaOff val="0"/>
                      <a:shade val="93000"/>
                      <a:satMod val="130000"/>
                    </a:srgbClr>
                  </a:gs>
                  <a:gs pos="100000">
                    <a:srgbClr val="4F81BD">
                      <a:shade val="80000"/>
                      <a:alpha val="50000"/>
                      <a:hueOff val="333385"/>
                      <a:satOff val="-6279"/>
                      <a:lumOff val="3092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72000" r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auto">
                  <a:spcBef>
                    <a:spcPts val="0"/>
                  </a:spcBef>
                  <a:spcAft>
                    <a:spcPts val="0"/>
                  </a:spcAft>
                  <a:buNone/>
                  <a:defRPr/>
                </a:pPr>
                <a:r>
                  <a:rPr lang="zh-CN" altLang="en-US" sz="1600" kern="0">
                    <a:solidFill>
                      <a:srgbClr val="000000">
                        <a:lumMod val="95000"/>
                        <a:lumOff val="5000"/>
                      </a:srgbClr>
                    </a:solidFill>
                  </a:rPr>
                  <a:t>全球一体化的矩阵式业务簿记架构</a:t>
                </a:r>
              </a:p>
            </p:txBody>
          </p:sp>
          <p:sp>
            <p:nvSpPr>
              <p:cNvPr id="14" name="_s1041"/>
              <p:cNvSpPr>
                <a:spLocks noChangeArrowheads="1"/>
              </p:cNvSpPr>
              <p:nvPr/>
            </p:nvSpPr>
            <p:spPr bwMode="auto">
              <a:xfrm>
                <a:off x="857034" y="419101"/>
                <a:ext cx="1076054" cy="3048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200" b="1">
                    <a:solidFill>
                      <a:srgbClr val="A40000"/>
                    </a:solidFill>
                    <a:latin typeface="华文细黑" pitchFamily="2" charset="-122"/>
                    <a:ea typeface="华文细黑" pitchFamily="2" charset="-122"/>
                  </a:rPr>
                  <a:t>总行</a:t>
                </a:r>
              </a:p>
            </p:txBody>
          </p:sp>
          <p:sp>
            <p:nvSpPr>
              <p:cNvPr id="15" name="_s1041"/>
              <p:cNvSpPr>
                <a:spLocks noChangeArrowheads="1"/>
              </p:cNvSpPr>
              <p:nvPr/>
            </p:nvSpPr>
            <p:spPr bwMode="auto">
              <a:xfrm>
                <a:off x="1304597" y="990602"/>
                <a:ext cx="647537" cy="285750"/>
              </a:xfrm>
              <a:prstGeom prst="roundRect">
                <a:avLst>
                  <a:gd name="adj" fmla="val 16667"/>
                </a:avLst>
              </a:prstGeom>
              <a:solidFill>
                <a:schemeClr val="accent2">
                  <a:lumMod val="40000"/>
                  <a:lumOff val="6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0070C0"/>
                    </a:solidFill>
                    <a:latin typeface="华文细黑" pitchFamily="2" charset="-122"/>
                    <a:ea typeface="华文细黑" pitchFamily="2" charset="-122"/>
                  </a:rPr>
                  <a:t>交易业务</a:t>
                </a:r>
              </a:p>
            </p:txBody>
          </p:sp>
          <p:cxnSp>
            <p:nvCxnSpPr>
              <p:cNvPr id="16" name="直接连接符 13"/>
              <p:cNvCxnSpPr/>
              <p:nvPr/>
            </p:nvCxnSpPr>
            <p:spPr>
              <a:xfrm rot="5400000">
                <a:off x="-90765" y="1928816"/>
                <a:ext cx="2371729"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7" name="_s1041"/>
              <p:cNvSpPr>
                <a:spLocks noChangeArrowheads="1"/>
              </p:cNvSpPr>
              <p:nvPr/>
            </p:nvSpPr>
            <p:spPr bwMode="auto">
              <a:xfrm>
                <a:off x="1304597" y="1476377"/>
                <a:ext cx="647537" cy="285750"/>
              </a:xfrm>
              <a:prstGeom prst="roundRect">
                <a:avLst>
                  <a:gd name="adj" fmla="val 16667"/>
                </a:avLst>
              </a:prstGeom>
              <a:solidFill>
                <a:srgbClr val="FFCC66"/>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投资业务</a:t>
                </a:r>
              </a:p>
            </p:txBody>
          </p:sp>
          <p:sp>
            <p:nvSpPr>
              <p:cNvPr id="18" name="_s1041"/>
              <p:cNvSpPr>
                <a:spLocks noChangeArrowheads="1"/>
              </p:cNvSpPr>
              <p:nvPr/>
            </p:nvSpPr>
            <p:spPr bwMode="auto">
              <a:xfrm>
                <a:off x="1304597" y="1962153"/>
                <a:ext cx="647537" cy="295275"/>
              </a:xfrm>
              <a:prstGeom prst="roundRect">
                <a:avLst>
                  <a:gd name="adj" fmla="val 16667"/>
                </a:avLst>
              </a:prstGeom>
              <a:solidFill>
                <a:srgbClr val="00FFCC"/>
              </a:solidFill>
              <a:ln w="9525">
                <a:solidFill>
                  <a:schemeClr val="accent2">
                    <a:lumMod val="20000"/>
                    <a:lumOff val="8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融资业务</a:t>
                </a:r>
              </a:p>
            </p:txBody>
          </p:sp>
          <p:sp>
            <p:nvSpPr>
              <p:cNvPr id="19" name="_s1041"/>
              <p:cNvSpPr>
                <a:spLocks noChangeArrowheads="1"/>
              </p:cNvSpPr>
              <p:nvPr/>
            </p:nvSpPr>
            <p:spPr bwMode="auto">
              <a:xfrm>
                <a:off x="1304597" y="2447929"/>
                <a:ext cx="647537" cy="295275"/>
              </a:xfrm>
              <a:prstGeom prst="roundRect">
                <a:avLst>
                  <a:gd name="adj" fmla="val 16667"/>
                </a:avLst>
              </a:prstGeom>
              <a:solidFill>
                <a:schemeClr val="accent5">
                  <a:lumMod val="9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司库业务</a:t>
                </a:r>
              </a:p>
            </p:txBody>
          </p:sp>
          <p:cxnSp>
            <p:nvCxnSpPr>
              <p:cNvPr id="20" name="直接连接符 17"/>
              <p:cNvCxnSpPr/>
              <p:nvPr/>
            </p:nvCxnSpPr>
            <p:spPr>
              <a:xfrm>
                <a:off x="0" y="1866903"/>
                <a:ext cx="7989465"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18"/>
              <p:cNvCxnSpPr/>
              <p:nvPr/>
            </p:nvCxnSpPr>
            <p:spPr>
              <a:xfrm>
                <a:off x="0" y="2362204"/>
                <a:ext cx="7989465" cy="952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19"/>
              <p:cNvCxnSpPr/>
              <p:nvPr/>
            </p:nvCxnSpPr>
            <p:spPr>
              <a:xfrm>
                <a:off x="0" y="2838454"/>
                <a:ext cx="7989465" cy="952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3" name="TextBox 178"/>
              <p:cNvSpPr txBox="1">
                <a:spLocks noChangeArrowheads="1"/>
              </p:cNvSpPr>
              <p:nvPr/>
            </p:nvSpPr>
            <p:spPr bwMode="auto">
              <a:xfrm>
                <a:off x="0" y="1019177"/>
                <a:ext cx="837989"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zh-CN" altLang="en-US" sz="1200" b="1">
                    <a:solidFill>
                      <a:srgbClr val="A40000"/>
                    </a:solidFill>
                    <a:latin typeface="华文细黑" pitchFamily="2" charset="-122"/>
                    <a:ea typeface="华文细黑" pitchFamily="2" charset="-122"/>
                  </a:rPr>
                  <a:t>交易业务</a:t>
                </a:r>
              </a:p>
            </p:txBody>
          </p:sp>
          <p:sp>
            <p:nvSpPr>
              <p:cNvPr id="24" name="TextBox 179"/>
              <p:cNvSpPr txBox="1">
                <a:spLocks noChangeArrowheads="1"/>
              </p:cNvSpPr>
              <p:nvPr/>
            </p:nvSpPr>
            <p:spPr bwMode="auto">
              <a:xfrm>
                <a:off x="0" y="1495427"/>
                <a:ext cx="837989"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zh-CN" altLang="en-US" sz="1200" b="1">
                    <a:solidFill>
                      <a:srgbClr val="A40000"/>
                    </a:solidFill>
                    <a:latin typeface="华文细黑" pitchFamily="2" charset="-122"/>
                    <a:ea typeface="华文细黑" pitchFamily="2" charset="-122"/>
                  </a:rPr>
                  <a:t>投资业务</a:t>
                </a:r>
              </a:p>
            </p:txBody>
          </p:sp>
          <p:sp>
            <p:nvSpPr>
              <p:cNvPr id="25" name="_s1041"/>
              <p:cNvSpPr>
                <a:spLocks noChangeArrowheads="1"/>
              </p:cNvSpPr>
              <p:nvPr/>
            </p:nvSpPr>
            <p:spPr bwMode="auto">
              <a:xfrm>
                <a:off x="1304597" y="2943229"/>
                <a:ext cx="647537" cy="285750"/>
              </a:xfrm>
              <a:prstGeom prst="roundRect">
                <a:avLst>
                  <a:gd name="adj" fmla="val 16667"/>
                </a:avLst>
              </a:prstGeom>
              <a:solidFill>
                <a:schemeClr val="bg2">
                  <a:lumMod val="40000"/>
                  <a:lumOff val="6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其他业务</a:t>
                </a:r>
              </a:p>
            </p:txBody>
          </p:sp>
          <p:sp>
            <p:nvSpPr>
              <p:cNvPr id="26" name="TextBox 184"/>
              <p:cNvSpPr txBox="1">
                <a:spLocks noChangeArrowheads="1"/>
              </p:cNvSpPr>
              <p:nvPr/>
            </p:nvSpPr>
            <p:spPr bwMode="auto">
              <a:xfrm>
                <a:off x="0" y="1990728"/>
                <a:ext cx="837989"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zh-CN" altLang="en-US" sz="1200" b="1">
                    <a:solidFill>
                      <a:srgbClr val="A40000"/>
                    </a:solidFill>
                    <a:latin typeface="华文细黑" pitchFamily="2" charset="-122"/>
                    <a:ea typeface="华文细黑" pitchFamily="2" charset="-122"/>
                  </a:rPr>
                  <a:t>融资业务</a:t>
                </a:r>
              </a:p>
            </p:txBody>
          </p:sp>
          <p:sp>
            <p:nvSpPr>
              <p:cNvPr id="27" name="TextBox 185"/>
              <p:cNvSpPr txBox="1">
                <a:spLocks noChangeArrowheads="1"/>
              </p:cNvSpPr>
              <p:nvPr/>
            </p:nvSpPr>
            <p:spPr bwMode="auto">
              <a:xfrm>
                <a:off x="0" y="2476504"/>
                <a:ext cx="837989"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zh-CN" altLang="en-US" sz="1200" b="1">
                    <a:solidFill>
                      <a:srgbClr val="A40000"/>
                    </a:solidFill>
                    <a:latin typeface="华文细黑" pitchFamily="2" charset="-122"/>
                    <a:ea typeface="华文细黑" pitchFamily="2" charset="-122"/>
                  </a:rPr>
                  <a:t>司库业务</a:t>
                </a:r>
              </a:p>
            </p:txBody>
          </p:sp>
          <p:sp>
            <p:nvSpPr>
              <p:cNvPr id="28" name="_s1041"/>
              <p:cNvSpPr>
                <a:spLocks noChangeArrowheads="1"/>
              </p:cNvSpPr>
              <p:nvPr/>
            </p:nvSpPr>
            <p:spPr bwMode="auto">
              <a:xfrm>
                <a:off x="2704420" y="419101"/>
                <a:ext cx="1085577" cy="3048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200" b="1">
                    <a:solidFill>
                      <a:srgbClr val="A40000"/>
                    </a:solidFill>
                    <a:latin typeface="华文细黑" pitchFamily="2" charset="-122"/>
                    <a:ea typeface="华文细黑" pitchFamily="2" charset="-122"/>
                  </a:rPr>
                  <a:t>上海总部</a:t>
                </a:r>
              </a:p>
            </p:txBody>
          </p:sp>
          <p:sp>
            <p:nvSpPr>
              <p:cNvPr id="29" name="_s1041"/>
              <p:cNvSpPr>
                <a:spLocks noChangeArrowheads="1"/>
              </p:cNvSpPr>
              <p:nvPr/>
            </p:nvSpPr>
            <p:spPr bwMode="auto">
              <a:xfrm>
                <a:off x="4123288" y="419101"/>
                <a:ext cx="1076054" cy="3048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200" b="1">
                    <a:solidFill>
                      <a:srgbClr val="A40000"/>
                    </a:solidFill>
                    <a:latin typeface="华文细黑" pitchFamily="2" charset="-122"/>
                    <a:ea typeface="华文细黑" pitchFamily="2" charset="-122"/>
                  </a:rPr>
                  <a:t>伦敦分行</a:t>
                </a:r>
              </a:p>
            </p:txBody>
          </p:sp>
          <p:sp>
            <p:nvSpPr>
              <p:cNvPr id="30" name="_s1041"/>
              <p:cNvSpPr>
                <a:spLocks noChangeArrowheads="1"/>
              </p:cNvSpPr>
              <p:nvPr/>
            </p:nvSpPr>
            <p:spPr bwMode="auto">
              <a:xfrm>
                <a:off x="5532633" y="419101"/>
                <a:ext cx="1085577" cy="3048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200" b="1">
                    <a:solidFill>
                      <a:srgbClr val="A40000"/>
                    </a:solidFill>
                    <a:latin typeface="华文细黑" pitchFamily="2" charset="-122"/>
                    <a:ea typeface="华文细黑" pitchFamily="2" charset="-122"/>
                  </a:rPr>
                  <a:t>香港分行</a:t>
                </a:r>
              </a:p>
            </p:txBody>
          </p:sp>
          <p:sp>
            <p:nvSpPr>
              <p:cNvPr id="31" name="_s1041"/>
              <p:cNvSpPr>
                <a:spLocks noChangeArrowheads="1"/>
              </p:cNvSpPr>
              <p:nvPr/>
            </p:nvSpPr>
            <p:spPr bwMode="auto">
              <a:xfrm>
                <a:off x="6951502" y="419101"/>
                <a:ext cx="933215" cy="3048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en-US" altLang="zh-CN" sz="1200" b="1">
                    <a:solidFill>
                      <a:srgbClr val="A40000"/>
                    </a:solidFill>
                    <a:latin typeface="华文细黑" pitchFamily="2" charset="-122"/>
                    <a:ea typeface="华文细黑" pitchFamily="2" charset="-122"/>
                  </a:rPr>
                  <a:t>……</a:t>
                </a:r>
                <a:endParaRPr lang="zh-CN" altLang="en-US" sz="1200" b="1">
                  <a:solidFill>
                    <a:srgbClr val="A40000"/>
                  </a:solidFill>
                  <a:latin typeface="华文细黑" pitchFamily="2" charset="-122"/>
                  <a:ea typeface="华文细黑" pitchFamily="2" charset="-122"/>
                </a:endParaRPr>
              </a:p>
            </p:txBody>
          </p:sp>
          <p:sp>
            <p:nvSpPr>
              <p:cNvPr id="32" name="矩形 31"/>
              <p:cNvSpPr>
                <a:spLocks noChangeArrowheads="1"/>
              </p:cNvSpPr>
              <p:nvPr/>
            </p:nvSpPr>
            <p:spPr bwMode="auto">
              <a:xfrm>
                <a:off x="2209244" y="1085852"/>
                <a:ext cx="514221"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grpSp>
            <p:nvGrpSpPr>
              <p:cNvPr id="6" name="组合 30"/>
              <p:cNvGrpSpPr>
                <a:grpSpLocks/>
              </p:cNvGrpSpPr>
              <p:nvPr/>
            </p:nvGrpSpPr>
            <p:grpSpPr bwMode="auto">
              <a:xfrm>
                <a:off x="1990224" y="904876"/>
                <a:ext cx="581544" cy="314325"/>
                <a:chOff x="1990224" y="904876"/>
                <a:chExt cx="581544" cy="314325"/>
              </a:xfrm>
            </p:grpSpPr>
            <p:cxnSp>
              <p:nvCxnSpPr>
                <p:cNvPr id="111" name="直接连接符 108"/>
                <p:cNvCxnSpPr/>
                <p:nvPr/>
              </p:nvCxnSpPr>
              <p:spPr>
                <a:xfrm rot="5400000">
                  <a:off x="2056863" y="1143001"/>
                  <a:ext cx="1524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2" name="直接连接符 109"/>
                <p:cNvCxnSpPr/>
                <p:nvPr/>
              </p:nvCxnSpPr>
              <p:spPr>
                <a:xfrm>
                  <a:off x="1990224" y="1133476"/>
                  <a:ext cx="142839" cy="9525"/>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3" name="直接连接符 110"/>
                <p:cNvCxnSpPr/>
                <p:nvPr/>
              </p:nvCxnSpPr>
              <p:spPr>
                <a:xfrm>
                  <a:off x="2142586" y="1085851"/>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4" name="直接连接符 111"/>
                <p:cNvCxnSpPr/>
                <p:nvPr/>
              </p:nvCxnSpPr>
              <p:spPr>
                <a:xfrm>
                  <a:off x="2142586" y="1209676"/>
                  <a:ext cx="142839"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15" name="矩形 114"/>
                <p:cNvSpPr>
                  <a:spLocks noChangeArrowheads="1"/>
                </p:cNvSpPr>
                <p:nvPr/>
              </p:nvSpPr>
              <p:spPr bwMode="auto">
                <a:xfrm>
                  <a:off x="2233214" y="904876"/>
                  <a:ext cx="338554" cy="307777"/>
                </a:xfrm>
                <a:prstGeom prst="rect">
                  <a:avLst/>
                </a:prstGeom>
                <a:noFill/>
                <a:ln w="9525">
                  <a:noFill/>
                  <a:miter lim="800000"/>
                  <a:headEnd/>
                  <a:tailEnd/>
                </a:ln>
              </p:spPr>
            </p:sp>
          </p:grpSp>
          <p:cxnSp>
            <p:nvCxnSpPr>
              <p:cNvPr id="34" name="直接连接符 31"/>
              <p:cNvCxnSpPr/>
              <p:nvPr/>
            </p:nvCxnSpPr>
            <p:spPr>
              <a:xfrm>
                <a:off x="0" y="1371602"/>
                <a:ext cx="7989465"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32"/>
              <p:cNvGrpSpPr>
                <a:grpSpLocks/>
              </p:cNvGrpSpPr>
              <p:nvPr/>
            </p:nvGrpSpPr>
            <p:grpSpPr bwMode="auto">
              <a:xfrm>
                <a:off x="1990224" y="1438277"/>
                <a:ext cx="581544" cy="307777"/>
                <a:chOff x="1990224" y="1438277"/>
                <a:chExt cx="581544" cy="307777"/>
              </a:xfrm>
            </p:grpSpPr>
            <p:cxnSp>
              <p:nvCxnSpPr>
                <p:cNvPr id="105" name="直接连接符 102"/>
                <p:cNvCxnSpPr/>
                <p:nvPr/>
              </p:nvCxnSpPr>
              <p:spPr>
                <a:xfrm rot="5400000">
                  <a:off x="2056863" y="1638302"/>
                  <a:ext cx="1524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6" name="直接连接符 103"/>
                <p:cNvCxnSpPr/>
                <p:nvPr/>
              </p:nvCxnSpPr>
              <p:spPr>
                <a:xfrm>
                  <a:off x="1990224" y="1628777"/>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7" name="直接连接符 104"/>
                <p:cNvCxnSpPr/>
                <p:nvPr/>
              </p:nvCxnSpPr>
              <p:spPr>
                <a:xfrm>
                  <a:off x="2142586" y="1581152"/>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8" name="直接连接符 105"/>
                <p:cNvCxnSpPr/>
                <p:nvPr/>
              </p:nvCxnSpPr>
              <p:spPr>
                <a:xfrm>
                  <a:off x="2142586" y="1704977"/>
                  <a:ext cx="142839"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09" name="矩形 108"/>
                <p:cNvSpPr>
                  <a:spLocks noChangeArrowheads="1"/>
                </p:cNvSpPr>
                <p:nvPr/>
              </p:nvSpPr>
              <p:spPr bwMode="auto">
                <a:xfrm>
                  <a:off x="2209244" y="1466852"/>
                  <a:ext cx="342814"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sp>
              <p:nvSpPr>
                <p:cNvPr id="110" name="矩形 109"/>
                <p:cNvSpPr>
                  <a:spLocks noChangeArrowheads="1"/>
                </p:cNvSpPr>
                <p:nvPr/>
              </p:nvSpPr>
              <p:spPr bwMode="auto">
                <a:xfrm>
                  <a:off x="2233214" y="1438277"/>
                  <a:ext cx="338554" cy="307777"/>
                </a:xfrm>
                <a:prstGeom prst="rect">
                  <a:avLst/>
                </a:prstGeom>
                <a:noFill/>
                <a:ln w="9525">
                  <a:noFill/>
                  <a:miter lim="800000"/>
                  <a:headEnd/>
                  <a:tailEnd/>
                </a:ln>
              </p:spPr>
            </p:sp>
          </p:grpSp>
          <p:grpSp>
            <p:nvGrpSpPr>
              <p:cNvPr id="8" name="组合 33"/>
              <p:cNvGrpSpPr>
                <a:grpSpLocks/>
              </p:cNvGrpSpPr>
              <p:nvPr/>
            </p:nvGrpSpPr>
            <p:grpSpPr bwMode="auto">
              <a:xfrm>
                <a:off x="1990224" y="1895478"/>
                <a:ext cx="581544" cy="307777"/>
                <a:chOff x="1990224" y="1895478"/>
                <a:chExt cx="581544" cy="307777"/>
              </a:xfrm>
            </p:grpSpPr>
            <p:cxnSp>
              <p:nvCxnSpPr>
                <p:cNvPr id="99" name="直接连接符 96"/>
                <p:cNvCxnSpPr/>
                <p:nvPr/>
              </p:nvCxnSpPr>
              <p:spPr>
                <a:xfrm rot="5400000">
                  <a:off x="2056863" y="2105028"/>
                  <a:ext cx="1524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0" name="直接连接符 97"/>
                <p:cNvCxnSpPr/>
                <p:nvPr/>
              </p:nvCxnSpPr>
              <p:spPr>
                <a:xfrm>
                  <a:off x="1990224" y="2095503"/>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1" name="直接连接符 98"/>
                <p:cNvCxnSpPr/>
                <p:nvPr/>
              </p:nvCxnSpPr>
              <p:spPr>
                <a:xfrm>
                  <a:off x="2142586" y="2047878"/>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2" name="直接连接符 99"/>
                <p:cNvCxnSpPr/>
                <p:nvPr/>
              </p:nvCxnSpPr>
              <p:spPr>
                <a:xfrm>
                  <a:off x="2142586" y="2162178"/>
                  <a:ext cx="142839" cy="9525"/>
                </a:xfrm>
                <a:prstGeom prst="line">
                  <a:avLst/>
                </a:prstGeom>
                <a:ln/>
              </p:spPr>
              <p:style>
                <a:lnRef idx="3">
                  <a:schemeClr val="accent2"/>
                </a:lnRef>
                <a:fillRef idx="0">
                  <a:schemeClr val="accent2"/>
                </a:fillRef>
                <a:effectRef idx="2">
                  <a:schemeClr val="accent2"/>
                </a:effectRef>
                <a:fontRef idx="minor">
                  <a:schemeClr val="tx1"/>
                </a:fontRef>
              </p:style>
            </p:cxnSp>
            <p:sp>
              <p:nvSpPr>
                <p:cNvPr id="103" name="矩形 102"/>
                <p:cNvSpPr>
                  <a:spLocks noChangeArrowheads="1"/>
                </p:cNvSpPr>
                <p:nvPr/>
              </p:nvSpPr>
              <p:spPr bwMode="auto">
                <a:xfrm>
                  <a:off x="2228289" y="1905003"/>
                  <a:ext cx="342814"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sp>
              <p:nvSpPr>
                <p:cNvPr id="104" name="矩形 103"/>
                <p:cNvSpPr>
                  <a:spLocks noChangeArrowheads="1"/>
                </p:cNvSpPr>
                <p:nvPr/>
              </p:nvSpPr>
              <p:spPr bwMode="auto">
                <a:xfrm>
                  <a:off x="2233214" y="1895478"/>
                  <a:ext cx="338554" cy="307777"/>
                </a:xfrm>
                <a:prstGeom prst="rect">
                  <a:avLst/>
                </a:prstGeom>
                <a:noFill/>
                <a:ln w="9525">
                  <a:noFill/>
                  <a:miter lim="800000"/>
                  <a:headEnd/>
                  <a:tailEnd/>
                </a:ln>
              </p:spPr>
            </p:sp>
          </p:grpSp>
          <p:grpSp>
            <p:nvGrpSpPr>
              <p:cNvPr id="33" name="组合 34"/>
              <p:cNvGrpSpPr>
                <a:grpSpLocks/>
              </p:cNvGrpSpPr>
              <p:nvPr/>
            </p:nvGrpSpPr>
            <p:grpSpPr bwMode="auto">
              <a:xfrm>
                <a:off x="1990224" y="2400304"/>
                <a:ext cx="581544" cy="336352"/>
                <a:chOff x="1990224" y="2400304"/>
                <a:chExt cx="581544" cy="336352"/>
              </a:xfrm>
            </p:grpSpPr>
            <p:cxnSp>
              <p:nvCxnSpPr>
                <p:cNvPr id="93" name="直接连接符 90"/>
                <p:cNvCxnSpPr/>
                <p:nvPr/>
              </p:nvCxnSpPr>
              <p:spPr>
                <a:xfrm rot="5400000">
                  <a:off x="2056863" y="2600330"/>
                  <a:ext cx="1524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4" name="直接连接符 91"/>
                <p:cNvCxnSpPr/>
                <p:nvPr/>
              </p:nvCxnSpPr>
              <p:spPr>
                <a:xfrm>
                  <a:off x="1990224" y="2600330"/>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5" name="直接连接符 92"/>
                <p:cNvCxnSpPr/>
                <p:nvPr/>
              </p:nvCxnSpPr>
              <p:spPr>
                <a:xfrm>
                  <a:off x="2142586" y="2543179"/>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6" name="直接连接符 93"/>
                <p:cNvCxnSpPr/>
                <p:nvPr/>
              </p:nvCxnSpPr>
              <p:spPr>
                <a:xfrm>
                  <a:off x="2142586" y="2667005"/>
                  <a:ext cx="142839" cy="0"/>
                </a:xfrm>
                <a:prstGeom prst="line">
                  <a:avLst/>
                </a:prstGeom>
                <a:ln/>
              </p:spPr>
              <p:style>
                <a:lnRef idx="3">
                  <a:schemeClr val="accent2"/>
                </a:lnRef>
                <a:fillRef idx="0">
                  <a:schemeClr val="accent2"/>
                </a:fillRef>
                <a:effectRef idx="2">
                  <a:schemeClr val="accent2"/>
                </a:effectRef>
                <a:fontRef idx="minor">
                  <a:schemeClr val="tx1"/>
                </a:fontRef>
              </p:style>
            </p:cxnSp>
            <p:sp>
              <p:nvSpPr>
                <p:cNvPr id="97" name="矩形 96"/>
                <p:cNvSpPr>
                  <a:spLocks noChangeArrowheads="1"/>
                </p:cNvSpPr>
                <p:nvPr/>
              </p:nvSpPr>
              <p:spPr bwMode="auto">
                <a:xfrm>
                  <a:off x="2228289" y="2400304"/>
                  <a:ext cx="342814" cy="276226"/>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sp>
              <p:nvSpPr>
                <p:cNvPr id="98" name="矩形 97"/>
                <p:cNvSpPr>
                  <a:spLocks noChangeArrowheads="1"/>
                </p:cNvSpPr>
                <p:nvPr/>
              </p:nvSpPr>
              <p:spPr bwMode="auto">
                <a:xfrm>
                  <a:off x="2233214" y="2428879"/>
                  <a:ext cx="338554" cy="307777"/>
                </a:xfrm>
                <a:prstGeom prst="rect">
                  <a:avLst/>
                </a:prstGeom>
                <a:noFill/>
                <a:ln w="9525">
                  <a:noFill/>
                  <a:miter lim="800000"/>
                  <a:headEnd/>
                  <a:tailEnd/>
                </a:ln>
              </p:spPr>
            </p:sp>
          </p:grpSp>
          <p:grpSp>
            <p:nvGrpSpPr>
              <p:cNvPr id="35" name="组合 35"/>
              <p:cNvGrpSpPr>
                <a:grpSpLocks/>
              </p:cNvGrpSpPr>
              <p:nvPr/>
            </p:nvGrpSpPr>
            <p:grpSpPr bwMode="auto">
              <a:xfrm>
                <a:off x="1990224" y="2905129"/>
                <a:ext cx="580879" cy="390526"/>
                <a:chOff x="1990224" y="2905129"/>
                <a:chExt cx="580879" cy="390526"/>
              </a:xfrm>
            </p:grpSpPr>
            <p:cxnSp>
              <p:nvCxnSpPr>
                <p:cNvPr id="87" name="直接连接符 84"/>
                <p:cNvCxnSpPr/>
                <p:nvPr/>
              </p:nvCxnSpPr>
              <p:spPr>
                <a:xfrm rot="5400000">
                  <a:off x="2056863" y="3105155"/>
                  <a:ext cx="1524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8" name="直接连接符 85"/>
                <p:cNvCxnSpPr/>
                <p:nvPr/>
              </p:nvCxnSpPr>
              <p:spPr>
                <a:xfrm>
                  <a:off x="1990224" y="3105155"/>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9" name="直接连接符 86"/>
                <p:cNvCxnSpPr/>
                <p:nvPr/>
              </p:nvCxnSpPr>
              <p:spPr>
                <a:xfrm>
                  <a:off x="2142586" y="3048004"/>
                  <a:ext cx="142839"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0" name="直接连接符 87"/>
                <p:cNvCxnSpPr/>
                <p:nvPr/>
              </p:nvCxnSpPr>
              <p:spPr>
                <a:xfrm>
                  <a:off x="2142586" y="3171830"/>
                  <a:ext cx="142839" cy="0"/>
                </a:xfrm>
                <a:prstGeom prst="line">
                  <a:avLst/>
                </a:prstGeom>
                <a:ln/>
              </p:spPr>
              <p:style>
                <a:lnRef idx="3">
                  <a:schemeClr val="accent2"/>
                </a:lnRef>
                <a:fillRef idx="0">
                  <a:schemeClr val="accent2"/>
                </a:fillRef>
                <a:effectRef idx="2">
                  <a:schemeClr val="accent2"/>
                </a:effectRef>
                <a:fontRef idx="minor">
                  <a:schemeClr val="tx1"/>
                </a:fontRef>
              </p:style>
            </p:cxnSp>
            <p:sp>
              <p:nvSpPr>
                <p:cNvPr id="91" name="矩形 90"/>
                <p:cNvSpPr>
                  <a:spLocks noChangeArrowheads="1"/>
                </p:cNvSpPr>
                <p:nvPr/>
              </p:nvSpPr>
              <p:spPr bwMode="auto">
                <a:xfrm>
                  <a:off x="2228289" y="2905129"/>
                  <a:ext cx="342814" cy="276226"/>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sp>
              <p:nvSpPr>
                <p:cNvPr id="92" name="矩形 91"/>
                <p:cNvSpPr>
                  <a:spLocks noChangeArrowheads="1"/>
                </p:cNvSpPr>
                <p:nvPr/>
              </p:nvSpPr>
              <p:spPr bwMode="auto">
                <a:xfrm>
                  <a:off x="2228289" y="3019429"/>
                  <a:ext cx="342814" cy="276226"/>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a:p>
              </p:txBody>
            </p:sp>
          </p:grpSp>
          <p:cxnSp>
            <p:nvCxnSpPr>
              <p:cNvPr id="39" name="直接连接符 36"/>
              <p:cNvCxnSpPr/>
              <p:nvPr/>
            </p:nvCxnSpPr>
            <p:spPr>
              <a:xfrm>
                <a:off x="1076054" y="1152527"/>
                <a:ext cx="2094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0" name="直接连接符 37"/>
              <p:cNvCxnSpPr/>
              <p:nvPr/>
            </p:nvCxnSpPr>
            <p:spPr>
              <a:xfrm>
                <a:off x="1076054" y="1628777"/>
                <a:ext cx="2094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1" name="直接连接符 38"/>
              <p:cNvCxnSpPr/>
              <p:nvPr/>
            </p:nvCxnSpPr>
            <p:spPr>
              <a:xfrm>
                <a:off x="1076054" y="2114553"/>
                <a:ext cx="2094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2" name="直接连接符 39"/>
              <p:cNvCxnSpPr/>
              <p:nvPr/>
            </p:nvCxnSpPr>
            <p:spPr>
              <a:xfrm>
                <a:off x="1076054" y="2609854"/>
                <a:ext cx="2094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3" name="直接连接符 40"/>
              <p:cNvCxnSpPr/>
              <p:nvPr/>
            </p:nvCxnSpPr>
            <p:spPr>
              <a:xfrm>
                <a:off x="1076054" y="3105155"/>
                <a:ext cx="209497" cy="9525"/>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4" name="直接连接符 41"/>
              <p:cNvCxnSpPr/>
              <p:nvPr/>
            </p:nvCxnSpPr>
            <p:spPr>
              <a:xfrm rot="16200000" flipH="1">
                <a:off x="-614564" y="1843091"/>
                <a:ext cx="2809879"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2"/>
              <p:cNvCxnSpPr/>
              <p:nvPr/>
            </p:nvCxnSpPr>
            <p:spPr>
              <a:xfrm rot="16200000" flipH="1">
                <a:off x="1166163" y="1843091"/>
                <a:ext cx="2809879"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3"/>
              <p:cNvCxnSpPr/>
              <p:nvPr/>
            </p:nvCxnSpPr>
            <p:spPr>
              <a:xfrm rot="16200000" flipH="1">
                <a:off x="2594554" y="1843091"/>
                <a:ext cx="2809879"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4"/>
              <p:cNvCxnSpPr/>
              <p:nvPr/>
            </p:nvCxnSpPr>
            <p:spPr>
              <a:xfrm rot="16200000" flipH="1">
                <a:off x="3994377" y="1843091"/>
                <a:ext cx="2809879"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5"/>
              <p:cNvCxnSpPr/>
              <p:nvPr/>
            </p:nvCxnSpPr>
            <p:spPr>
              <a:xfrm rot="16200000" flipH="1">
                <a:off x="5422768" y="1843091"/>
                <a:ext cx="2809879"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6"/>
              <p:cNvCxnSpPr/>
              <p:nvPr/>
            </p:nvCxnSpPr>
            <p:spPr>
              <a:xfrm rot="16200000" flipH="1">
                <a:off x="6594048" y="1862141"/>
                <a:ext cx="2809879"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0" name="_s1041"/>
              <p:cNvSpPr>
                <a:spLocks noChangeArrowheads="1"/>
              </p:cNvSpPr>
              <p:nvPr/>
            </p:nvSpPr>
            <p:spPr bwMode="auto">
              <a:xfrm>
                <a:off x="3094847" y="990602"/>
                <a:ext cx="647537" cy="285750"/>
              </a:xfrm>
              <a:prstGeom prst="roundRect">
                <a:avLst>
                  <a:gd name="adj" fmla="val 16667"/>
                </a:avLst>
              </a:prstGeom>
              <a:solidFill>
                <a:schemeClr val="accent2">
                  <a:lumMod val="40000"/>
                  <a:lumOff val="6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0070C0"/>
                    </a:solidFill>
                    <a:latin typeface="华文细黑" pitchFamily="2" charset="-122"/>
                    <a:ea typeface="华文细黑" pitchFamily="2" charset="-122"/>
                  </a:rPr>
                  <a:t>交易业务</a:t>
                </a:r>
              </a:p>
            </p:txBody>
          </p:sp>
          <p:cxnSp>
            <p:nvCxnSpPr>
              <p:cNvPr id="51" name="直接连接符 48"/>
              <p:cNvCxnSpPr/>
              <p:nvPr/>
            </p:nvCxnSpPr>
            <p:spPr>
              <a:xfrm rot="5400000">
                <a:off x="2661513" y="957264"/>
                <a:ext cx="428626"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52" name="直接连接符 49"/>
              <p:cNvCxnSpPr/>
              <p:nvPr/>
            </p:nvCxnSpPr>
            <p:spPr>
              <a:xfrm>
                <a:off x="3780474" y="1133477"/>
                <a:ext cx="180929" cy="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53" name="直接连接符 50"/>
              <p:cNvCxnSpPr/>
              <p:nvPr/>
            </p:nvCxnSpPr>
            <p:spPr>
              <a:xfrm>
                <a:off x="2856781" y="1152527"/>
                <a:ext cx="21902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54" name="_s1041"/>
              <p:cNvSpPr>
                <a:spLocks noChangeArrowheads="1"/>
              </p:cNvSpPr>
              <p:nvPr/>
            </p:nvSpPr>
            <p:spPr bwMode="auto">
              <a:xfrm>
                <a:off x="4523237" y="990602"/>
                <a:ext cx="647537" cy="285750"/>
              </a:xfrm>
              <a:prstGeom prst="roundRect">
                <a:avLst>
                  <a:gd name="adj" fmla="val 16667"/>
                </a:avLst>
              </a:prstGeom>
              <a:solidFill>
                <a:schemeClr val="accent2">
                  <a:lumMod val="40000"/>
                  <a:lumOff val="6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0070C0"/>
                    </a:solidFill>
                    <a:latin typeface="华文细黑" pitchFamily="2" charset="-122"/>
                    <a:ea typeface="华文细黑" pitchFamily="2" charset="-122"/>
                  </a:rPr>
                  <a:t>交易业务</a:t>
                </a:r>
              </a:p>
            </p:txBody>
          </p:sp>
          <p:cxnSp>
            <p:nvCxnSpPr>
              <p:cNvPr id="55" name="直接连接符 52"/>
              <p:cNvCxnSpPr/>
              <p:nvPr/>
            </p:nvCxnSpPr>
            <p:spPr>
              <a:xfrm rot="5400000">
                <a:off x="3370766" y="1676403"/>
                <a:ext cx="1866903" cy="0"/>
              </a:xfrm>
              <a:prstGeom prst="line">
                <a:avLst/>
              </a:prstGeom>
              <a:ln/>
            </p:spPr>
            <p:style>
              <a:lnRef idx="3">
                <a:schemeClr val="accent2"/>
              </a:lnRef>
              <a:fillRef idx="0">
                <a:schemeClr val="accent2"/>
              </a:fillRef>
              <a:effectRef idx="2">
                <a:schemeClr val="accent2"/>
              </a:effectRef>
              <a:fontRef idx="minor">
                <a:schemeClr val="tx1"/>
              </a:fontRef>
            </p:style>
          </p:cxnSp>
          <p:sp>
            <p:nvSpPr>
              <p:cNvPr id="56" name="_s1041"/>
              <p:cNvSpPr>
                <a:spLocks noChangeArrowheads="1"/>
              </p:cNvSpPr>
              <p:nvPr/>
            </p:nvSpPr>
            <p:spPr bwMode="auto">
              <a:xfrm>
                <a:off x="4523237" y="1476377"/>
                <a:ext cx="647537" cy="285750"/>
              </a:xfrm>
              <a:prstGeom prst="roundRect">
                <a:avLst>
                  <a:gd name="adj" fmla="val 16667"/>
                </a:avLst>
              </a:prstGeom>
              <a:solidFill>
                <a:srgbClr val="FFCC66"/>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投资业务</a:t>
                </a:r>
              </a:p>
            </p:txBody>
          </p:sp>
          <p:sp>
            <p:nvSpPr>
              <p:cNvPr id="57" name="_s1041"/>
              <p:cNvSpPr>
                <a:spLocks noChangeArrowheads="1"/>
              </p:cNvSpPr>
              <p:nvPr/>
            </p:nvSpPr>
            <p:spPr bwMode="auto">
              <a:xfrm>
                <a:off x="4523237" y="1962153"/>
                <a:ext cx="647537" cy="295275"/>
              </a:xfrm>
              <a:prstGeom prst="roundRect">
                <a:avLst>
                  <a:gd name="adj" fmla="val 16667"/>
                </a:avLst>
              </a:prstGeom>
              <a:solidFill>
                <a:srgbClr val="00FFCC"/>
              </a:solidFill>
              <a:ln w="9525">
                <a:solidFill>
                  <a:schemeClr val="accent2">
                    <a:lumMod val="20000"/>
                    <a:lumOff val="8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融资业务</a:t>
                </a:r>
              </a:p>
            </p:txBody>
          </p:sp>
          <p:sp>
            <p:nvSpPr>
              <p:cNvPr id="58" name="_s1041"/>
              <p:cNvSpPr>
                <a:spLocks noChangeArrowheads="1"/>
              </p:cNvSpPr>
              <p:nvPr/>
            </p:nvSpPr>
            <p:spPr bwMode="auto">
              <a:xfrm>
                <a:off x="4523237" y="2447929"/>
                <a:ext cx="647537" cy="295275"/>
              </a:xfrm>
              <a:prstGeom prst="roundRect">
                <a:avLst>
                  <a:gd name="adj" fmla="val 16667"/>
                </a:avLst>
              </a:prstGeom>
              <a:solidFill>
                <a:schemeClr val="accent5">
                  <a:lumMod val="9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司库业务</a:t>
                </a:r>
              </a:p>
            </p:txBody>
          </p:sp>
          <p:cxnSp>
            <p:nvCxnSpPr>
              <p:cNvPr id="59" name="直接连接符 56"/>
              <p:cNvCxnSpPr/>
              <p:nvPr/>
            </p:nvCxnSpPr>
            <p:spPr>
              <a:xfrm>
                <a:off x="4285172" y="1152527"/>
                <a:ext cx="2190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0" name="直接连接符 57"/>
              <p:cNvCxnSpPr/>
              <p:nvPr/>
            </p:nvCxnSpPr>
            <p:spPr>
              <a:xfrm>
                <a:off x="4285172" y="1628777"/>
                <a:ext cx="2190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1" name="直接连接符 58"/>
              <p:cNvCxnSpPr/>
              <p:nvPr/>
            </p:nvCxnSpPr>
            <p:spPr>
              <a:xfrm>
                <a:off x="4285172" y="2114553"/>
                <a:ext cx="2190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直接连接符 59"/>
              <p:cNvCxnSpPr/>
              <p:nvPr/>
            </p:nvCxnSpPr>
            <p:spPr>
              <a:xfrm>
                <a:off x="4285172" y="2609854"/>
                <a:ext cx="2190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3" name="直接连接符 60"/>
              <p:cNvCxnSpPr/>
              <p:nvPr/>
            </p:nvCxnSpPr>
            <p:spPr>
              <a:xfrm rot="5400000">
                <a:off x="5051569" y="1423990"/>
                <a:ext cx="1362077" cy="0"/>
              </a:xfrm>
              <a:prstGeom prst="line">
                <a:avLst/>
              </a:prstGeom>
              <a:ln/>
            </p:spPr>
            <p:style>
              <a:lnRef idx="3">
                <a:schemeClr val="accent2"/>
              </a:lnRef>
              <a:fillRef idx="0">
                <a:schemeClr val="accent2"/>
              </a:fillRef>
              <a:effectRef idx="2">
                <a:schemeClr val="accent2"/>
              </a:effectRef>
              <a:fontRef idx="minor">
                <a:schemeClr val="tx1"/>
              </a:fontRef>
            </p:style>
          </p:cxnSp>
          <p:sp>
            <p:nvSpPr>
              <p:cNvPr id="64" name="_s1041"/>
              <p:cNvSpPr>
                <a:spLocks noChangeArrowheads="1"/>
              </p:cNvSpPr>
              <p:nvPr/>
            </p:nvSpPr>
            <p:spPr bwMode="auto">
              <a:xfrm>
                <a:off x="5951628" y="1476377"/>
                <a:ext cx="647537" cy="285750"/>
              </a:xfrm>
              <a:prstGeom prst="roundRect">
                <a:avLst>
                  <a:gd name="adj" fmla="val 16667"/>
                </a:avLst>
              </a:prstGeom>
              <a:solidFill>
                <a:srgbClr val="FFCC66"/>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投资业务</a:t>
                </a:r>
              </a:p>
            </p:txBody>
          </p:sp>
          <p:sp>
            <p:nvSpPr>
              <p:cNvPr id="65" name="_s1041"/>
              <p:cNvSpPr>
                <a:spLocks noChangeArrowheads="1"/>
              </p:cNvSpPr>
              <p:nvPr/>
            </p:nvSpPr>
            <p:spPr bwMode="auto">
              <a:xfrm>
                <a:off x="5951628" y="1962153"/>
                <a:ext cx="647537" cy="295275"/>
              </a:xfrm>
              <a:prstGeom prst="roundRect">
                <a:avLst>
                  <a:gd name="adj" fmla="val 16667"/>
                </a:avLst>
              </a:prstGeom>
              <a:solidFill>
                <a:srgbClr val="00FFCC"/>
              </a:solidFill>
              <a:ln w="9525">
                <a:solidFill>
                  <a:schemeClr val="accent2">
                    <a:lumMod val="20000"/>
                    <a:lumOff val="8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融资业务</a:t>
                </a:r>
              </a:p>
            </p:txBody>
          </p:sp>
          <p:cxnSp>
            <p:nvCxnSpPr>
              <p:cNvPr id="66" name="直接连接符 63"/>
              <p:cNvCxnSpPr/>
              <p:nvPr/>
            </p:nvCxnSpPr>
            <p:spPr>
              <a:xfrm>
                <a:off x="5713563" y="1628777"/>
                <a:ext cx="2190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7" name="直接连接符 64"/>
              <p:cNvCxnSpPr/>
              <p:nvPr/>
            </p:nvCxnSpPr>
            <p:spPr>
              <a:xfrm>
                <a:off x="5713563" y="2114553"/>
                <a:ext cx="21902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68" name="_s1041"/>
              <p:cNvSpPr>
                <a:spLocks noChangeArrowheads="1"/>
              </p:cNvSpPr>
              <p:nvPr/>
            </p:nvSpPr>
            <p:spPr bwMode="auto">
              <a:xfrm>
                <a:off x="7303838" y="990602"/>
                <a:ext cx="647537" cy="285750"/>
              </a:xfrm>
              <a:prstGeom prst="roundRect">
                <a:avLst>
                  <a:gd name="adj" fmla="val 16667"/>
                </a:avLst>
              </a:prstGeom>
              <a:solidFill>
                <a:schemeClr val="accent2">
                  <a:lumMod val="40000"/>
                  <a:lumOff val="6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0070C0"/>
                    </a:solidFill>
                    <a:latin typeface="华文细黑" pitchFamily="2" charset="-122"/>
                    <a:ea typeface="华文细黑" pitchFamily="2" charset="-122"/>
                  </a:rPr>
                  <a:t>交易业务</a:t>
                </a:r>
              </a:p>
            </p:txBody>
          </p:sp>
          <p:cxnSp>
            <p:nvCxnSpPr>
              <p:cNvPr id="69" name="直接连接符 66"/>
              <p:cNvCxnSpPr/>
              <p:nvPr/>
            </p:nvCxnSpPr>
            <p:spPr>
              <a:xfrm rot="5400000">
                <a:off x="6160889" y="1676403"/>
                <a:ext cx="1866903" cy="0"/>
              </a:xfrm>
              <a:prstGeom prst="line">
                <a:avLst/>
              </a:prstGeom>
              <a:ln/>
            </p:spPr>
            <p:style>
              <a:lnRef idx="3">
                <a:schemeClr val="accent2"/>
              </a:lnRef>
              <a:fillRef idx="0">
                <a:schemeClr val="accent2"/>
              </a:fillRef>
              <a:effectRef idx="2">
                <a:schemeClr val="accent2"/>
              </a:effectRef>
              <a:fontRef idx="minor">
                <a:schemeClr val="tx1"/>
              </a:fontRef>
            </p:style>
          </p:cxnSp>
          <p:sp>
            <p:nvSpPr>
              <p:cNvPr id="70" name="_s1041"/>
              <p:cNvSpPr>
                <a:spLocks noChangeArrowheads="1"/>
              </p:cNvSpPr>
              <p:nvPr/>
            </p:nvSpPr>
            <p:spPr bwMode="auto">
              <a:xfrm>
                <a:off x="7303838" y="2447929"/>
                <a:ext cx="647537" cy="295275"/>
              </a:xfrm>
              <a:prstGeom prst="roundRect">
                <a:avLst>
                  <a:gd name="adj" fmla="val 16667"/>
                </a:avLst>
              </a:prstGeom>
              <a:solidFill>
                <a:schemeClr val="accent5">
                  <a:lumMod val="90000"/>
                </a:schemeClr>
              </a:solidFill>
              <a:ln w="9525">
                <a:no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000" b="1">
                    <a:solidFill>
                      <a:srgbClr val="0070C0"/>
                    </a:solidFill>
                    <a:latin typeface="华文细黑" pitchFamily="2" charset="-122"/>
                    <a:ea typeface="华文细黑" pitchFamily="2" charset="-122"/>
                  </a:rPr>
                  <a:t>司库业务</a:t>
                </a:r>
              </a:p>
            </p:txBody>
          </p:sp>
          <p:cxnSp>
            <p:nvCxnSpPr>
              <p:cNvPr id="71" name="直接连接符 68"/>
              <p:cNvCxnSpPr/>
              <p:nvPr/>
            </p:nvCxnSpPr>
            <p:spPr>
              <a:xfrm>
                <a:off x="7075295" y="1152527"/>
                <a:ext cx="2094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72" name="直接连接符 69"/>
              <p:cNvCxnSpPr/>
              <p:nvPr/>
            </p:nvCxnSpPr>
            <p:spPr>
              <a:xfrm>
                <a:off x="7075295" y="2609854"/>
                <a:ext cx="2094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73" name="直接连接符 70"/>
              <p:cNvCxnSpPr/>
              <p:nvPr/>
            </p:nvCxnSpPr>
            <p:spPr>
              <a:xfrm>
                <a:off x="5180297" y="1162052"/>
                <a:ext cx="180929" cy="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74" name="直接连接符 71"/>
              <p:cNvCxnSpPr/>
              <p:nvPr/>
            </p:nvCxnSpPr>
            <p:spPr>
              <a:xfrm>
                <a:off x="5180297" y="1628777"/>
                <a:ext cx="180929" cy="9525"/>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75" name="直接连接符 72"/>
              <p:cNvCxnSpPr/>
              <p:nvPr/>
            </p:nvCxnSpPr>
            <p:spPr>
              <a:xfrm>
                <a:off x="5180297" y="2114553"/>
                <a:ext cx="180929" cy="9525"/>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76" name="直接连接符 73"/>
              <p:cNvCxnSpPr/>
              <p:nvPr/>
            </p:nvCxnSpPr>
            <p:spPr>
              <a:xfrm>
                <a:off x="5180297" y="2600329"/>
                <a:ext cx="180929" cy="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77" name="直接连接符 74"/>
              <p:cNvCxnSpPr/>
              <p:nvPr/>
            </p:nvCxnSpPr>
            <p:spPr>
              <a:xfrm>
                <a:off x="6608688" y="1628777"/>
                <a:ext cx="180929" cy="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78" name="直接连接符 75"/>
              <p:cNvCxnSpPr/>
              <p:nvPr/>
            </p:nvCxnSpPr>
            <p:spPr>
              <a:xfrm>
                <a:off x="6608688" y="2114553"/>
                <a:ext cx="180929" cy="9525"/>
              </a:xfrm>
              <a:prstGeom prst="line">
                <a:avLst/>
              </a:prstGeom>
              <a:ln>
                <a:prstDash val="sysDot"/>
              </a:ln>
            </p:spPr>
            <p:style>
              <a:lnRef idx="3">
                <a:schemeClr val="accent2"/>
              </a:lnRef>
              <a:fillRef idx="0">
                <a:schemeClr val="accent2"/>
              </a:fillRef>
              <a:effectRef idx="2">
                <a:schemeClr val="accent2"/>
              </a:effectRef>
              <a:fontRef idx="minor">
                <a:schemeClr val="tx1"/>
              </a:fontRef>
            </p:style>
          </p:cxnSp>
          <p:sp>
            <p:nvSpPr>
              <p:cNvPr id="79" name="矩形 78"/>
              <p:cNvSpPr>
                <a:spLocks noChangeArrowheads="1"/>
              </p:cNvSpPr>
              <p:nvPr/>
            </p:nvSpPr>
            <p:spPr bwMode="auto">
              <a:xfrm>
                <a:off x="8075169" y="428626"/>
                <a:ext cx="1009396" cy="276225"/>
              </a:xfrm>
              <a:prstGeom prst="rect">
                <a:avLst/>
              </a:prstGeom>
              <a:noFill/>
              <a:ln w="9525">
                <a:noFill/>
                <a:miter lim="800000"/>
                <a:headEnd/>
                <a:tailEnd/>
              </a:ln>
            </p:spPr>
            <p:txBody>
              <a:bodyPr wrap="square" lIns="36000" rIns="3600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zh-CN" altLang="en-US" sz="1200" b="1">
                    <a:solidFill>
                      <a:srgbClr val="A40000"/>
                    </a:solidFill>
                    <a:latin typeface="华文细黑" pitchFamily="2" charset="-122"/>
                    <a:ea typeface="华文细黑" pitchFamily="2" charset="-122"/>
                  </a:rPr>
                  <a:t>资产管理业务</a:t>
                </a:r>
                <a:endParaRPr lang="zh-CN" altLang="en-US" sz="1200"/>
              </a:p>
            </p:txBody>
          </p:sp>
          <p:sp>
            <p:nvSpPr>
              <p:cNvPr id="80" name="_s1041"/>
              <p:cNvSpPr>
                <a:spLocks noChangeArrowheads="1"/>
              </p:cNvSpPr>
              <p:nvPr/>
            </p:nvSpPr>
            <p:spPr bwMode="auto">
              <a:xfrm>
                <a:off x="8256098" y="800101"/>
                <a:ext cx="666582" cy="2286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A40000"/>
                    </a:solidFill>
                    <a:latin typeface="华文细黑" pitchFamily="2" charset="-122"/>
                    <a:ea typeface="华文细黑" pitchFamily="2" charset="-122"/>
                  </a:rPr>
                  <a:t>日积月累</a:t>
                </a:r>
              </a:p>
            </p:txBody>
          </p:sp>
          <p:sp>
            <p:nvSpPr>
              <p:cNvPr id="81" name="_s1041"/>
              <p:cNvSpPr>
                <a:spLocks noChangeArrowheads="1"/>
              </p:cNvSpPr>
              <p:nvPr/>
            </p:nvSpPr>
            <p:spPr bwMode="auto">
              <a:xfrm>
                <a:off x="8256098" y="1190627"/>
                <a:ext cx="666582" cy="2286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A40000"/>
                    </a:solidFill>
                    <a:latin typeface="华文细黑" pitchFamily="2" charset="-122"/>
                    <a:ea typeface="华文细黑" pitchFamily="2" charset="-122"/>
                  </a:rPr>
                  <a:t>债市通</a:t>
                </a:r>
              </a:p>
            </p:txBody>
          </p:sp>
          <p:sp>
            <p:nvSpPr>
              <p:cNvPr id="82" name="_s1041"/>
              <p:cNvSpPr>
                <a:spLocks noChangeArrowheads="1"/>
              </p:cNvSpPr>
              <p:nvPr/>
            </p:nvSpPr>
            <p:spPr bwMode="auto">
              <a:xfrm>
                <a:off x="8256098" y="1581152"/>
                <a:ext cx="666582" cy="228600"/>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A40000"/>
                    </a:solidFill>
                    <a:latin typeface="华文细黑" pitchFamily="2" charset="-122"/>
                    <a:ea typeface="华文细黑" pitchFamily="2" charset="-122"/>
                  </a:rPr>
                  <a:t>汇市通</a:t>
                </a:r>
              </a:p>
            </p:txBody>
          </p:sp>
          <p:sp>
            <p:nvSpPr>
              <p:cNvPr id="83" name="_s1041"/>
              <p:cNvSpPr>
                <a:spLocks noChangeArrowheads="1"/>
              </p:cNvSpPr>
              <p:nvPr/>
            </p:nvSpPr>
            <p:spPr bwMode="auto">
              <a:xfrm>
                <a:off x="8256098" y="1962153"/>
                <a:ext cx="666582" cy="238125"/>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A40000"/>
                    </a:solidFill>
                    <a:latin typeface="华文细黑" pitchFamily="2" charset="-122"/>
                    <a:ea typeface="华文细黑" pitchFamily="2" charset="-122"/>
                  </a:rPr>
                  <a:t>中银精选</a:t>
                </a:r>
              </a:p>
            </p:txBody>
          </p:sp>
          <p:sp>
            <p:nvSpPr>
              <p:cNvPr id="84" name="_s1041"/>
              <p:cNvSpPr>
                <a:spLocks noChangeArrowheads="1"/>
              </p:cNvSpPr>
              <p:nvPr/>
            </p:nvSpPr>
            <p:spPr bwMode="auto">
              <a:xfrm>
                <a:off x="8256098" y="2352679"/>
                <a:ext cx="666582" cy="361951"/>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A40000"/>
                    </a:solidFill>
                    <a:latin typeface="华文细黑" pitchFamily="2" charset="-122"/>
                    <a:ea typeface="华文细黑" pitchFamily="2" charset="-122"/>
                  </a:rPr>
                  <a:t>中银新兴市场</a:t>
                </a:r>
              </a:p>
            </p:txBody>
          </p:sp>
          <p:sp>
            <p:nvSpPr>
              <p:cNvPr id="85" name="_s1041"/>
              <p:cNvSpPr>
                <a:spLocks noChangeArrowheads="1"/>
              </p:cNvSpPr>
              <p:nvPr/>
            </p:nvSpPr>
            <p:spPr bwMode="auto">
              <a:xfrm>
                <a:off x="8256098" y="2867029"/>
                <a:ext cx="666582" cy="361951"/>
              </a:xfrm>
              <a:prstGeom prst="roundRect">
                <a:avLst>
                  <a:gd name="adj" fmla="val 16667"/>
                </a:avLst>
              </a:prstGeom>
              <a:solidFill>
                <a:schemeClr val="accent2">
                  <a:lumMod val="20000"/>
                  <a:lumOff val="80000"/>
                </a:schemeClr>
              </a:solidFill>
              <a:ln w="9525">
                <a:solidFill>
                  <a:schemeClr val="accent2">
                    <a:lumMod val="60000"/>
                    <a:lumOff val="40000"/>
                  </a:schemeClr>
                </a:solidFill>
                <a:round/>
                <a:headEnd/>
                <a:tailEnd/>
              </a:ln>
              <a:effectLst>
                <a:outerShdw blurRad="107950" dist="12700" dir="5400000" algn="ctr">
                  <a:srgbClr val="000000"/>
                </a:outerShdw>
              </a:effectLst>
            </p:spPr>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buNone/>
                  <a:defRPr/>
                </a:pPr>
                <a:r>
                  <a:rPr lang="zh-CN" altLang="en-US" sz="1100" b="1">
                    <a:solidFill>
                      <a:srgbClr val="A40000"/>
                    </a:solidFill>
                    <a:latin typeface="华文细黑" pitchFamily="2" charset="-122"/>
                    <a:ea typeface="华文细黑" pitchFamily="2" charset="-122"/>
                  </a:rPr>
                  <a:t>新加坡</a:t>
                </a:r>
                <a:endParaRPr lang="en-US" altLang="zh-CN" sz="1100" b="1">
                  <a:solidFill>
                    <a:srgbClr val="A40000"/>
                  </a:solidFill>
                  <a:latin typeface="华文细黑" pitchFamily="2" charset="-122"/>
                  <a:ea typeface="华文细黑" pitchFamily="2" charset="-122"/>
                </a:endParaRPr>
              </a:p>
              <a:p>
                <a:pPr algn="ctr">
                  <a:buNone/>
                  <a:defRPr/>
                </a:pPr>
                <a:r>
                  <a:rPr lang="zh-CN" altLang="en-US" sz="1100" b="1">
                    <a:solidFill>
                      <a:srgbClr val="A40000"/>
                    </a:solidFill>
                    <a:latin typeface="华文细黑" pitchFamily="2" charset="-122"/>
                    <a:ea typeface="华文细黑" pitchFamily="2" charset="-122"/>
                  </a:rPr>
                  <a:t>挂钩理财</a:t>
                </a:r>
              </a:p>
            </p:txBody>
          </p:sp>
          <p:sp>
            <p:nvSpPr>
              <p:cNvPr id="86" name="TextBox 185"/>
              <p:cNvSpPr txBox="1">
                <a:spLocks noChangeArrowheads="1"/>
              </p:cNvSpPr>
              <p:nvPr/>
            </p:nvSpPr>
            <p:spPr bwMode="auto">
              <a:xfrm>
                <a:off x="0" y="2971805"/>
                <a:ext cx="837989"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zh-CN" altLang="en-US" sz="1200" b="1">
                    <a:solidFill>
                      <a:srgbClr val="A40000"/>
                    </a:solidFill>
                    <a:latin typeface="华文细黑" pitchFamily="2" charset="-122"/>
                    <a:ea typeface="华文细黑" pitchFamily="2" charset="-122"/>
                  </a:rPr>
                  <a:t>其他业务</a:t>
                </a:r>
              </a:p>
            </p:txBody>
          </p:sp>
        </p:grpSp>
        <p:sp>
          <p:nvSpPr>
            <p:cNvPr id="9" name="矩形 8"/>
            <p:cNvSpPr>
              <a:spLocks noChangeArrowheads="1"/>
            </p:cNvSpPr>
            <p:nvPr/>
          </p:nvSpPr>
          <p:spPr bwMode="auto">
            <a:xfrm>
              <a:off x="2209414" y="933451"/>
              <a:ext cx="342840"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a:p>
          </p:txBody>
        </p:sp>
        <p:sp>
          <p:nvSpPr>
            <p:cNvPr id="10" name="矩形 9"/>
            <p:cNvSpPr>
              <a:spLocks noChangeArrowheads="1"/>
            </p:cNvSpPr>
            <p:nvPr/>
          </p:nvSpPr>
          <p:spPr bwMode="auto">
            <a:xfrm>
              <a:off x="2209414" y="1590677"/>
              <a:ext cx="342840"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sp>
          <p:nvSpPr>
            <p:cNvPr id="11" name="矩形 10"/>
            <p:cNvSpPr>
              <a:spLocks noChangeArrowheads="1"/>
            </p:cNvSpPr>
            <p:nvPr/>
          </p:nvSpPr>
          <p:spPr bwMode="auto">
            <a:xfrm>
              <a:off x="2247507" y="2019303"/>
              <a:ext cx="342840"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sp>
          <p:nvSpPr>
            <p:cNvPr id="12" name="矩形 11"/>
            <p:cNvSpPr>
              <a:spLocks noChangeArrowheads="1"/>
            </p:cNvSpPr>
            <p:nvPr/>
          </p:nvSpPr>
          <p:spPr bwMode="auto">
            <a:xfrm>
              <a:off x="2247507" y="2524129"/>
              <a:ext cx="342840" cy="27622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None/>
              </a:pPr>
              <a:r>
                <a:rPr lang="en-US" altLang="zh-CN" sz="1200" b="1">
                  <a:solidFill>
                    <a:srgbClr val="0070C0"/>
                  </a:solidFill>
                  <a:latin typeface="华文细黑" pitchFamily="2" charset="-122"/>
                  <a:ea typeface="华文细黑" pitchFamily="2" charset="-122"/>
                </a:rPr>
                <a:t>…</a:t>
              </a:r>
              <a:endParaRPr lang="zh-CN" altLang="en-US" sz="2000"/>
            </a:p>
          </p:txBody>
        </p:sp>
      </p:grpSp>
      <p:sp>
        <p:nvSpPr>
          <p:cNvPr id="2" name="Slide Number Placeholder 1"/>
          <p:cNvSpPr>
            <a:spLocks noGrp="1"/>
          </p:cNvSpPr>
          <p:nvPr>
            <p:ph type="sldNum" sz="quarter" idx="10"/>
          </p:nvPr>
        </p:nvSpPr>
        <p:spPr/>
        <p:txBody>
          <a:bodyPr/>
          <a:lstStyle/>
          <a:p>
            <a:fld id="{93AC2C76-E6AA-46CB-A2DE-F6E097F7C440}" type="slidenum">
              <a:rPr lang="en-GB" smtClean="0"/>
              <a:pPr/>
              <a:t>17</a:t>
            </a:fld>
            <a:endParaRPr lang="en-GB" dirty="0"/>
          </a:p>
        </p:txBody>
      </p:sp>
    </p:spTree>
    <p:extLst>
      <p:ext uri="{BB962C8B-B14F-4D97-AF65-F5344CB8AC3E}">
        <p14:creationId xmlns:p14="http://schemas.microsoft.com/office/powerpoint/2010/main" val="17267897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损益的例子</a:t>
            </a:r>
            <a:endParaRPr lang="en-US" altLang="en-US" dirty="0">
              <a:solidFill>
                <a:schemeClr val="bg1"/>
              </a:solidFill>
              <a:latin typeface="楷体" pitchFamily="49" charset="-122"/>
              <a:ea typeface="楷体" pitchFamily="49" charset="-122"/>
            </a:endParaRPr>
          </a:p>
        </p:txBody>
      </p:sp>
      <p:sp>
        <p:nvSpPr>
          <p:cNvPr id="2" name="Slide Number Placeholder 1"/>
          <p:cNvSpPr>
            <a:spLocks noGrp="1"/>
          </p:cNvSpPr>
          <p:nvPr>
            <p:ph type="sldNum" sz="quarter" idx="10"/>
          </p:nvPr>
        </p:nvSpPr>
        <p:spPr/>
        <p:txBody>
          <a:bodyPr/>
          <a:lstStyle/>
          <a:p>
            <a:fld id="{93AC2C76-E6AA-46CB-A2DE-F6E097F7C440}" type="slidenum">
              <a:rPr lang="en-GB" smtClean="0"/>
              <a:pPr/>
              <a:t>18</a:t>
            </a:fld>
            <a:endParaRPr lang="en-GB" dirty="0"/>
          </a:p>
        </p:txBody>
      </p:sp>
      <p:graphicFrame>
        <p:nvGraphicFramePr>
          <p:cNvPr id="7" name="表格 6"/>
          <p:cNvGraphicFramePr>
            <a:graphicFrameLocks noGrp="1"/>
          </p:cNvGraphicFramePr>
          <p:nvPr>
            <p:extLst>
              <p:ext uri="{D42A27DB-BD31-4B8C-83A1-F6EECF244321}">
                <p14:modId xmlns:p14="http://schemas.microsoft.com/office/powerpoint/2010/main" val="1168388670"/>
              </p:ext>
            </p:extLst>
          </p:nvPr>
        </p:nvGraphicFramePr>
        <p:xfrm>
          <a:off x="508965" y="1007943"/>
          <a:ext cx="8007239" cy="5784342"/>
        </p:xfrm>
        <a:graphic>
          <a:graphicData uri="http://schemas.openxmlformats.org/drawingml/2006/table">
            <a:tbl>
              <a:tblPr/>
              <a:tblGrid>
                <a:gridCol w="974132"/>
                <a:gridCol w="977065"/>
                <a:gridCol w="1079759"/>
                <a:gridCol w="1079759"/>
                <a:gridCol w="1948262"/>
                <a:gridCol w="1948262"/>
              </a:tblGrid>
              <a:tr h="194672">
                <a:tc>
                  <a:txBody>
                    <a:bodyPr/>
                    <a:lstStyle/>
                    <a:p>
                      <a:pPr algn="ctr" rtl="0"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产品大类</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产品细类</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产品描述</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产品大类</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产品细类</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产品描述</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rowSpan="4">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贵金属</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COM/SPOT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贵金属即期远期</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基金</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FUND/SR</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基金资产</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4672">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COM/SWAP</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贵金属掉期</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FUND/FEE</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基金费用</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COM/FUT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贵金属期货</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2">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利率类产品</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IRD/BOND/CDCP</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定期储蓄存单</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商业票据</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COM/OPT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贵金属期权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IRD/BOND/FWD</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远期债券</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809424">
                <a:tc rowSpan="9">
                  <a:txBody>
                    <a:bodyPr/>
                    <a:lstStyle/>
                    <a:p>
                      <a:pPr algn="ctr" rtl="0"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外汇</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CURR/FXD/SPOT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外汇即期远期</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IRD/BOND</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债券</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住房抵押贷款证券化</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资产支撑证券化</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可转换债券</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CURR/FXD/SWAP</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外汇掉期</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IRD/CD</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开放式拆放</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FXD/OPT/ASN</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平均价值期权 </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IRD/CF</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利率期权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FXD/OPT/BAR</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简单障碍期权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IRD/IRS</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利率互换</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FXD/OPT/BAR2</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双障碍期权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IRD/FRA</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远期利率协议</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FXD/OPT/CMP</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复合期权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IRD/CS</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交叉货币利率互换</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FXD/OPT/RBT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触碰期权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IRD/LB IRD/LN_BR</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债券租赁</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资金拆借</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FXD/OPT/SMP</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香草期权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IRD/REPO</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回购回售</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8114">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FXD/OPT/SMPS</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区间期权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IRD/OPT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债券期权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4672">
                <a:tc rowSpan="3">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股票</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EQD/EQUITY</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股票</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IRD/OSWP</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利率互换期权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4672">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EQD/FUT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股指期货</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单边现金流</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SCF/SCF</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单边现金流</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4672">
                <a:tc vMerge="1">
                  <a:txBody>
                    <a:bodyPr/>
                    <a:lstStyle/>
                    <a:p>
                      <a:endParaRPr lang="zh-CN" altLang="en-US"/>
                    </a:p>
                  </a:txBody>
                  <a:tcPr/>
                </a:tc>
                <a:tc>
                  <a:txBody>
                    <a:bodyPr/>
                    <a:lstStyle/>
                    <a:p>
                      <a:pPr algn="ctr" rtl="0"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EQD/OPT</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股指期权</a:t>
                      </a:r>
                    </a:p>
                  </a:txBody>
                  <a:tcPr marL="5732" marR="5732" marT="76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5732" marR="5732" marT="764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5732" marR="5732" marT="764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732" marR="5732" marT="7642" marB="0" anchor="b">
                    <a:lnL>
                      <a:noFill/>
                    </a:lnL>
                    <a:lnR>
                      <a:noFill/>
                    </a:lnR>
                    <a:lnT w="1270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855248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损益的例子</a:t>
            </a:r>
            <a:endParaRPr lang="en-US" altLang="en-US" dirty="0">
              <a:solidFill>
                <a:schemeClr val="bg1"/>
              </a:solidFill>
              <a:latin typeface="楷体" pitchFamily="49" charset="-122"/>
              <a:ea typeface="楷体" pitchFamily="49" charset="-122"/>
            </a:endParaRPr>
          </a:p>
        </p:txBody>
      </p:sp>
      <p:sp>
        <p:nvSpPr>
          <p:cNvPr id="5" name="圆角矩形 4"/>
          <p:cNvSpPr/>
          <p:nvPr/>
        </p:nvSpPr>
        <p:spPr bwMode="gray">
          <a:xfrm>
            <a:off x="382622" y="1078661"/>
            <a:ext cx="8189879" cy="2500313"/>
          </a:xfrm>
          <a:prstGeom prst="roundRect">
            <a:avLst/>
          </a:prstGeom>
          <a:solidFill>
            <a:srgbClr val="C7CDFD">
              <a:lumMod val="60000"/>
              <a:lumOff val="40000"/>
            </a:srgbClr>
          </a:solidFill>
          <a:ln w="9525" cap="flat" cmpd="sng" algn="ctr">
            <a:solidFill>
              <a:srgbClr val="C7CDF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charset="0"/>
            </a:endParaRPr>
          </a:p>
        </p:txBody>
      </p:sp>
      <p:sp>
        <p:nvSpPr>
          <p:cNvPr id="6" name="TextBox 4"/>
          <p:cNvSpPr txBox="1">
            <a:spLocks noChangeArrowheads="1"/>
          </p:cNvSpPr>
          <p:nvPr/>
        </p:nvSpPr>
        <p:spPr bwMode="auto">
          <a:xfrm>
            <a:off x="1037226" y="1129004"/>
            <a:ext cx="3183885" cy="230832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市场风险</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a:t>
            </a:r>
            <a:endParaRPr kumimoji="0" lang="en-US" altLang="zh-CN" sz="1600" b="1" i="0" u="none" strike="noStrike" kern="0" cap="none" spc="0" normalizeH="0" baseline="0" noProof="0" dirty="0" smtClean="0">
              <a:ln>
                <a:noFill/>
              </a:ln>
              <a:effectLst/>
              <a:uLnTx/>
              <a:uFillTx/>
              <a:latin typeface="楷体" pitchFamily="49" charset="-122"/>
              <a:ea typeface="楷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自营监控</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上海中台</a:t>
            </a:r>
            <a:endParaRPr kumimoji="0" lang="en-US" altLang="zh-CN" sz="1600" b="1" i="0" u="none" strike="noStrike" kern="0" cap="none" spc="0" normalizeH="0" baseline="0" noProof="0" dirty="0" smtClean="0">
              <a:ln>
                <a:noFill/>
              </a:ln>
              <a:effectLst/>
              <a:uLnTx/>
              <a:uFillTx/>
              <a:latin typeface="楷体" pitchFamily="49" charset="-122"/>
              <a:ea typeface="楷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自营监控</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押品</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自营监控</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投资业务</a:t>
            </a:r>
            <a:endParaRPr kumimoji="0" lang="en-US" altLang="zh-CN" sz="1600" b="1" i="0" u="none" strike="noStrike" kern="0" cap="none" spc="0" normalizeH="0" baseline="0" noProof="0" dirty="0" smtClean="0">
              <a:ln>
                <a:noFill/>
              </a:ln>
              <a:effectLst/>
              <a:uLnTx/>
              <a:uFillTx/>
              <a:latin typeface="楷体" pitchFamily="49" charset="-122"/>
              <a:ea typeface="楷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外币流动性台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风控模块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自营监控</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香港中台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上海总部</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贵金属团队</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自营监控</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交易业务市场风险监控</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smtClean="0">
              <a:ln>
                <a:noFill/>
              </a:ln>
              <a:effectLst/>
              <a:uLnTx/>
              <a:uFillTx/>
              <a:latin typeface="楷体" pitchFamily="49" charset="-122"/>
              <a:ea typeface="楷体" pitchFamily="49" charset="-122"/>
            </a:endParaRPr>
          </a:p>
        </p:txBody>
      </p:sp>
      <p:sp>
        <p:nvSpPr>
          <p:cNvPr id="7" name="TextBox 6"/>
          <p:cNvSpPr txBox="1">
            <a:spLocks noChangeArrowheads="1"/>
          </p:cNvSpPr>
          <p:nvPr/>
        </p:nvSpPr>
        <p:spPr bwMode="auto">
          <a:xfrm>
            <a:off x="5188086" y="1129004"/>
            <a:ext cx="2770310" cy="230832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总经理室报表</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总经理室综合账户</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外币债券台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代客模块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公司产品</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期权台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贵金属台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短利台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交易模块</a:t>
            </a:r>
            <a:r>
              <a:rPr kumimoji="0" lang="en-US" altLang="zh-CN" sz="1600" b="1" i="0" u="none" strike="noStrike" kern="0" cap="none" spc="0" normalizeH="0" baseline="0" noProof="0" dirty="0" smtClean="0">
                <a:ln>
                  <a:noFill/>
                </a:ln>
                <a:effectLst/>
                <a:uLnTx/>
                <a:uFillTx/>
                <a:latin typeface="楷体" pitchFamily="49" charset="-122"/>
                <a:ea typeface="楷体" pitchFamily="49" charset="-122"/>
              </a:rPr>
              <a:t>-</a:t>
            </a:r>
            <a:r>
              <a:rPr kumimoji="0" lang="zh-CN" altLang="en-US" sz="1600" b="1" i="0" u="none" strike="noStrike" kern="0" cap="none" spc="0" normalizeH="0" baseline="0" noProof="0" dirty="0" smtClean="0">
                <a:ln>
                  <a:noFill/>
                </a:ln>
                <a:effectLst/>
                <a:uLnTx/>
                <a:uFillTx/>
                <a:latin typeface="楷体" pitchFamily="49" charset="-122"/>
                <a:ea typeface="楷体" pitchFamily="49" charset="-122"/>
              </a:rPr>
              <a:t>结售汇台</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smtClean="0">
              <a:ln>
                <a:noFill/>
              </a:ln>
              <a:effectLst/>
              <a:uLnTx/>
              <a:uFillTx/>
              <a:latin typeface="楷体" pitchFamily="49" charset="-122"/>
              <a:ea typeface="楷体" pitchFamily="49" charset="-122"/>
            </a:endParaRPr>
          </a:p>
        </p:txBody>
      </p:sp>
      <p:sp>
        <p:nvSpPr>
          <p:cNvPr id="8" name="Rectangle 3"/>
          <p:cNvSpPr txBox="1">
            <a:spLocks noChangeArrowheads="1"/>
          </p:cNvSpPr>
          <p:nvPr/>
        </p:nvSpPr>
        <p:spPr bwMode="auto">
          <a:xfrm>
            <a:off x="382621" y="3610336"/>
            <a:ext cx="3960000" cy="2880000"/>
          </a:xfrm>
          <a:prstGeom prst="roundRect">
            <a:avLst/>
          </a:prstGeom>
          <a:solidFill>
            <a:schemeClr val="accent1">
              <a:lumMod val="60000"/>
              <a:lumOff val="40000"/>
            </a:schemeClr>
          </a:solidFill>
          <a:ln w="9525" cap="flat" cmpd="sng" algn="ctr">
            <a:solidFill>
              <a:srgbClr val="C7CDFD">
                <a:shade val="95000"/>
                <a:satMod val="105000"/>
              </a:srgbClr>
            </a:solidFill>
            <a:prstDash val="solid"/>
            <a:miter lim="800000"/>
            <a:headEnd/>
            <a:tailEnd/>
          </a:ln>
          <a:effectLst>
            <a:outerShdw blurRad="40000" dist="20000" dir="5400000" rotWithShape="0">
              <a:srgbClr val="000000">
                <a:alpha val="38000"/>
              </a:srgbClr>
            </a:outerShdw>
          </a:effectLst>
        </p:spPr>
        <p:txBody>
          <a:bodyPr/>
          <a:lstStyle/>
          <a:p>
            <a:pPr marL="342900" marR="0" lvl="0" indent="-342900" defTabSz="914400" eaLnBrk="0" fontAlgn="auto" latinLnBrk="0" hangingPunct="0">
              <a:lnSpc>
                <a:spcPct val="100000"/>
              </a:lnSpc>
              <a:spcBef>
                <a:spcPct val="20000"/>
              </a:spcBef>
              <a:spcAft>
                <a:spcPts val="0"/>
              </a:spcAft>
              <a:buClr>
                <a:srgbClr val="CC0000"/>
              </a:buClr>
              <a:buSzPct val="80000"/>
              <a:buFont typeface="Wingdings" pitchFamily="2" charset="2"/>
              <a:buChar char="p"/>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损益</a:t>
            </a: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的</a:t>
            </a:r>
            <a:r>
              <a:rPr lang="zh-CN" altLang="en-US" sz="1600" kern="0" dirty="0" smtClean="0">
                <a:solidFill>
                  <a:srgbClr val="000000"/>
                </a:solidFill>
                <a:latin typeface="楷体" pitchFamily="49" charset="-122"/>
                <a:ea typeface="楷体" pitchFamily="49" charset="-122"/>
              </a:rPr>
              <a:t>元素</a:t>
            </a: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已实现损</a:t>
            </a: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益</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未实现损益</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估值损益</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税费后利润</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等</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342900" marR="0" lvl="0" indent="-342900" defTabSz="914400" eaLnBrk="0" fontAlgn="auto" latinLnBrk="0" hangingPunct="0">
              <a:lnSpc>
                <a:spcPct val="100000"/>
              </a:lnSpc>
              <a:spcBef>
                <a:spcPct val="20000"/>
              </a:spcBef>
              <a:spcAft>
                <a:spcPts val="0"/>
              </a:spcAft>
              <a:buClr>
                <a:srgbClr val="CC0000"/>
              </a:buClr>
              <a:buSzPct val="80000"/>
              <a:buFont typeface="Wingdings" pitchFamily="2" charset="2"/>
              <a:buChar char="p"/>
              <a:tabLst/>
              <a:defRPr/>
            </a:pP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342900" marR="0" lvl="0" indent="-342900" defTabSz="914400" eaLnBrk="0" fontAlgn="auto" latinLnBrk="0" hangingPunct="0">
              <a:lnSpc>
                <a:spcPct val="100000"/>
              </a:lnSpc>
              <a:spcBef>
                <a:spcPct val="20000"/>
              </a:spcBef>
              <a:spcAft>
                <a:spcPts val="0"/>
              </a:spcAft>
              <a:buClr>
                <a:srgbClr val="CC0000"/>
              </a:buClr>
              <a:buSzPct val="80000"/>
              <a:buFont typeface="华文细黑" pitchFamily="2" charset="-122"/>
              <a:buChar char="-"/>
              <a:tabLst/>
              <a:defRPr/>
            </a:pPr>
            <a:endPar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p:txBody>
      </p:sp>
      <p:sp>
        <p:nvSpPr>
          <p:cNvPr id="9" name="Rectangle 3"/>
          <p:cNvSpPr txBox="1">
            <a:spLocks noChangeArrowheads="1"/>
          </p:cNvSpPr>
          <p:nvPr/>
        </p:nvSpPr>
        <p:spPr bwMode="auto">
          <a:xfrm>
            <a:off x="4612500" y="3610336"/>
            <a:ext cx="3960000" cy="2880000"/>
          </a:xfrm>
          <a:prstGeom prst="roundRect">
            <a:avLst/>
          </a:prstGeom>
          <a:solidFill>
            <a:schemeClr val="accent1">
              <a:lumMod val="60000"/>
              <a:lumOff val="40000"/>
            </a:schemeClr>
          </a:solidFill>
          <a:ln w="9525" cap="flat" cmpd="sng" algn="ctr">
            <a:solidFill>
              <a:srgbClr val="C7CDFD">
                <a:shade val="95000"/>
                <a:satMod val="105000"/>
              </a:srgbClr>
            </a:solidFill>
            <a:prstDash val="solid"/>
            <a:miter lim="800000"/>
            <a:headEnd/>
            <a:tailEnd/>
          </a:ln>
          <a:effectLst>
            <a:outerShdw blurRad="40000" dist="20000" dir="5400000" rotWithShape="0">
              <a:srgbClr val="000000">
                <a:alpha val="38000"/>
              </a:srgbClr>
            </a:outerShdw>
          </a:effectLst>
        </p:spPr>
        <p:txBody>
          <a:bodyPr/>
          <a:lstStyle/>
          <a:p>
            <a:pPr marL="342900" marR="0" lvl="0" indent="-342900" defTabSz="914400" eaLnBrk="0" fontAlgn="auto" latinLnBrk="0" hangingPunct="0">
              <a:lnSpc>
                <a:spcPct val="100000"/>
              </a:lnSpc>
              <a:spcBef>
                <a:spcPct val="20000"/>
              </a:spcBef>
              <a:spcAft>
                <a:spcPts val="0"/>
              </a:spcAft>
              <a:buClr>
                <a:srgbClr val="CC0000"/>
              </a:buClr>
              <a:buSzPct val="80000"/>
              <a:buFont typeface="Wingdings" pitchFamily="2" charset="2"/>
              <a:buChar char="p"/>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损益的分析角度：</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日期：年</a:t>
            </a:r>
            <a:r>
              <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rPr>
              <a:t>/</a:t>
            </a: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月</a:t>
            </a:r>
            <a:r>
              <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rPr>
              <a:t>/</a:t>
            </a: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周</a:t>
            </a:r>
            <a:r>
              <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rPr>
              <a:t>/</a:t>
            </a: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日</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交易号</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rPr>
              <a:t>PORTFOLIO</a:t>
            </a: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债券</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产品</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业务模块</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rPr>
              <a:t>会计核算码</a:t>
            </a:r>
            <a:endParaRPr kumimoji="0" lang="en-US" altLang="zh-CN"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342900" marR="0" lvl="0" indent="-342900" defTabSz="914400" eaLnBrk="0" fontAlgn="auto" latinLnBrk="0" hangingPunct="0">
              <a:lnSpc>
                <a:spcPct val="100000"/>
              </a:lnSpc>
              <a:spcBef>
                <a:spcPct val="20000"/>
              </a:spcBef>
              <a:spcAft>
                <a:spcPts val="0"/>
              </a:spcAft>
              <a:buClr>
                <a:srgbClr val="CC0000"/>
              </a:buClr>
              <a:buSzPct val="80000"/>
              <a:buFont typeface="华文细黑" pitchFamily="2" charset="-122"/>
              <a:buChar char="-"/>
              <a:tabLst/>
              <a:defRPr/>
            </a:pPr>
            <a:endParaRPr kumimoji="0" lang="zh-CN" altLang="en-US" sz="1600" b="0" i="0" u="none" strike="noStrike" kern="0" cap="none" spc="0" normalizeH="0" baseline="0" noProof="0" dirty="0">
              <a:ln>
                <a:noFill/>
              </a:ln>
              <a:solidFill>
                <a:srgbClr val="000000"/>
              </a:solidFill>
              <a:effectLst/>
              <a:uLnTx/>
              <a:uFillTx/>
              <a:latin typeface="楷体" pitchFamily="49" charset="-122"/>
              <a:ea typeface="楷体" pitchFamily="49" charset="-122"/>
            </a:endParaRPr>
          </a:p>
        </p:txBody>
      </p:sp>
      <p:sp>
        <p:nvSpPr>
          <p:cNvPr id="2" name="Slide Number Placeholder 1"/>
          <p:cNvSpPr>
            <a:spLocks noGrp="1"/>
          </p:cNvSpPr>
          <p:nvPr>
            <p:ph type="sldNum" sz="quarter" idx="10"/>
          </p:nvPr>
        </p:nvSpPr>
        <p:spPr/>
        <p:txBody>
          <a:bodyPr/>
          <a:lstStyle/>
          <a:p>
            <a:fld id="{93AC2C76-E6AA-46CB-A2DE-F6E097F7C440}" type="slidenum">
              <a:rPr lang="en-GB" smtClean="0"/>
              <a:pPr/>
              <a:t>19</a:t>
            </a:fld>
            <a:endParaRPr lang="en-GB" dirty="0"/>
          </a:p>
        </p:txBody>
      </p:sp>
    </p:spTree>
    <p:extLst>
      <p:ext uri="{BB962C8B-B14F-4D97-AF65-F5344CB8AC3E}">
        <p14:creationId xmlns:p14="http://schemas.microsoft.com/office/powerpoint/2010/main" val="2040507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楷体" panose="02010609060101010101" pitchFamily="49" charset="-122"/>
                <a:ea typeface="楷体" panose="02010609060101010101" pitchFamily="49" charset="-122"/>
              </a:rPr>
              <a:t>目录</a:t>
            </a:r>
            <a:endParaRPr lang="en-US" dirty="0">
              <a:latin typeface="楷体" panose="02010609060101010101" pitchFamily="49" charset="-122"/>
              <a:ea typeface="楷体" panose="02010609060101010101" pitchFamily="49" charset="-122"/>
            </a:endParaRPr>
          </a:p>
        </p:txBody>
      </p:sp>
      <p:sp>
        <p:nvSpPr>
          <p:cNvPr id="6" name="Slide Number Placeholder 5"/>
          <p:cNvSpPr>
            <a:spLocks noGrp="1"/>
          </p:cNvSpPr>
          <p:nvPr>
            <p:ph type="sldNum" sz="quarter" idx="10"/>
          </p:nvPr>
        </p:nvSpPr>
        <p:spPr/>
        <p:txBody>
          <a:bodyPr/>
          <a:lstStyle/>
          <a:p>
            <a:fld id="{93AC2C76-E6AA-46CB-A2DE-F6E097F7C440}" type="slidenum">
              <a:rPr lang="en-GB" smtClean="0"/>
              <a:pPr/>
              <a:t>2</a:t>
            </a:fld>
            <a:endParaRPr lang="en-GB" dirty="0"/>
          </a:p>
        </p:txBody>
      </p:sp>
      <p:grpSp>
        <p:nvGrpSpPr>
          <p:cNvPr id="16" name="Gruppieren 89"/>
          <p:cNvGrpSpPr/>
          <p:nvPr/>
        </p:nvGrpSpPr>
        <p:grpSpPr>
          <a:xfrm>
            <a:off x="1684862" y="1808864"/>
            <a:ext cx="5130607" cy="504000"/>
            <a:chOff x="323895" y="1556864"/>
            <a:chExt cx="4086540" cy="504000"/>
          </a:xfrm>
          <a:solidFill>
            <a:srgbClr val="37617A"/>
          </a:solidFill>
        </p:grpSpPr>
        <p:sp>
          <p:nvSpPr>
            <p:cNvPr id="21" name="Rectangle 4">
              <a:hlinkClick r:id="rId2" action="ppaction://hlinksldjump"/>
            </p:cNvPr>
            <p:cNvSpPr>
              <a:spLocks noChangeArrowheads="1"/>
            </p:cNvSpPr>
            <p:nvPr/>
          </p:nvSpPr>
          <p:spPr bwMode="gray">
            <a:xfrm>
              <a:off x="727075" y="1556864"/>
              <a:ext cx="3683360" cy="503911"/>
            </a:xfrm>
            <a:prstGeom prst="rect">
              <a:avLst/>
            </a:prstGeom>
            <a:grpFill/>
            <a:ln w="12700">
              <a:solidFill>
                <a:srgbClr val="DDDDDD"/>
              </a:solidFill>
              <a:miter lim="800000"/>
              <a:headEnd/>
              <a:tailEnd/>
            </a:ln>
            <a:effectLst>
              <a:outerShdw blurRad="50800" dist="38100" dir="2700000" algn="tl" rotWithShape="0">
                <a:prstClr val="black">
                  <a:alpha val="40000"/>
                </a:prstClr>
              </a:outerShdw>
            </a:effectLst>
          </p:spPr>
          <p:txBody>
            <a:bodyPr lIns="216000" tIns="36000" rIns="36000" bIns="36000" anchor="ctr"/>
            <a:lstStyle/>
            <a:p>
              <a:pPr>
                <a:defRPr/>
              </a:pPr>
              <a:r>
                <a:rPr lang="zh-CN" altLang="en-US" sz="1600" b="1" noProof="1" smtClean="0">
                  <a:solidFill>
                    <a:schemeClr val="bg1"/>
                  </a:solidFill>
                  <a:latin typeface="+mj-lt"/>
                  <a:ea typeface="楷体" panose="02010609060101010101" pitchFamily="49" charset="-122"/>
                </a:rPr>
                <a:t>介绍</a:t>
              </a:r>
              <a:endParaRPr lang="en-US" sz="1600" b="1" noProof="1">
                <a:solidFill>
                  <a:schemeClr val="bg1"/>
                </a:solidFill>
                <a:latin typeface="+mj-lt"/>
                <a:ea typeface="楷体" panose="02010609060101010101" pitchFamily="49" charset="-122"/>
              </a:endParaRPr>
            </a:p>
          </p:txBody>
        </p:sp>
        <p:sp>
          <p:nvSpPr>
            <p:cNvPr id="22" name="Rechteck 2"/>
            <p:cNvSpPr/>
            <p:nvPr/>
          </p:nvSpPr>
          <p:spPr>
            <a:xfrm>
              <a:off x="323895" y="1556953"/>
              <a:ext cx="324000" cy="50391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effectLst>
                    <a:innerShdw blurRad="63500" dist="50800" dir="13500000">
                      <a:prstClr val="black">
                        <a:alpha val="50000"/>
                      </a:prstClr>
                    </a:innerShdw>
                  </a:effectLst>
                  <a:latin typeface="+mj-lt"/>
                  <a:ea typeface="楷体" panose="02010609060101010101" pitchFamily="49" charset="-122"/>
                </a:rPr>
                <a:t>1</a:t>
              </a:r>
              <a:endParaRPr lang="en-US" b="1" dirty="0">
                <a:effectLst>
                  <a:innerShdw blurRad="63500" dist="50800" dir="13500000">
                    <a:prstClr val="black">
                      <a:alpha val="50000"/>
                    </a:prstClr>
                  </a:innerShdw>
                </a:effectLst>
                <a:latin typeface="+mj-lt"/>
                <a:ea typeface="楷体" panose="02010609060101010101" pitchFamily="49" charset="-122"/>
              </a:endParaRPr>
            </a:p>
          </p:txBody>
        </p:sp>
      </p:grpSp>
      <p:grpSp>
        <p:nvGrpSpPr>
          <p:cNvPr id="23" name="Gruppieren 90"/>
          <p:cNvGrpSpPr/>
          <p:nvPr/>
        </p:nvGrpSpPr>
        <p:grpSpPr>
          <a:xfrm>
            <a:off x="1684863" y="2597570"/>
            <a:ext cx="5130606" cy="504000"/>
            <a:chOff x="323895" y="2180757"/>
            <a:chExt cx="4086181" cy="504000"/>
          </a:xfrm>
        </p:grpSpPr>
        <p:sp>
          <p:nvSpPr>
            <p:cNvPr id="24" name="Rectangle 4">
              <a:hlinkClick r:id="rId2" action="ppaction://hlinksldjump"/>
            </p:cNvPr>
            <p:cNvSpPr>
              <a:spLocks noChangeArrowheads="1"/>
            </p:cNvSpPr>
            <p:nvPr/>
          </p:nvSpPr>
          <p:spPr bwMode="gray">
            <a:xfrm>
              <a:off x="727078" y="2180757"/>
              <a:ext cx="3682998" cy="503999"/>
            </a:xfrm>
            <a:prstGeom prst="rect">
              <a:avLst/>
            </a:prstGeom>
            <a:gradFill>
              <a:gsLst>
                <a:gs pos="0">
                  <a:schemeClr val="bg1">
                    <a:lumMod val="95000"/>
                  </a:schemeClr>
                </a:gs>
                <a:gs pos="100000">
                  <a:schemeClr val="bg1">
                    <a:lumMod val="85000"/>
                  </a:schemeClr>
                </a:gs>
              </a:gsLst>
              <a:lin ang="5400000" scaled="0"/>
            </a:gradFill>
            <a:ln w="12700">
              <a:solidFill>
                <a:srgbClr val="DDDDDD"/>
              </a:solidFill>
              <a:miter lim="800000"/>
              <a:headEnd/>
              <a:tailEnd/>
            </a:ln>
            <a:effectLst>
              <a:outerShdw blurRad="50800" dist="38100" dir="2700000" algn="tl" rotWithShape="0">
                <a:prstClr val="black">
                  <a:alpha val="40000"/>
                </a:prstClr>
              </a:outerShdw>
            </a:effectLst>
          </p:spPr>
          <p:txBody>
            <a:bodyPr lIns="216000" tIns="36000" rIns="36000" bIns="36000" anchor="ctr"/>
            <a:lstStyle/>
            <a:p>
              <a:r>
                <a:rPr lang="zh-CN" altLang="en-US" sz="1600" b="1" noProof="1" smtClean="0">
                  <a:solidFill>
                    <a:srgbClr val="5F5F5F"/>
                  </a:solidFill>
                  <a:latin typeface="+mj-lt"/>
                  <a:ea typeface="楷体" panose="02010609060101010101" pitchFamily="49" charset="-122"/>
                </a:rPr>
                <a:t>产品和方案</a:t>
              </a:r>
              <a:endParaRPr lang="en-US" sz="1600" b="1" noProof="1">
                <a:solidFill>
                  <a:srgbClr val="5F5F5F"/>
                </a:solidFill>
                <a:latin typeface="+mj-lt"/>
                <a:ea typeface="楷体" panose="02010609060101010101" pitchFamily="49" charset="-122"/>
              </a:endParaRPr>
            </a:p>
          </p:txBody>
        </p:sp>
        <p:sp>
          <p:nvSpPr>
            <p:cNvPr id="25" name="Rechteck 91"/>
            <p:cNvSpPr/>
            <p:nvPr/>
          </p:nvSpPr>
          <p:spPr>
            <a:xfrm>
              <a:off x="323895" y="2180758"/>
              <a:ext cx="324000" cy="503999"/>
            </a:xfrm>
            <a:prstGeom prst="rect">
              <a:avLst/>
            </a:prstGeom>
            <a:gradFill>
              <a:gsLst>
                <a:gs pos="0">
                  <a:schemeClr val="bg1">
                    <a:lumMod val="85000"/>
                  </a:schemeClr>
                </a:gs>
                <a:gs pos="100000">
                  <a:schemeClr val="bg1">
                    <a:lumMod val="5000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effectLst>
                    <a:innerShdw blurRad="63500" dist="50800" dir="13500000">
                      <a:prstClr val="black">
                        <a:alpha val="50000"/>
                      </a:prstClr>
                    </a:innerShdw>
                  </a:effectLst>
                  <a:latin typeface="+mj-lt"/>
                  <a:ea typeface="楷体" panose="02010609060101010101" pitchFamily="49" charset="-122"/>
                </a:rPr>
                <a:t>2</a:t>
              </a:r>
              <a:endParaRPr lang="en-US" b="1" dirty="0">
                <a:effectLst>
                  <a:innerShdw blurRad="63500" dist="50800" dir="13500000">
                    <a:prstClr val="black">
                      <a:alpha val="50000"/>
                    </a:prstClr>
                  </a:innerShdw>
                </a:effectLst>
                <a:latin typeface="+mj-lt"/>
                <a:ea typeface="楷体" panose="02010609060101010101" pitchFamily="49" charset="-122"/>
              </a:endParaRPr>
            </a:p>
          </p:txBody>
        </p:sp>
      </p:grpSp>
      <p:grpSp>
        <p:nvGrpSpPr>
          <p:cNvPr id="10" name="Gruppieren 90"/>
          <p:cNvGrpSpPr/>
          <p:nvPr/>
        </p:nvGrpSpPr>
        <p:grpSpPr>
          <a:xfrm>
            <a:off x="1684863" y="3386275"/>
            <a:ext cx="5130606" cy="504000"/>
            <a:chOff x="323895" y="2180757"/>
            <a:chExt cx="4086181" cy="504000"/>
          </a:xfrm>
        </p:grpSpPr>
        <p:sp>
          <p:nvSpPr>
            <p:cNvPr id="11" name="Rectangle 4">
              <a:hlinkClick r:id="rId2" action="ppaction://hlinksldjump"/>
            </p:cNvPr>
            <p:cNvSpPr>
              <a:spLocks noChangeArrowheads="1"/>
            </p:cNvSpPr>
            <p:nvPr/>
          </p:nvSpPr>
          <p:spPr bwMode="gray">
            <a:xfrm>
              <a:off x="727078" y="2180757"/>
              <a:ext cx="3682998" cy="503999"/>
            </a:xfrm>
            <a:prstGeom prst="rect">
              <a:avLst/>
            </a:prstGeom>
            <a:gradFill>
              <a:gsLst>
                <a:gs pos="0">
                  <a:schemeClr val="bg1">
                    <a:lumMod val="95000"/>
                  </a:schemeClr>
                </a:gs>
                <a:gs pos="100000">
                  <a:schemeClr val="bg1">
                    <a:lumMod val="85000"/>
                  </a:schemeClr>
                </a:gs>
              </a:gsLst>
              <a:lin ang="5400000" scaled="0"/>
            </a:gradFill>
            <a:ln w="12700">
              <a:solidFill>
                <a:srgbClr val="DDDDDD"/>
              </a:solidFill>
              <a:miter lim="800000"/>
              <a:headEnd/>
              <a:tailEnd/>
            </a:ln>
            <a:effectLst>
              <a:outerShdw blurRad="50800" dist="38100" dir="2700000" algn="tl" rotWithShape="0">
                <a:prstClr val="black">
                  <a:alpha val="40000"/>
                </a:prstClr>
              </a:outerShdw>
            </a:effectLst>
          </p:spPr>
          <p:txBody>
            <a:bodyPr lIns="216000" tIns="36000" rIns="36000" bIns="36000" anchor="ctr"/>
            <a:lstStyle/>
            <a:p>
              <a:r>
                <a:rPr lang="zh-CN" altLang="en-US" sz="1600" b="1" noProof="1" smtClean="0">
                  <a:solidFill>
                    <a:srgbClr val="5F5F5F"/>
                  </a:solidFill>
                  <a:latin typeface="+mj-lt"/>
                  <a:ea typeface="楷体" panose="02010609060101010101" pitchFamily="49" charset="-122"/>
                </a:rPr>
                <a:t>落地实施</a:t>
              </a:r>
              <a:endParaRPr lang="en-US" sz="1600" b="1" noProof="1">
                <a:solidFill>
                  <a:srgbClr val="5F5F5F"/>
                </a:solidFill>
                <a:latin typeface="+mj-lt"/>
                <a:ea typeface="楷体" panose="02010609060101010101" pitchFamily="49" charset="-122"/>
              </a:endParaRPr>
            </a:p>
          </p:txBody>
        </p:sp>
        <p:sp>
          <p:nvSpPr>
            <p:cNvPr id="12" name="Rechteck 91"/>
            <p:cNvSpPr/>
            <p:nvPr/>
          </p:nvSpPr>
          <p:spPr>
            <a:xfrm>
              <a:off x="323895" y="2180758"/>
              <a:ext cx="324000" cy="503999"/>
            </a:xfrm>
            <a:prstGeom prst="rect">
              <a:avLst/>
            </a:prstGeom>
            <a:gradFill>
              <a:gsLst>
                <a:gs pos="0">
                  <a:schemeClr val="bg1">
                    <a:lumMod val="85000"/>
                  </a:schemeClr>
                </a:gs>
                <a:gs pos="100000">
                  <a:schemeClr val="bg1">
                    <a:lumMod val="5000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effectLst>
                    <a:innerShdw blurRad="63500" dist="50800" dir="13500000">
                      <a:prstClr val="black">
                        <a:alpha val="50000"/>
                      </a:prstClr>
                    </a:innerShdw>
                  </a:effectLst>
                  <a:latin typeface="+mj-lt"/>
                  <a:ea typeface="楷体" panose="02010609060101010101" pitchFamily="49" charset="-122"/>
                </a:rPr>
                <a:t>3</a:t>
              </a:r>
            </a:p>
          </p:txBody>
        </p:sp>
      </p:grpSp>
    </p:spTree>
    <p:extLst>
      <p:ext uri="{BB962C8B-B14F-4D97-AF65-F5344CB8AC3E}">
        <p14:creationId xmlns:p14="http://schemas.microsoft.com/office/powerpoint/2010/main" val="1173484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损益的例子</a:t>
            </a:r>
            <a:endParaRPr lang="en-US" altLang="en-US" dirty="0">
              <a:solidFill>
                <a:schemeClr val="bg1"/>
              </a:solidFill>
              <a:latin typeface="楷体" pitchFamily="49" charset="-122"/>
              <a:ea typeface="楷体" pitchFamily="49" charset="-122"/>
            </a:endParaRPr>
          </a:p>
        </p:txBody>
      </p:sp>
      <p:sp>
        <p:nvSpPr>
          <p:cNvPr id="10" name="Rectangle 3"/>
          <p:cNvSpPr txBox="1">
            <a:spLocks noChangeArrowheads="1"/>
          </p:cNvSpPr>
          <p:nvPr/>
        </p:nvSpPr>
        <p:spPr bwMode="auto">
          <a:xfrm>
            <a:off x="285750" y="5715000"/>
            <a:ext cx="2857500" cy="571500"/>
          </a:xfrm>
          <a:prstGeom prst="roundRect">
            <a:avLst/>
          </a:prstGeom>
          <a:solidFill>
            <a:srgbClr val="FFFFFF"/>
          </a:solidFill>
          <a:ln w="25400" cap="flat" cmpd="sng" algn="ctr">
            <a:solidFill>
              <a:srgbClr val="000000"/>
            </a:solidFill>
            <a:prstDash val="solid"/>
            <a:headEnd/>
            <a:tailEnd/>
          </a:ln>
          <a:effectLst/>
        </p:spPr>
        <p:txBody>
          <a:bodyPr/>
          <a:lstStyle/>
          <a:p>
            <a:pPr marL="342900" marR="0" lvl="0" indent="-342900" defTabSz="914400" eaLnBrk="0" fontAlgn="auto" latinLnBrk="0" hangingPunct="0">
              <a:lnSpc>
                <a:spcPct val="100000"/>
              </a:lnSpc>
              <a:spcBef>
                <a:spcPct val="20000"/>
              </a:spcBef>
              <a:spcAft>
                <a:spcPts val="0"/>
              </a:spcAft>
              <a:buClr>
                <a:srgbClr val="CC0000"/>
              </a:buClr>
              <a:buSzPct val="80000"/>
              <a:buFont typeface="Wingdings" pitchFamily="2" charset="2"/>
              <a:buChar char="Ø"/>
              <a:tabLst/>
              <a:defRPr/>
            </a:pPr>
            <a:r>
              <a:rPr kumimoji="0" lang="zh-CN" altLang="en-US" sz="1800" b="1" i="0" u="none" strike="noStrike" kern="0" cap="none" spc="0" normalizeH="0" baseline="0" noProof="0" dirty="0">
                <a:ln>
                  <a:noFill/>
                </a:ln>
                <a:solidFill>
                  <a:schemeClr val="accent1"/>
                </a:solidFill>
                <a:effectLst/>
                <a:uLnTx/>
                <a:uFillTx/>
                <a:latin typeface="楷体" pitchFamily="49" charset="-122"/>
                <a:ea typeface="楷体" pitchFamily="49" charset="-122"/>
              </a:rPr>
              <a:t>业务含义一致</a:t>
            </a:r>
            <a:endParaRPr kumimoji="0" lang="en-US" altLang="zh-CN" sz="1800" b="1" i="0" u="none" strike="noStrike" kern="0" cap="none" spc="0" normalizeH="0" baseline="0" noProof="0" dirty="0">
              <a:ln>
                <a:noFill/>
              </a:ln>
              <a:solidFill>
                <a:schemeClr val="accent1"/>
              </a:solidFill>
              <a:effectLst/>
              <a:uLnTx/>
              <a:uFillTx/>
              <a:latin typeface="楷体" pitchFamily="49" charset="-122"/>
              <a:ea typeface="楷体" pitchFamily="49" charset="-122"/>
            </a:endParaRPr>
          </a:p>
        </p:txBody>
      </p:sp>
      <p:sp>
        <p:nvSpPr>
          <p:cNvPr id="11" name="内容占位符 2"/>
          <p:cNvSpPr txBox="1">
            <a:spLocks/>
          </p:cNvSpPr>
          <p:nvPr/>
        </p:nvSpPr>
        <p:spPr bwMode="auto">
          <a:xfrm>
            <a:off x="285751" y="1087440"/>
            <a:ext cx="4214813" cy="4357687"/>
          </a:xfrm>
          <a:prstGeom prst="roundRect">
            <a:avLst/>
          </a:prstGeom>
          <a:noFill/>
          <a:ln w="9525" cap="flat" cmpd="sng" algn="ctr">
            <a:noFill/>
            <a:prstDash val="solid"/>
            <a:miter lim="800000"/>
            <a:headEnd/>
            <a:tailEnd/>
          </a:ln>
          <a:effectLst>
            <a:outerShdw blurRad="40000" dist="20000" dir="5400000" rotWithShape="0">
              <a:srgbClr val="000000">
                <a:alpha val="38000"/>
              </a:srgbClr>
            </a:outerShdw>
          </a:effectLst>
        </p:spPr>
        <p:txBody>
          <a:bodyPr vert="horz" wrap="square" lIns="45720" tIns="45720" rIns="45720" bIns="45720" numCol="1" anchor="t" anchorCtr="0" compatLnSpc="1">
            <a:prstTxWarp prst="textNoShape">
              <a:avLst/>
            </a:prstTxWarp>
          </a:bodyPr>
          <a:lstStyle/>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zh-CN" altLang="en-US" sz="2400" b="0" i="0" u="none" strike="noStrike" kern="0" cap="none" spc="0" normalizeH="0" baseline="0" noProof="0" dirty="0" smtClean="0">
                <a:ln>
                  <a:noFill/>
                </a:ln>
                <a:solidFill>
                  <a:srgbClr val="000000"/>
                </a:solidFill>
                <a:effectLst/>
                <a:uLnTx/>
                <a:uFillTx/>
                <a:latin typeface="楷体" pitchFamily="49" charset="-122"/>
                <a:ea typeface="楷体" pitchFamily="49" charset="-122"/>
              </a:rPr>
              <a:t>交易损益</a:t>
            </a:r>
            <a:endParaRPr kumimoji="0" lang="en-US" altLang="zh-CN" sz="24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zh-CN" altLang="en-US" sz="2400" b="0" i="0" u="none" strike="noStrike" kern="0" cap="none" spc="0" normalizeH="0" baseline="0" noProof="0" dirty="0" smtClean="0">
                <a:ln>
                  <a:noFill/>
                </a:ln>
                <a:solidFill>
                  <a:srgbClr val="000000"/>
                </a:solidFill>
                <a:effectLst/>
                <a:uLnTx/>
                <a:uFillTx/>
                <a:latin typeface="楷体" pitchFamily="49" charset="-122"/>
                <a:ea typeface="楷体" pitchFamily="49" charset="-122"/>
              </a:rPr>
              <a:t>主要覆盖需求：</a:t>
            </a:r>
            <a:endParaRPr kumimoji="0" lang="en-US" altLang="zh-CN" sz="24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a:p>
            <a:pPr marL="463550" marR="0" lvl="1" indent="-185738" algn="l" defTabSz="914400" rtl="0" eaLnBrk="0" fontAlgn="base" latinLnBrk="0" hangingPunct="0">
              <a:lnSpc>
                <a:spcPct val="104000"/>
              </a:lnSpc>
              <a:spcBef>
                <a:spcPct val="20000"/>
              </a:spcBef>
              <a:spcAft>
                <a:spcPct val="0"/>
              </a:spcAft>
              <a:buClr>
                <a:srgbClr val="7889FB"/>
              </a:buClr>
              <a:buSzPct val="70000"/>
              <a:buFont typeface="宋体" pitchFamily="2" charset="-122"/>
              <a:buChar char="-"/>
              <a:tabLst/>
              <a:defRPr/>
            </a:pP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前台：交易层面估值、已实现损益、未实现损益、</a:t>
            </a:r>
            <a:r>
              <a:rPr kumimoji="0" lang="en-US" altLang="zh-CN"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FTP…etc.</a:t>
            </a:r>
          </a:p>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zh-CN" altLang="en-US" sz="2400" b="0" i="0" u="none" strike="noStrike" kern="0" cap="none" spc="0" normalizeH="0" baseline="0" noProof="0" dirty="0" smtClean="0">
                <a:ln>
                  <a:noFill/>
                </a:ln>
                <a:solidFill>
                  <a:srgbClr val="000000"/>
                </a:solidFill>
                <a:effectLst/>
                <a:uLnTx/>
                <a:uFillTx/>
                <a:latin typeface="楷体" pitchFamily="49" charset="-122"/>
                <a:ea typeface="楷体" pitchFamily="49" charset="-122"/>
              </a:rPr>
              <a:t>数据来源：</a:t>
            </a:r>
            <a:endParaRPr kumimoji="0" lang="en-US" altLang="zh-CN" sz="24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a:p>
            <a:pPr marL="463550" marR="0" lvl="1" indent="-185738" algn="l" defTabSz="914400" rtl="0" eaLnBrk="0" fontAlgn="base" latinLnBrk="0" hangingPunct="0">
              <a:lnSpc>
                <a:spcPct val="104000"/>
              </a:lnSpc>
              <a:spcBef>
                <a:spcPct val="20000"/>
              </a:spcBef>
              <a:spcAft>
                <a:spcPct val="0"/>
              </a:spcAft>
              <a:buClr>
                <a:srgbClr val="7889FB"/>
              </a:buClr>
              <a:buSzPct val="70000"/>
              <a:buFont typeface="宋体" pitchFamily="2" charset="-122"/>
              <a:buChar char="-"/>
              <a:tabLst/>
              <a:defRPr/>
            </a:pP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交易表</a:t>
            </a:r>
            <a:endParaRPr kumimoji="0" lang="en-US" altLang="zh-CN" sz="16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zh-CN" altLang="en-US" sz="2400" b="0" i="0" u="none" strike="noStrike" kern="0" cap="none" spc="0" normalizeH="0" baseline="0" noProof="0" dirty="0" smtClean="0">
                <a:ln>
                  <a:noFill/>
                </a:ln>
                <a:solidFill>
                  <a:srgbClr val="000000"/>
                </a:solidFill>
                <a:effectLst/>
                <a:uLnTx/>
                <a:uFillTx/>
                <a:latin typeface="楷体" pitchFamily="49" charset="-122"/>
                <a:ea typeface="楷体" pitchFamily="49" charset="-122"/>
              </a:rPr>
              <a:t>加工逻辑简述</a:t>
            </a:r>
            <a:endParaRPr kumimoji="0" lang="en-US" altLang="zh-CN" sz="24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a:p>
            <a:pPr marL="463550" marR="0" lvl="1" indent="-185738" algn="l" defTabSz="914400" rtl="0" eaLnBrk="0" fontAlgn="base" latinLnBrk="0" hangingPunct="0">
              <a:lnSpc>
                <a:spcPct val="104000"/>
              </a:lnSpc>
              <a:spcBef>
                <a:spcPct val="20000"/>
              </a:spcBef>
              <a:spcAft>
                <a:spcPct val="0"/>
              </a:spcAft>
              <a:buClr>
                <a:srgbClr val="7889FB"/>
              </a:buClr>
              <a:buSzPct val="70000"/>
              <a:buFont typeface="宋体" pitchFamily="2" charset="-122"/>
              <a:buChar char="-"/>
              <a:tabLst/>
              <a:defRPr/>
            </a:pP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度量值：损益相关栏位汇总</a:t>
            </a:r>
            <a:endParaRPr kumimoji="0" lang="en-US" altLang="zh-CN" sz="16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a:p>
            <a:pPr marL="463550" marR="0" lvl="1" indent="-185738" algn="l" defTabSz="914400" rtl="0" eaLnBrk="0" fontAlgn="base" latinLnBrk="0" hangingPunct="0">
              <a:lnSpc>
                <a:spcPct val="104000"/>
              </a:lnSpc>
              <a:spcBef>
                <a:spcPct val="20000"/>
              </a:spcBef>
              <a:spcAft>
                <a:spcPct val="0"/>
              </a:spcAft>
              <a:buClr>
                <a:srgbClr val="7889FB"/>
              </a:buClr>
              <a:buSzPct val="70000"/>
              <a:buFont typeface="宋体" pitchFamily="2" charset="-122"/>
              <a:buChar char="-"/>
              <a:tabLst/>
              <a:defRPr/>
            </a:pPr>
            <a:r>
              <a:rPr kumimoji="0" lang="zh-CN" altLang="en-US" sz="1600" b="0" i="0" u="none" strike="noStrike" kern="0" cap="none" spc="0" normalizeH="0" baseline="0" noProof="0" dirty="0" smtClean="0">
                <a:ln>
                  <a:noFill/>
                </a:ln>
                <a:solidFill>
                  <a:srgbClr val="000000"/>
                </a:solidFill>
                <a:effectLst/>
                <a:uLnTx/>
                <a:uFillTx/>
                <a:latin typeface="楷体" pitchFamily="49" charset="-122"/>
                <a:ea typeface="楷体" pitchFamily="49" charset="-122"/>
              </a:rPr>
              <a:t>度量维度：交易属性</a:t>
            </a:r>
            <a:endParaRPr kumimoji="0" lang="en-US" altLang="zh-CN" sz="1600" b="0" i="0" u="none" strike="noStrike" kern="0" cap="none" spc="0" normalizeH="0" baseline="0" noProof="0" dirty="0" smtClean="0">
              <a:ln>
                <a:noFill/>
              </a:ln>
              <a:solidFill>
                <a:srgbClr val="000000"/>
              </a:solidFill>
              <a:effectLst/>
              <a:uLnTx/>
              <a:uFillTx/>
              <a:latin typeface="楷体" pitchFamily="49" charset="-122"/>
              <a:ea typeface="楷体" pitchFamily="49" charset="-122"/>
            </a:endParaRPr>
          </a:p>
        </p:txBody>
      </p:sp>
      <p:sp>
        <p:nvSpPr>
          <p:cNvPr id="12" name="内容占位符 2"/>
          <p:cNvSpPr txBox="1">
            <a:spLocks/>
          </p:cNvSpPr>
          <p:nvPr/>
        </p:nvSpPr>
        <p:spPr bwMode="auto">
          <a:xfrm>
            <a:off x="4643439" y="1087438"/>
            <a:ext cx="4214812" cy="4286250"/>
          </a:xfrm>
          <a:prstGeom prst="roundRect">
            <a:avLst/>
          </a:prstGeom>
          <a:noFill/>
          <a:ln w="9525" cap="flat" cmpd="sng" algn="ctr">
            <a:noFill/>
            <a:prstDash val="solid"/>
            <a:headEnd/>
            <a:tailEnd/>
          </a:ln>
          <a:effectLst>
            <a:outerShdw blurRad="40000" dist="23000" dir="5400000" rotWithShape="0">
              <a:srgbClr val="000000">
                <a:alpha val="35000"/>
              </a:srgbClr>
            </a:outerShdw>
          </a:effectLst>
        </p:spPr>
        <p:txBody>
          <a:bodyPr/>
          <a:lstStyle/>
          <a:p>
            <a:pPr marL="192088" indent="-192088" defTabSz="914400" eaLnBrk="0" fontAlgn="base" hangingPunct="0">
              <a:lnSpc>
                <a:spcPct val="104000"/>
              </a:lnSpc>
              <a:spcBef>
                <a:spcPct val="20000"/>
              </a:spcBef>
              <a:spcAft>
                <a:spcPct val="0"/>
              </a:spcAft>
              <a:buClr>
                <a:srgbClr val="7889FB"/>
              </a:buClr>
              <a:buFont typeface="Wingdings" pitchFamily="2" charset="2"/>
              <a:buChar char="§"/>
              <a:defRPr/>
            </a:pPr>
            <a:r>
              <a:rPr lang="zh-CN" altLang="en-US" sz="2400" kern="0" dirty="0">
                <a:solidFill>
                  <a:srgbClr val="000000"/>
                </a:solidFill>
                <a:latin typeface="楷体" pitchFamily="49" charset="-122"/>
                <a:ea typeface="楷体" pitchFamily="49" charset="-122"/>
              </a:rPr>
              <a:t>会计损益</a:t>
            </a:r>
            <a:endParaRPr lang="en-US" altLang="zh-CN" sz="2400" kern="0" dirty="0">
              <a:solidFill>
                <a:srgbClr val="000000"/>
              </a:solidFill>
              <a:latin typeface="楷体" pitchFamily="49" charset="-122"/>
              <a:ea typeface="楷体" pitchFamily="49" charset="-122"/>
            </a:endParaRPr>
          </a:p>
          <a:p>
            <a:pPr marL="192088" indent="-192088" defTabSz="914400" eaLnBrk="0" fontAlgn="base" hangingPunct="0">
              <a:lnSpc>
                <a:spcPct val="104000"/>
              </a:lnSpc>
              <a:spcBef>
                <a:spcPct val="20000"/>
              </a:spcBef>
              <a:spcAft>
                <a:spcPct val="0"/>
              </a:spcAft>
              <a:buClr>
                <a:srgbClr val="7889FB"/>
              </a:buClr>
              <a:buFont typeface="Wingdings" pitchFamily="2" charset="2"/>
              <a:buChar char="§"/>
              <a:defRPr/>
            </a:pPr>
            <a:r>
              <a:rPr lang="zh-CN" altLang="en-US" sz="2400" kern="0" dirty="0">
                <a:solidFill>
                  <a:srgbClr val="000000"/>
                </a:solidFill>
                <a:latin typeface="楷体" pitchFamily="49" charset="-122"/>
                <a:ea typeface="楷体" pitchFamily="49" charset="-122"/>
              </a:rPr>
              <a:t>主要覆盖需求：</a:t>
            </a:r>
            <a:endParaRPr lang="en-US" altLang="zh-CN" sz="2400" kern="0" dirty="0">
              <a:solidFill>
                <a:srgbClr val="000000"/>
              </a:solidFill>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楷体" pitchFamily="49" charset="-122"/>
                <a:ea typeface="楷体" pitchFamily="49" charset="-122"/>
              </a:rPr>
              <a:t>中台：收入、利润、应收利息</a:t>
            </a:r>
            <a:r>
              <a:rPr kumimoji="0" lang="en-US" altLang="zh-CN" sz="2000" b="0" i="0" u="none" strike="noStrike" kern="0" cap="none" spc="0" normalizeH="0" baseline="0" noProof="0" dirty="0">
                <a:ln>
                  <a:noFill/>
                </a:ln>
                <a:solidFill>
                  <a:srgbClr val="000000"/>
                </a:solidFill>
                <a:effectLst/>
                <a:uLnTx/>
                <a:uFillTx/>
                <a:latin typeface="楷体" pitchFamily="49" charset="-122"/>
                <a:ea typeface="楷体" pitchFamily="49" charset="-122"/>
              </a:rPr>
              <a:t>…etc.</a:t>
            </a:r>
          </a:p>
          <a:p>
            <a:pPr marL="192088" marR="0" lvl="0" indent="-192088" defTabSz="914400" eaLnBrk="0" fontAlgn="base" hangingPunct="0">
              <a:lnSpc>
                <a:spcPct val="104000"/>
              </a:lnSpc>
              <a:spcBef>
                <a:spcPct val="20000"/>
              </a:spcBef>
              <a:spcAft>
                <a:spcPct val="0"/>
              </a:spcAft>
              <a:buClr>
                <a:srgbClr val="7889FB"/>
              </a:buClr>
              <a:buSzTx/>
              <a:buFont typeface="Wingdings" pitchFamily="2" charset="2"/>
              <a:buChar char="§"/>
              <a:tabLst/>
              <a:defRPr/>
            </a:pPr>
            <a:r>
              <a:rPr lang="zh-CN" altLang="en-US" sz="2400" kern="0" dirty="0">
                <a:solidFill>
                  <a:srgbClr val="000000"/>
                </a:solidFill>
                <a:latin typeface="楷体" pitchFamily="49" charset="-122"/>
                <a:ea typeface="楷体" pitchFamily="49" charset="-122"/>
              </a:rPr>
              <a:t>数据来源：</a:t>
            </a:r>
            <a:endParaRPr lang="en-US" altLang="zh-CN" sz="2400" kern="0" dirty="0">
              <a:solidFill>
                <a:srgbClr val="000000"/>
              </a:solidFill>
              <a:latin typeface="楷体" pitchFamily="49" charset="-122"/>
              <a:ea typeface="楷体" pitchFamily="49" charset="-122"/>
            </a:endParaRPr>
          </a:p>
          <a:p>
            <a:pPr marL="685800" marR="0" lvl="1" indent="-22860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1800" b="0" i="0" u="none" strike="noStrike" kern="0" cap="none" spc="0" normalizeH="0" baseline="0" noProof="0" dirty="0" smtClean="0">
                <a:ln>
                  <a:noFill/>
                </a:ln>
                <a:solidFill>
                  <a:srgbClr val="000000"/>
                </a:solidFill>
                <a:effectLst/>
                <a:uLnTx/>
                <a:uFillTx/>
                <a:latin typeface="楷体" pitchFamily="49" charset="-122"/>
                <a:ea typeface="楷体" pitchFamily="49" charset="-122"/>
              </a:rPr>
              <a:t>会计</a:t>
            </a:r>
            <a:r>
              <a:rPr kumimoji="0" lang="zh-CN" altLang="en-US" sz="1800" b="0" i="0" u="none" strike="noStrike" kern="0" cap="none" spc="0" normalizeH="0" baseline="0" noProof="0" dirty="0">
                <a:ln>
                  <a:noFill/>
                </a:ln>
                <a:solidFill>
                  <a:srgbClr val="000000"/>
                </a:solidFill>
                <a:effectLst/>
                <a:uLnTx/>
                <a:uFillTx/>
                <a:latin typeface="楷体" pitchFamily="49" charset="-122"/>
                <a:ea typeface="楷体" pitchFamily="49" charset="-122"/>
              </a:rPr>
              <a:t>流水</a:t>
            </a:r>
            <a:endParaRPr kumimoji="0" lang="en-US" altLang="zh-CN" sz="18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685800" marR="0" lvl="1" indent="-22860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1800" b="0" i="0" u="none" strike="noStrike" kern="0" cap="none" spc="0" normalizeH="0" baseline="0" noProof="0" dirty="0" smtClean="0">
                <a:ln>
                  <a:noFill/>
                </a:ln>
                <a:solidFill>
                  <a:srgbClr val="000000"/>
                </a:solidFill>
                <a:effectLst/>
                <a:uLnTx/>
                <a:uFillTx/>
                <a:latin typeface="楷体" pitchFamily="49" charset="-122"/>
                <a:ea typeface="楷体" pitchFamily="49" charset="-122"/>
              </a:rPr>
              <a:t>会计</a:t>
            </a:r>
            <a:r>
              <a:rPr kumimoji="0" lang="zh-CN" altLang="en-US" sz="1800" b="0" i="0" u="none" strike="noStrike" kern="0" cap="none" spc="0" normalizeH="0" baseline="0" noProof="0" dirty="0">
                <a:ln>
                  <a:noFill/>
                </a:ln>
                <a:solidFill>
                  <a:srgbClr val="000000"/>
                </a:solidFill>
                <a:effectLst/>
                <a:uLnTx/>
                <a:uFillTx/>
                <a:latin typeface="楷体" pitchFamily="49" charset="-122"/>
                <a:ea typeface="楷体" pitchFamily="49" charset="-122"/>
              </a:rPr>
              <a:t>余额表</a:t>
            </a:r>
            <a:endParaRPr kumimoji="0" lang="en-US" altLang="zh-CN" sz="18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685800" marR="0" lvl="1" indent="-22860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1800" b="0" i="0" u="none" strike="noStrike" kern="0" cap="none" spc="0" normalizeH="0" baseline="0" noProof="0" dirty="0">
                <a:ln>
                  <a:noFill/>
                </a:ln>
                <a:solidFill>
                  <a:srgbClr val="000000"/>
                </a:solidFill>
                <a:effectLst/>
                <a:uLnTx/>
                <a:uFillTx/>
                <a:latin typeface="楷体" pitchFamily="49" charset="-122"/>
                <a:ea typeface="楷体" pitchFamily="49" charset="-122"/>
              </a:rPr>
              <a:t>总账税费</a:t>
            </a:r>
            <a:endParaRPr kumimoji="0" lang="en-US" altLang="zh-CN" sz="2000" b="0" i="0" u="none" strike="noStrike" kern="0" cap="none" spc="0" normalizeH="0" baseline="0" noProof="0" dirty="0">
              <a:ln>
                <a:noFill/>
              </a:ln>
              <a:solidFill>
                <a:srgbClr val="000000"/>
              </a:solidFill>
              <a:effectLst/>
              <a:uLnTx/>
              <a:uFillTx/>
              <a:latin typeface="楷体" pitchFamily="49" charset="-122"/>
              <a:ea typeface="楷体" pitchFamily="49" charset="-122"/>
            </a:endParaRPr>
          </a:p>
          <a:p>
            <a:pPr marL="192088" indent="-192088" defTabSz="914400" eaLnBrk="0" fontAlgn="base" hangingPunct="0">
              <a:lnSpc>
                <a:spcPct val="104000"/>
              </a:lnSpc>
              <a:spcBef>
                <a:spcPct val="20000"/>
              </a:spcBef>
              <a:spcAft>
                <a:spcPct val="0"/>
              </a:spcAft>
              <a:buClr>
                <a:srgbClr val="7889FB"/>
              </a:buClr>
              <a:buFont typeface="Wingdings" pitchFamily="2" charset="2"/>
              <a:buChar char="§"/>
              <a:defRPr/>
            </a:pPr>
            <a:r>
              <a:rPr lang="zh-CN" altLang="en-US" sz="2400" kern="0" dirty="0">
                <a:solidFill>
                  <a:srgbClr val="000000"/>
                </a:solidFill>
                <a:latin typeface="楷体" pitchFamily="49" charset="-122"/>
                <a:ea typeface="楷体" pitchFamily="49" charset="-122"/>
              </a:rPr>
              <a:t>加工逻辑简述</a:t>
            </a:r>
            <a:endParaRPr lang="en-US" altLang="zh-CN" sz="2400" kern="0" dirty="0">
              <a:solidFill>
                <a:srgbClr val="000000"/>
              </a:solidFill>
              <a:latin typeface="楷体" pitchFamily="49" charset="-122"/>
              <a:ea typeface="楷体" pitchFamily="49" charset="-122"/>
            </a:endParaRPr>
          </a:p>
          <a:p>
            <a:pPr marL="742950" marR="0" lvl="1" indent="-285750" defTabSz="914400" eaLnBrk="0" fontAlgn="auto" latinLnBrk="0" hangingPunct="0">
              <a:lnSpc>
                <a:spcPct val="100000"/>
              </a:lnSpc>
              <a:spcBef>
                <a:spcPct val="20000"/>
              </a:spcBef>
              <a:spcAft>
                <a:spcPts val="0"/>
              </a:spcAft>
              <a:buClr>
                <a:srgbClr val="CC0000"/>
              </a:buClr>
              <a:buSzPct val="80000"/>
              <a:buFont typeface="Arial"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楷体" pitchFamily="49" charset="-122"/>
                <a:ea typeface="楷体" pitchFamily="49" charset="-122"/>
              </a:rPr>
              <a:t>度量维度：</a:t>
            </a:r>
            <a:r>
              <a:rPr kumimoji="0" lang="zh-CN" altLang="en-US" sz="1800" b="0" i="0" u="none" strike="noStrike" kern="0" cap="none" spc="0" normalizeH="0" baseline="0" noProof="0" dirty="0">
                <a:ln>
                  <a:noFill/>
                </a:ln>
                <a:solidFill>
                  <a:srgbClr val="000000"/>
                </a:solidFill>
                <a:effectLst/>
                <a:uLnTx/>
                <a:uFillTx/>
                <a:latin typeface="楷体" pitchFamily="49" charset="-122"/>
                <a:ea typeface="楷体" pitchFamily="49" charset="-122"/>
              </a:rPr>
              <a:t>核算码</a:t>
            </a:r>
            <a:endParaRPr kumimoji="0" lang="en-US" altLang="zh-CN" sz="1800" b="0" i="0" u="none" strike="noStrike" kern="0" cap="none" spc="0" normalizeH="0" baseline="0" noProof="0" dirty="0">
              <a:ln>
                <a:noFill/>
              </a:ln>
              <a:solidFill>
                <a:srgbClr val="000000"/>
              </a:solidFill>
              <a:effectLst/>
              <a:uLnTx/>
              <a:uFillTx/>
              <a:latin typeface="楷体" pitchFamily="49" charset="-122"/>
              <a:ea typeface="楷体" pitchFamily="49" charset="-122"/>
            </a:endParaRPr>
          </a:p>
        </p:txBody>
      </p:sp>
      <p:sp>
        <p:nvSpPr>
          <p:cNvPr id="13" name="Rectangle 3"/>
          <p:cNvSpPr txBox="1">
            <a:spLocks noChangeArrowheads="1"/>
          </p:cNvSpPr>
          <p:nvPr/>
        </p:nvSpPr>
        <p:spPr bwMode="auto">
          <a:xfrm>
            <a:off x="3143250" y="5715000"/>
            <a:ext cx="2857500" cy="571500"/>
          </a:xfrm>
          <a:prstGeom prst="roundRect">
            <a:avLst/>
          </a:prstGeom>
          <a:solidFill>
            <a:srgbClr val="FFFFFF"/>
          </a:solidFill>
          <a:ln w="25400" cap="flat" cmpd="sng" algn="ctr">
            <a:solidFill>
              <a:srgbClr val="000000"/>
            </a:solidFill>
            <a:prstDash val="solid"/>
            <a:headEnd/>
            <a:tailEnd/>
          </a:ln>
          <a:effectLst/>
        </p:spPr>
        <p:txBody>
          <a:bodyPr/>
          <a:lstStyle/>
          <a:p>
            <a:pPr marL="342900" marR="0" lvl="0" indent="-342900" defTabSz="914400" eaLnBrk="0" fontAlgn="auto" latinLnBrk="0" hangingPunct="0">
              <a:lnSpc>
                <a:spcPct val="100000"/>
              </a:lnSpc>
              <a:spcBef>
                <a:spcPct val="20000"/>
              </a:spcBef>
              <a:spcAft>
                <a:spcPts val="0"/>
              </a:spcAft>
              <a:buClr>
                <a:srgbClr val="CC0000"/>
              </a:buClr>
              <a:buSzPct val="80000"/>
              <a:buFont typeface="Wingdings" pitchFamily="2" charset="2"/>
              <a:buChar char="Ø"/>
              <a:tabLst/>
              <a:defRPr/>
            </a:pPr>
            <a:r>
              <a:rPr kumimoji="0" lang="zh-CN" altLang="en-US" sz="1800" b="1" i="0" u="none" strike="noStrike" kern="0" cap="none" spc="0" normalizeH="0" baseline="0" noProof="0" dirty="0">
                <a:ln>
                  <a:noFill/>
                </a:ln>
                <a:solidFill>
                  <a:schemeClr val="accent1"/>
                </a:solidFill>
                <a:effectLst/>
                <a:uLnTx/>
                <a:uFillTx/>
                <a:latin typeface="楷体" pitchFamily="49" charset="-122"/>
                <a:ea typeface="楷体" pitchFamily="49" charset="-122"/>
              </a:rPr>
              <a:t>数据来源一致</a:t>
            </a:r>
            <a:endParaRPr kumimoji="0" lang="en-US" altLang="zh-CN" sz="1800" b="1" i="0" u="none" strike="noStrike" kern="0" cap="none" spc="0" normalizeH="0" baseline="0" noProof="0" dirty="0">
              <a:ln>
                <a:noFill/>
              </a:ln>
              <a:solidFill>
                <a:schemeClr val="accent1"/>
              </a:solidFill>
              <a:effectLst/>
              <a:uLnTx/>
              <a:uFillTx/>
              <a:latin typeface="楷体" pitchFamily="49" charset="-122"/>
              <a:ea typeface="楷体" pitchFamily="49" charset="-122"/>
            </a:endParaRPr>
          </a:p>
        </p:txBody>
      </p:sp>
      <p:sp>
        <p:nvSpPr>
          <p:cNvPr id="14" name="Rectangle 3"/>
          <p:cNvSpPr txBox="1">
            <a:spLocks noChangeArrowheads="1"/>
          </p:cNvSpPr>
          <p:nvPr/>
        </p:nvSpPr>
        <p:spPr bwMode="auto">
          <a:xfrm>
            <a:off x="6000750" y="5715000"/>
            <a:ext cx="2857500" cy="571500"/>
          </a:xfrm>
          <a:prstGeom prst="roundRect">
            <a:avLst/>
          </a:prstGeom>
          <a:solidFill>
            <a:srgbClr val="FFFFFF"/>
          </a:solidFill>
          <a:ln w="25400" cap="flat" cmpd="sng" algn="ctr">
            <a:solidFill>
              <a:srgbClr val="000000"/>
            </a:solidFill>
            <a:prstDash val="solid"/>
            <a:headEnd/>
            <a:tailEnd/>
          </a:ln>
          <a:effectLst/>
        </p:spPr>
        <p:txBody>
          <a:bodyPr/>
          <a:lstStyle/>
          <a:p>
            <a:pPr marL="342900" marR="0" lvl="0" indent="-342900" defTabSz="914400" eaLnBrk="0" fontAlgn="auto" latinLnBrk="0" hangingPunct="0">
              <a:lnSpc>
                <a:spcPct val="100000"/>
              </a:lnSpc>
              <a:spcBef>
                <a:spcPct val="20000"/>
              </a:spcBef>
              <a:spcAft>
                <a:spcPts val="0"/>
              </a:spcAft>
              <a:buClr>
                <a:srgbClr val="CC0000"/>
              </a:buClr>
              <a:buSzPct val="80000"/>
              <a:buFont typeface="Wingdings" pitchFamily="2" charset="2"/>
              <a:buChar char="Ø"/>
              <a:tabLst/>
              <a:defRPr/>
            </a:pPr>
            <a:r>
              <a:rPr kumimoji="0" lang="zh-CN" altLang="en-US" sz="1800" b="1" i="0" u="none" strike="noStrike" kern="0" cap="none" spc="0" normalizeH="0" baseline="0" noProof="0" dirty="0">
                <a:ln>
                  <a:noFill/>
                </a:ln>
                <a:solidFill>
                  <a:schemeClr val="accent1"/>
                </a:solidFill>
                <a:effectLst/>
                <a:uLnTx/>
                <a:uFillTx/>
                <a:latin typeface="楷体" pitchFamily="49" charset="-122"/>
                <a:ea typeface="楷体" pitchFamily="49" charset="-122"/>
              </a:rPr>
              <a:t>加工逻辑一致</a:t>
            </a:r>
          </a:p>
        </p:txBody>
      </p:sp>
      <p:sp>
        <p:nvSpPr>
          <p:cNvPr id="2" name="Slide Number Placeholder 1"/>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20</a:t>
            </a:fld>
            <a:endParaRPr lang="en-GB" dirty="0">
              <a:latin typeface="楷体" pitchFamily="49" charset="-122"/>
              <a:ea typeface="楷体" pitchFamily="49" charset="-122"/>
            </a:endParaRPr>
          </a:p>
        </p:txBody>
      </p:sp>
    </p:spTree>
    <p:extLst>
      <p:ext uri="{BB962C8B-B14F-4D97-AF65-F5344CB8AC3E}">
        <p14:creationId xmlns:p14="http://schemas.microsoft.com/office/powerpoint/2010/main" val="1900513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实施方法</a:t>
            </a:r>
            <a:r>
              <a:rPr lang="en-US" altLang="zh-CN" dirty="0" smtClean="0">
                <a:solidFill>
                  <a:schemeClr val="bg1"/>
                </a:solidFill>
                <a:latin typeface="楷体" pitchFamily="49" charset="-122"/>
                <a:ea typeface="楷体" pitchFamily="49" charset="-122"/>
              </a:rPr>
              <a:t>-</a:t>
            </a:r>
            <a:r>
              <a:rPr lang="zh-CN" altLang="en-US" dirty="0" smtClean="0">
                <a:solidFill>
                  <a:schemeClr val="bg1"/>
                </a:solidFill>
                <a:latin typeface="楷体" pitchFamily="49" charset="-122"/>
                <a:ea typeface="楷体" pitchFamily="49" charset="-122"/>
              </a:rPr>
              <a:t>损益的例子</a:t>
            </a:r>
            <a:endParaRPr lang="en-US" altLang="en-US" dirty="0">
              <a:solidFill>
                <a:schemeClr val="bg1"/>
              </a:solidFill>
              <a:latin typeface="楷体" pitchFamily="49" charset="-122"/>
              <a:ea typeface="楷体" pitchFamily="49" charset="-122"/>
            </a:endParaRPr>
          </a:p>
        </p:txBody>
      </p:sp>
      <p:pic>
        <p:nvPicPr>
          <p:cNvPr id="8" name="Picture 2"/>
          <p:cNvPicPr>
            <a:picLocks noChangeAspect="1" noChangeArrowheads="1"/>
          </p:cNvPicPr>
          <p:nvPr/>
        </p:nvPicPr>
        <p:blipFill>
          <a:blip r:embed="rId2"/>
          <a:srcRect/>
          <a:stretch>
            <a:fillRect/>
          </a:stretch>
        </p:blipFill>
        <p:spPr bwMode="auto">
          <a:xfrm>
            <a:off x="1004888" y="1181100"/>
            <a:ext cx="7297737" cy="4929188"/>
          </a:xfrm>
          <a:prstGeom prst="rect">
            <a:avLst/>
          </a:prstGeom>
          <a:noFill/>
          <a:ln w="9525">
            <a:noFill/>
            <a:miter lim="800000"/>
            <a:headEnd/>
            <a:tailEnd/>
          </a:ln>
        </p:spPr>
      </p:pic>
      <p:sp>
        <p:nvSpPr>
          <p:cNvPr id="2" name="Slide Number Placeholder 1"/>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21</a:t>
            </a:fld>
            <a:endParaRPr lang="en-GB" dirty="0">
              <a:latin typeface="楷体" pitchFamily="49" charset="-122"/>
              <a:ea typeface="楷体" pitchFamily="49" charset="-122"/>
            </a:endParaRPr>
          </a:p>
        </p:txBody>
      </p:sp>
    </p:spTree>
    <p:extLst>
      <p:ext uri="{BB962C8B-B14F-4D97-AF65-F5344CB8AC3E}">
        <p14:creationId xmlns:p14="http://schemas.microsoft.com/office/powerpoint/2010/main" val="3962617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系统架构（转自某项目汇报）</a:t>
            </a:r>
            <a:endParaRPr kumimoji="1" lang="zh-CN" altLang="en-US" dirty="0">
              <a:latin typeface="楷体" pitchFamily="49" charset="-122"/>
              <a:ea typeface="楷体" pitchFamily="49" charset="-122"/>
              <a:cs typeface="微软雅黑"/>
            </a:endParaRPr>
          </a:p>
        </p:txBody>
      </p:sp>
      <p:sp>
        <p:nvSpPr>
          <p:cNvPr id="142" name="Text Box 6"/>
          <p:cNvSpPr txBox="1">
            <a:spLocks noChangeArrowheads="1"/>
          </p:cNvSpPr>
          <p:nvPr/>
        </p:nvSpPr>
        <p:spPr bwMode="auto">
          <a:xfrm>
            <a:off x="599768" y="1488689"/>
            <a:ext cx="8366811" cy="4401201"/>
          </a:xfrm>
          <a:prstGeom prst="rect">
            <a:avLst/>
          </a:prstGeom>
          <a:noFill/>
          <a:ln w="9525">
            <a:noFill/>
            <a:miter lim="800000"/>
            <a:headEnd/>
            <a:tailEnd/>
          </a:ln>
        </p:spPr>
        <p:txBody>
          <a:bodyPr wrap="square" lIns="91437" tIns="45718" rIns="91437" bIns="45718">
            <a:spAutoFit/>
          </a:bodyPr>
          <a:lstStyle/>
          <a:p>
            <a:pPr marL="800100" lvl="1" indent="-342900">
              <a:spcBef>
                <a:spcPct val="50000"/>
              </a:spcBef>
              <a:buFont typeface="Arial" pitchFamily="34" charset="0"/>
              <a:buChar char="•"/>
            </a:pPr>
            <a:r>
              <a:rPr lang="zh-CN" altLang="en-US" sz="2000" dirty="0" smtClean="0">
                <a:latin typeface="楷体" pitchFamily="49" charset="-122"/>
                <a:ea typeface="楷体" pitchFamily="49" charset="-122"/>
                <a:cs typeface="华文细黑"/>
              </a:rPr>
              <a:t>服务于</a:t>
            </a:r>
            <a:r>
              <a:rPr lang="en-US" altLang="zh-CN" sz="2000" dirty="0" smtClean="0">
                <a:latin typeface="楷体" pitchFamily="49" charset="-122"/>
                <a:ea typeface="楷体" pitchFamily="49" charset="-122"/>
                <a:cs typeface="华文细黑"/>
              </a:rPr>
              <a:t>Basel II</a:t>
            </a:r>
            <a:r>
              <a:rPr lang="zh-CN" altLang="en-US" sz="2000" dirty="0" smtClean="0">
                <a:latin typeface="楷体" pitchFamily="49" charset="-122"/>
                <a:ea typeface="楷体" pitchFamily="49" charset="-122"/>
                <a:cs typeface="华文细黑"/>
              </a:rPr>
              <a:t>合规的中台风险管理系统</a:t>
            </a:r>
            <a:endParaRPr lang="en-US" altLang="zh-CN" sz="2000" dirty="0" smtClean="0">
              <a:latin typeface="楷体" pitchFamily="49" charset="-122"/>
              <a:ea typeface="楷体" pitchFamily="49" charset="-122"/>
              <a:cs typeface="华文细黑"/>
            </a:endParaRPr>
          </a:p>
          <a:p>
            <a:pPr marL="800100" lvl="1" indent="-342900">
              <a:spcBef>
                <a:spcPct val="50000"/>
              </a:spcBef>
              <a:buFont typeface="Arial" pitchFamily="34" charset="0"/>
              <a:buChar char="•"/>
            </a:pPr>
            <a:r>
              <a:rPr lang="zh-CN" altLang="en-US" sz="2000" dirty="0" smtClean="0">
                <a:latin typeface="楷体" pitchFamily="49" charset="-122"/>
                <a:ea typeface="楷体" pitchFamily="49" charset="-122"/>
                <a:cs typeface="华文细黑"/>
              </a:rPr>
              <a:t>计量引擎与数据集市统一招标、统一建设</a:t>
            </a:r>
            <a:endParaRPr lang="en-US" altLang="zh-CN" sz="2000" dirty="0" smtClean="0">
              <a:latin typeface="楷体" pitchFamily="49" charset="-122"/>
              <a:ea typeface="楷体" pitchFamily="49" charset="-122"/>
              <a:cs typeface="华文细黑"/>
            </a:endParaRPr>
          </a:p>
          <a:p>
            <a:pPr marL="800100" lvl="1" indent="-342900">
              <a:spcBef>
                <a:spcPct val="50000"/>
              </a:spcBef>
              <a:buFont typeface="Arial" pitchFamily="34" charset="0"/>
              <a:buChar char="•"/>
            </a:pPr>
            <a:r>
              <a:rPr lang="zh-CN" altLang="en-US" sz="2000" dirty="0" smtClean="0">
                <a:latin typeface="楷体" pitchFamily="49" charset="-122"/>
                <a:ea typeface="楷体" pitchFamily="49" charset="-122"/>
                <a:cs typeface="华文细黑"/>
              </a:rPr>
              <a:t>单一系统同时支持数据集市、市场风险、信用风险、限额管理、交易管理与部分前台功能。将有部分前台用户。</a:t>
            </a:r>
            <a:endParaRPr lang="en-US" altLang="zh-CN" sz="2000" dirty="0" smtClean="0">
              <a:latin typeface="楷体" pitchFamily="49" charset="-122"/>
              <a:ea typeface="楷体" pitchFamily="49" charset="-122"/>
              <a:cs typeface="华文细黑"/>
            </a:endParaRPr>
          </a:p>
          <a:p>
            <a:pPr marL="800100" lvl="1" indent="-342900">
              <a:spcBef>
                <a:spcPct val="50000"/>
              </a:spcBef>
              <a:buFont typeface="Arial" pitchFamily="34" charset="0"/>
              <a:buChar char="•"/>
            </a:pPr>
            <a:r>
              <a:rPr lang="zh-CN" altLang="en-US" sz="2000" dirty="0" smtClean="0">
                <a:latin typeface="楷体" pitchFamily="49" charset="-122"/>
                <a:ea typeface="楷体" pitchFamily="49" charset="-122"/>
                <a:cs typeface="华文细黑"/>
              </a:rPr>
              <a:t>主要功能：</a:t>
            </a:r>
            <a:endParaRPr lang="en-US" altLang="zh-CN" sz="2000" dirty="0" smtClean="0">
              <a:latin typeface="楷体" pitchFamily="49" charset="-122"/>
              <a:ea typeface="楷体" pitchFamily="49" charset="-122"/>
              <a:cs typeface="华文细黑"/>
            </a:endParaRPr>
          </a:p>
          <a:p>
            <a:pPr marL="1257300" lvl="2" indent="-342900">
              <a:spcBef>
                <a:spcPct val="50000"/>
              </a:spcBef>
              <a:buFont typeface="Arial" pitchFamily="34" charset="0"/>
              <a:buChar char="•"/>
            </a:pPr>
            <a:r>
              <a:rPr lang="zh-CN" altLang="en-US" sz="2000" dirty="0" smtClean="0">
                <a:latin typeface="楷体" pitchFamily="49" charset="-122"/>
                <a:ea typeface="楷体" pitchFamily="49" charset="-122"/>
                <a:cs typeface="华文细黑"/>
              </a:rPr>
              <a:t>覆盖各类金融产品，包括结构化产品、交易所交易衍生品</a:t>
            </a:r>
            <a:endParaRPr lang="en-US" altLang="zh-CN" sz="2000" dirty="0" smtClean="0">
              <a:latin typeface="楷体" pitchFamily="49" charset="-122"/>
              <a:ea typeface="楷体" pitchFamily="49" charset="-122"/>
              <a:cs typeface="华文细黑"/>
            </a:endParaRPr>
          </a:p>
          <a:p>
            <a:pPr marL="1257300" lvl="2" indent="-342900">
              <a:spcBef>
                <a:spcPct val="50000"/>
              </a:spcBef>
              <a:buFont typeface="Arial" pitchFamily="34" charset="0"/>
              <a:buChar char="•"/>
            </a:pPr>
            <a:r>
              <a:rPr lang="zh-CN" altLang="en-US" sz="2000" dirty="0" smtClean="0">
                <a:latin typeface="楷体" pitchFamily="49" charset="-122"/>
                <a:ea typeface="楷体" pitchFamily="49" charset="-122"/>
                <a:cs typeface="华文细黑"/>
              </a:rPr>
              <a:t>交易接口、交易管理、定价估值、现金流、头寸、损益、对冲</a:t>
            </a:r>
            <a:endParaRPr lang="en-US" altLang="zh-CN" sz="2000" dirty="0" smtClean="0">
              <a:latin typeface="楷体" pitchFamily="49" charset="-122"/>
              <a:ea typeface="楷体" pitchFamily="49" charset="-122"/>
              <a:cs typeface="华文细黑"/>
            </a:endParaRPr>
          </a:p>
          <a:p>
            <a:pPr marL="1257300" lvl="2" indent="-342900">
              <a:spcBef>
                <a:spcPct val="50000"/>
              </a:spcBef>
              <a:buFont typeface="Arial" pitchFamily="34" charset="0"/>
              <a:buChar char="•"/>
            </a:pPr>
            <a:r>
              <a:rPr lang="en-US" altLang="zh-CN" sz="2000" dirty="0" smtClean="0">
                <a:latin typeface="楷体" pitchFamily="49" charset="-122"/>
                <a:ea typeface="楷体" pitchFamily="49" charset="-122"/>
                <a:cs typeface="华文细黑"/>
              </a:rPr>
              <a:t>VaR</a:t>
            </a:r>
            <a:r>
              <a:rPr lang="zh-CN" altLang="en-US" sz="2000" dirty="0" smtClean="0">
                <a:latin typeface="楷体" pitchFamily="49" charset="-122"/>
                <a:ea typeface="楷体" pitchFamily="49" charset="-122"/>
                <a:cs typeface="华文细黑"/>
              </a:rPr>
              <a:t>、压力</a:t>
            </a:r>
            <a:r>
              <a:rPr lang="en-US" altLang="zh-CN" sz="2000" dirty="0" smtClean="0">
                <a:latin typeface="楷体" pitchFamily="49" charset="-122"/>
                <a:ea typeface="楷体" pitchFamily="49" charset="-122"/>
                <a:cs typeface="华文细黑"/>
              </a:rPr>
              <a:t>VaR</a:t>
            </a:r>
            <a:r>
              <a:rPr lang="zh-CN" altLang="en-US" sz="2000" dirty="0" smtClean="0">
                <a:latin typeface="楷体" pitchFamily="49" charset="-122"/>
                <a:ea typeface="楷体" pitchFamily="49" charset="-122"/>
                <a:cs typeface="华文细黑"/>
              </a:rPr>
              <a:t>、返回检验、压力测试、情景分析、敞口计算</a:t>
            </a:r>
            <a:endParaRPr lang="en-US" altLang="zh-CN" sz="2000" dirty="0" smtClean="0">
              <a:latin typeface="楷体" pitchFamily="49" charset="-122"/>
              <a:ea typeface="楷体" pitchFamily="49" charset="-122"/>
              <a:cs typeface="华文细黑"/>
            </a:endParaRPr>
          </a:p>
          <a:p>
            <a:pPr marL="1257300" lvl="2" indent="-342900">
              <a:spcBef>
                <a:spcPct val="50000"/>
              </a:spcBef>
              <a:buFont typeface="Arial" pitchFamily="34" charset="0"/>
              <a:buChar char="•"/>
            </a:pPr>
            <a:r>
              <a:rPr lang="zh-CN" altLang="en-US" sz="2000" dirty="0">
                <a:latin typeface="楷体" pitchFamily="49" charset="-122"/>
                <a:ea typeface="楷体" pitchFamily="49" charset="-122"/>
                <a:cs typeface="华文细黑"/>
              </a:rPr>
              <a:t>限额</a:t>
            </a:r>
            <a:r>
              <a:rPr lang="zh-CN" altLang="en-US" sz="2000" dirty="0" smtClean="0">
                <a:latin typeface="楷体" pitchFamily="49" charset="-122"/>
                <a:ea typeface="楷体" pitchFamily="49" charset="-122"/>
                <a:cs typeface="华文细黑"/>
              </a:rPr>
              <a:t>管理：设定、预警、监控、归档、报告</a:t>
            </a:r>
            <a:r>
              <a:rPr lang="en-US" altLang="zh-CN" sz="2000" dirty="0" smtClean="0">
                <a:latin typeface="楷体" pitchFamily="49" charset="-122"/>
                <a:ea typeface="楷体" pitchFamily="49" charset="-122"/>
                <a:cs typeface="华文细黑"/>
              </a:rPr>
              <a:t>…</a:t>
            </a:r>
          </a:p>
          <a:p>
            <a:pPr marL="1257300" lvl="2" indent="-342900">
              <a:spcBef>
                <a:spcPct val="50000"/>
              </a:spcBef>
              <a:buFont typeface="Arial" pitchFamily="34" charset="0"/>
              <a:buChar char="•"/>
            </a:pPr>
            <a:r>
              <a:rPr lang="zh-CN" altLang="en-US" sz="2000" dirty="0">
                <a:latin typeface="楷体" pitchFamily="49" charset="-122"/>
                <a:ea typeface="楷体" pitchFamily="49" charset="-122"/>
                <a:cs typeface="华文细黑"/>
              </a:rPr>
              <a:t>特定</a:t>
            </a:r>
            <a:r>
              <a:rPr lang="zh-CN" altLang="en-US" sz="2000" dirty="0" smtClean="0">
                <a:latin typeface="楷体" pitchFamily="49" charset="-122"/>
                <a:ea typeface="楷体" pitchFamily="49" charset="-122"/>
                <a:cs typeface="华文细黑"/>
              </a:rPr>
              <a:t>风险内部模型法</a:t>
            </a:r>
            <a:r>
              <a:rPr lang="en-US" altLang="zh-CN" sz="2000" dirty="0" smtClean="0">
                <a:latin typeface="楷体" pitchFamily="49" charset="-122"/>
                <a:ea typeface="楷体" pitchFamily="49" charset="-122"/>
                <a:cs typeface="华文细黑"/>
              </a:rPr>
              <a:t>+</a:t>
            </a:r>
            <a:r>
              <a:rPr lang="zh-CN" altLang="en-US" sz="2000" dirty="0" smtClean="0">
                <a:latin typeface="楷体" pitchFamily="49" charset="-122"/>
                <a:ea typeface="楷体" pitchFamily="49" charset="-122"/>
                <a:cs typeface="华文细黑"/>
              </a:rPr>
              <a:t>新增风险</a:t>
            </a:r>
            <a:endParaRPr lang="en-US" altLang="zh-CN" sz="2000" dirty="0" smtClean="0">
              <a:latin typeface="楷体" pitchFamily="49" charset="-122"/>
              <a:ea typeface="楷体" pitchFamily="49" charset="-122"/>
              <a:cs typeface="华文细黑"/>
            </a:endParaRPr>
          </a:p>
        </p:txBody>
      </p:sp>
    </p:spTree>
    <p:extLst>
      <p:ext uri="{BB962C8B-B14F-4D97-AF65-F5344CB8AC3E}">
        <p14:creationId xmlns:p14="http://schemas.microsoft.com/office/powerpoint/2010/main" val="14510543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系统架构（转自</a:t>
            </a:r>
            <a:r>
              <a:rPr kumimoji="1" lang="en-US" altLang="zh-CN" dirty="0" smtClean="0">
                <a:latin typeface="楷体" pitchFamily="49" charset="-122"/>
                <a:ea typeface="楷体" pitchFamily="49" charset="-122"/>
                <a:cs typeface="微软雅黑"/>
              </a:rPr>
              <a:t>SUNGARD</a:t>
            </a:r>
            <a:r>
              <a:rPr kumimoji="1" lang="zh-CN" altLang="en-US" dirty="0" smtClean="0">
                <a:latin typeface="楷体" pitchFamily="49" charset="-122"/>
                <a:ea typeface="楷体" pitchFamily="49" charset="-122"/>
                <a:cs typeface="微软雅黑"/>
              </a:rPr>
              <a:t>某项目汇报）</a:t>
            </a:r>
            <a:endParaRPr kumimoji="1" lang="zh-CN" altLang="en-US" dirty="0">
              <a:latin typeface="楷体" pitchFamily="49" charset="-122"/>
              <a:ea typeface="楷体" pitchFamily="49" charset="-122"/>
              <a:cs typeface="微软雅黑"/>
            </a:endParaRPr>
          </a:p>
        </p:txBody>
      </p:sp>
      <p:grpSp>
        <p:nvGrpSpPr>
          <p:cNvPr id="125" name="组合 139"/>
          <p:cNvGrpSpPr>
            <a:grpSpLocks/>
          </p:cNvGrpSpPr>
          <p:nvPr/>
        </p:nvGrpSpPr>
        <p:grpSpPr bwMode="auto">
          <a:xfrm>
            <a:off x="250825" y="928688"/>
            <a:ext cx="8642350" cy="5256212"/>
            <a:chOff x="0" y="1196975"/>
            <a:chExt cx="9251950" cy="5256213"/>
          </a:xfrm>
        </p:grpSpPr>
        <p:sp>
          <p:nvSpPr>
            <p:cNvPr id="126" name="圆角矩形 798"/>
            <p:cNvSpPr/>
            <p:nvPr/>
          </p:nvSpPr>
          <p:spPr bwMode="auto">
            <a:xfrm>
              <a:off x="0" y="1196975"/>
              <a:ext cx="9251950" cy="3321051"/>
            </a:xfrm>
            <a:prstGeom prst="roundRect">
              <a:avLst>
                <a:gd name="adj" fmla="val 7693"/>
              </a:avLst>
            </a:prstGeom>
            <a:gradFill>
              <a:gsLst>
                <a:gs pos="0">
                  <a:srgbClr val="FFCC66"/>
                </a:gs>
                <a:gs pos="50000">
                  <a:srgbClr val="FFFFFF"/>
                </a:gs>
                <a:gs pos="100000">
                  <a:srgbClr val="EAEAEA"/>
                </a:gs>
              </a:gsLst>
              <a:lin ang="0" scaled="1"/>
            </a:gradFill>
            <a:ln w="25400">
              <a:solidFill>
                <a:srgbClr val="7889FB"/>
              </a:solidFill>
              <a:miter lim="800000"/>
              <a:headEnd/>
              <a:tailEnd/>
            </a:ln>
          </p:spPr>
          <p:txBody>
            <a:bodyPr lIns="0" tIns="0" rIns="0" bIns="0"/>
            <a:lstStyle/>
            <a:p>
              <a:pPr fontAlgn="auto">
                <a:spcBef>
                  <a:spcPts val="0"/>
                </a:spcBef>
                <a:spcAft>
                  <a:spcPts val="0"/>
                </a:spcAft>
                <a:defRPr/>
              </a:pPr>
              <a:endParaRPr lang="zh-CN" altLang="en-US" sz="1200" kern="0" dirty="0">
                <a:solidFill>
                  <a:srgbClr val="000000"/>
                </a:solidFill>
                <a:latin typeface="楷体" pitchFamily="49" charset="-122"/>
                <a:ea typeface="楷体" pitchFamily="49" charset="-122"/>
              </a:endParaRPr>
            </a:p>
          </p:txBody>
        </p:sp>
        <p:sp>
          <p:nvSpPr>
            <p:cNvPr id="127" name="AutoShape 11"/>
            <p:cNvSpPr>
              <a:spLocks noChangeArrowheads="1"/>
            </p:cNvSpPr>
            <p:nvPr/>
          </p:nvSpPr>
          <p:spPr bwMode="auto">
            <a:xfrm>
              <a:off x="3137234" y="3063875"/>
              <a:ext cx="2729359" cy="1301750"/>
            </a:xfrm>
            <a:prstGeom prst="can">
              <a:avLst>
                <a:gd name="adj" fmla="val 24266"/>
              </a:avLst>
            </a:prstGeom>
            <a:gradFill rotWithShape="1">
              <a:gsLst>
                <a:gs pos="0">
                  <a:srgbClr val="CCFF99"/>
                </a:gs>
                <a:gs pos="50000">
                  <a:srgbClr val="FFFFFF"/>
                </a:gs>
                <a:gs pos="100000">
                  <a:srgbClr val="EAEAEA"/>
                </a:gs>
              </a:gsLst>
              <a:lin ang="0" scaled="1"/>
            </a:gradFill>
            <a:ln w="19050">
              <a:solidFill>
                <a:srgbClr val="000000"/>
              </a:solidFill>
              <a:round/>
              <a:headEnd/>
              <a:tailEnd/>
            </a:ln>
          </p:spPr>
          <p:txBody>
            <a:bodyPr anchor="ctr"/>
            <a:lstStyle/>
            <a:p>
              <a:pPr algn="ctr" fontAlgn="auto">
                <a:spcBef>
                  <a:spcPct val="50000"/>
                </a:spcBef>
                <a:spcAft>
                  <a:spcPts val="0"/>
                </a:spcAft>
                <a:buFont typeface="Wingdings" pitchFamily="2" charset="2"/>
                <a:buNone/>
                <a:defRPr/>
              </a:pPr>
              <a:endParaRPr lang="zh-CN" altLang="zh-CN" sz="1200" b="1" kern="0">
                <a:solidFill>
                  <a:srgbClr val="000000"/>
                </a:solidFill>
                <a:latin typeface="楷体" pitchFamily="49" charset="-122"/>
                <a:ea typeface="楷体" pitchFamily="49" charset="-122"/>
              </a:endParaRPr>
            </a:p>
          </p:txBody>
        </p:sp>
        <p:sp>
          <p:nvSpPr>
            <p:cNvPr id="128" name="Rectangle 157"/>
            <p:cNvSpPr>
              <a:spLocks noChangeArrowheads="1"/>
            </p:cNvSpPr>
            <p:nvPr/>
          </p:nvSpPr>
          <p:spPr bwMode="auto">
            <a:xfrm>
              <a:off x="3722331" y="3114675"/>
              <a:ext cx="1482689" cy="184666"/>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zh-CN" altLang="en-US" sz="1200" b="1" kern="0">
                  <a:solidFill>
                    <a:srgbClr val="000000"/>
                  </a:solidFill>
                  <a:latin typeface="楷体" pitchFamily="49" charset="-122"/>
                  <a:ea typeface="楷体" pitchFamily="49" charset="-122"/>
                </a:rPr>
                <a:t>市场风险应用数据库</a:t>
              </a:r>
            </a:p>
          </p:txBody>
        </p:sp>
        <p:sp>
          <p:nvSpPr>
            <p:cNvPr id="129" name="Rectangle 157"/>
            <p:cNvSpPr>
              <a:spLocks noChangeArrowheads="1"/>
            </p:cNvSpPr>
            <p:nvPr/>
          </p:nvSpPr>
          <p:spPr bwMode="auto">
            <a:xfrm>
              <a:off x="3268094" y="3429000"/>
              <a:ext cx="11777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静态数据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0" name="Rectangle 157"/>
            <p:cNvSpPr>
              <a:spLocks noChangeArrowheads="1"/>
            </p:cNvSpPr>
            <p:nvPr/>
          </p:nvSpPr>
          <p:spPr bwMode="auto">
            <a:xfrm>
              <a:off x="3268094" y="3646487"/>
              <a:ext cx="1177737" cy="153988"/>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金融工具数据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1" name="Rectangle 157"/>
            <p:cNvSpPr>
              <a:spLocks noChangeArrowheads="1"/>
            </p:cNvSpPr>
            <p:nvPr/>
          </p:nvSpPr>
          <p:spPr bwMode="auto">
            <a:xfrm>
              <a:off x="3268094" y="3860801"/>
              <a:ext cx="11777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交易账户头寸数据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2" name="Rectangle 157"/>
            <p:cNvSpPr>
              <a:spLocks noChangeArrowheads="1"/>
            </p:cNvSpPr>
            <p:nvPr/>
          </p:nvSpPr>
          <p:spPr bwMode="auto">
            <a:xfrm>
              <a:off x="3268094" y="4076701"/>
              <a:ext cx="11777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其他数据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3" name="Rectangle 157"/>
            <p:cNvSpPr>
              <a:spLocks noChangeArrowheads="1"/>
            </p:cNvSpPr>
            <p:nvPr/>
          </p:nvSpPr>
          <p:spPr bwMode="auto">
            <a:xfrm>
              <a:off x="4564794" y="3429000"/>
              <a:ext cx="11811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参考数据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4" name="Rectangle 157"/>
            <p:cNvSpPr>
              <a:spLocks noChangeArrowheads="1"/>
            </p:cNvSpPr>
            <p:nvPr/>
          </p:nvSpPr>
          <p:spPr bwMode="auto">
            <a:xfrm>
              <a:off x="4564794" y="3646487"/>
              <a:ext cx="1181137" cy="153988"/>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市场数据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5" name="Rectangle 157"/>
            <p:cNvSpPr>
              <a:spLocks noChangeArrowheads="1"/>
            </p:cNvSpPr>
            <p:nvPr/>
          </p:nvSpPr>
          <p:spPr bwMode="auto">
            <a:xfrm>
              <a:off x="4564794" y="3860801"/>
              <a:ext cx="11811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损益数据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6" name="Rectangle 157"/>
            <p:cNvSpPr>
              <a:spLocks noChangeArrowheads="1"/>
            </p:cNvSpPr>
            <p:nvPr/>
          </p:nvSpPr>
          <p:spPr bwMode="auto">
            <a:xfrm>
              <a:off x="4564794" y="4076701"/>
              <a:ext cx="11811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风险计量结果数据</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37" name="Rectangle 312"/>
            <p:cNvSpPr>
              <a:spLocks noChangeArrowheads="1"/>
            </p:cNvSpPr>
            <p:nvPr/>
          </p:nvSpPr>
          <p:spPr bwMode="auto">
            <a:xfrm>
              <a:off x="662796" y="4740276"/>
              <a:ext cx="654299" cy="184150"/>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200" kern="0" dirty="0">
                  <a:solidFill>
                    <a:srgbClr val="E46C0A"/>
                  </a:solidFill>
                  <a:latin typeface="楷体" pitchFamily="49" charset="-122"/>
                  <a:ea typeface="楷体" pitchFamily="49" charset="-122"/>
                  <a:cs typeface="Arial Unicode MS" pitchFamily="34" charset="-122"/>
                </a:rPr>
                <a:t>资讯系统</a:t>
              </a:r>
              <a:endParaRPr lang="zh-CN" altLang="en-US" sz="1200" kern="0" dirty="0">
                <a:solidFill>
                  <a:srgbClr val="000000"/>
                </a:solidFill>
                <a:latin typeface="楷体" pitchFamily="49" charset="-122"/>
                <a:ea typeface="楷体" pitchFamily="49" charset="-122"/>
                <a:cs typeface="Arial Unicode MS" pitchFamily="34" charset="-122"/>
              </a:endParaRPr>
            </a:p>
          </p:txBody>
        </p:sp>
        <p:sp>
          <p:nvSpPr>
            <p:cNvPr id="138" name="Rectangle 157"/>
            <p:cNvSpPr>
              <a:spLocks noChangeArrowheads="1"/>
            </p:cNvSpPr>
            <p:nvPr/>
          </p:nvSpPr>
          <p:spPr bwMode="auto">
            <a:xfrm>
              <a:off x="472454" y="4929188"/>
              <a:ext cx="961904" cy="193675"/>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lstStyle/>
            <a:p>
              <a:pPr algn="ctr" fontAlgn="auto">
                <a:spcBef>
                  <a:spcPts val="0"/>
                </a:spcBef>
                <a:spcAft>
                  <a:spcPts val="0"/>
                </a:spcAft>
                <a:defRPr/>
              </a:pPr>
              <a:r>
                <a:rPr lang="en-US" altLang="zh-CN" sz="1000" kern="0" dirty="0">
                  <a:solidFill>
                    <a:srgbClr val="000000"/>
                  </a:solidFill>
                  <a:latin typeface="楷体" pitchFamily="49" charset="-122"/>
                  <a:ea typeface="楷体" pitchFamily="49" charset="-122"/>
                  <a:cs typeface="Arial Unicode MS" pitchFamily="34" charset="-122"/>
                </a:rPr>
                <a:t>Reuters</a:t>
              </a:r>
            </a:p>
          </p:txBody>
        </p:sp>
        <p:sp>
          <p:nvSpPr>
            <p:cNvPr id="139" name="Rectangle 312"/>
            <p:cNvSpPr>
              <a:spLocks noChangeArrowheads="1"/>
            </p:cNvSpPr>
            <p:nvPr/>
          </p:nvSpPr>
          <p:spPr bwMode="auto">
            <a:xfrm>
              <a:off x="2688572" y="4729163"/>
              <a:ext cx="961904" cy="184150"/>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200" kern="0" dirty="0">
                  <a:solidFill>
                    <a:srgbClr val="E46C0A"/>
                  </a:solidFill>
                  <a:latin typeface="楷体" pitchFamily="49" charset="-122"/>
                  <a:ea typeface="楷体" pitchFamily="49" charset="-122"/>
                  <a:cs typeface="Arial Unicode MS" pitchFamily="34" charset="-122"/>
                </a:rPr>
                <a:t>行内数据源</a:t>
              </a:r>
              <a:endParaRPr lang="zh-CN" altLang="en-US" sz="1200" kern="0" dirty="0">
                <a:solidFill>
                  <a:srgbClr val="000000"/>
                </a:solidFill>
                <a:latin typeface="楷体" pitchFamily="49" charset="-122"/>
                <a:ea typeface="楷体" pitchFamily="49" charset="-122"/>
                <a:cs typeface="Arial Unicode MS" pitchFamily="34" charset="-122"/>
              </a:endParaRPr>
            </a:p>
          </p:txBody>
        </p:sp>
        <p:sp>
          <p:nvSpPr>
            <p:cNvPr id="140" name="Rectangle 157"/>
            <p:cNvSpPr>
              <a:spLocks noChangeArrowheads="1"/>
            </p:cNvSpPr>
            <p:nvPr/>
          </p:nvSpPr>
          <p:spPr bwMode="auto">
            <a:xfrm>
              <a:off x="3147430" y="4951413"/>
              <a:ext cx="1261012" cy="153988"/>
            </a:xfrm>
            <a:prstGeom prst="rect">
              <a:avLst/>
            </a:prstGeom>
            <a:solidFill>
              <a:srgbClr val="061DC8">
                <a:lumMod val="20000"/>
                <a:lumOff val="80000"/>
                <a:alpha val="50000"/>
              </a:srgbClr>
            </a:solidFill>
            <a:ln w="19050">
              <a:solidFill>
                <a:srgbClr val="FF0000"/>
              </a:solidFill>
              <a:miter lim="800000"/>
              <a:headEnd/>
              <a:tailEnd/>
            </a:ln>
          </p:spPr>
          <p:txBody>
            <a:bodyPr lIns="0" tIns="0" rIns="0" bIns="0">
              <a:spAutoFit/>
            </a:bodyPr>
            <a:lstStyle/>
            <a:p>
              <a:pPr algn="ctr" fontAlgn="auto">
                <a:spcBef>
                  <a:spcPts val="0"/>
                </a:spcBef>
                <a:spcAft>
                  <a:spcPts val="0"/>
                </a:spcAft>
                <a:defRPr/>
              </a:pPr>
              <a:r>
                <a:rPr lang="en-US" altLang="zh-CN" sz="1000" kern="0" dirty="0" err="1">
                  <a:solidFill>
                    <a:srgbClr val="000000"/>
                  </a:solidFill>
                  <a:latin typeface="楷体" pitchFamily="49" charset="-122"/>
                  <a:ea typeface="楷体" pitchFamily="49" charset="-122"/>
                  <a:cs typeface="Arial Unicode MS" pitchFamily="34" charset="-122"/>
                </a:rPr>
                <a:t>Opics</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41" name="Rectangle 157"/>
            <p:cNvSpPr>
              <a:spLocks noChangeArrowheads="1"/>
            </p:cNvSpPr>
            <p:nvPr/>
          </p:nvSpPr>
          <p:spPr bwMode="auto">
            <a:xfrm>
              <a:off x="1818440" y="4951413"/>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票据系统</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54" name="Rectangle 157"/>
            <p:cNvSpPr>
              <a:spLocks noChangeArrowheads="1"/>
            </p:cNvSpPr>
            <p:nvPr/>
          </p:nvSpPr>
          <p:spPr bwMode="auto">
            <a:xfrm>
              <a:off x="1818440" y="5189538"/>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存放系统</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55" name="Rectangle 312"/>
            <p:cNvSpPr>
              <a:spLocks noChangeArrowheads="1"/>
            </p:cNvSpPr>
            <p:nvPr/>
          </p:nvSpPr>
          <p:spPr bwMode="auto">
            <a:xfrm>
              <a:off x="472454" y="1290637"/>
              <a:ext cx="1537602" cy="215444"/>
            </a:xfrm>
            <a:prstGeom prst="rect">
              <a:avLst/>
            </a:prstGeom>
            <a:noFill/>
            <a:ln w="9525">
              <a:noFill/>
              <a:miter lim="800000"/>
              <a:headEnd/>
              <a:tailEnd/>
            </a:ln>
          </p:spPr>
          <p:txBody>
            <a:bodyPr wrap="none" lIns="0" tIns="0" rIns="0" bIns="0">
              <a:spAutoFit/>
            </a:bodyPr>
            <a:lstStyle/>
            <a:p>
              <a:r>
                <a:rPr lang="zh-CN" altLang="en-US" sz="1400" b="1">
                  <a:solidFill>
                    <a:srgbClr val="061DC8"/>
                  </a:solidFill>
                  <a:latin typeface="楷体" pitchFamily="49" charset="-122"/>
                  <a:ea typeface="楷体" pitchFamily="49" charset="-122"/>
                  <a:cs typeface="Arial Unicode MS" pitchFamily="34" charset="-122"/>
                </a:rPr>
                <a:t>市场风险管理系统</a:t>
              </a:r>
              <a:endParaRPr lang="zh-CN" altLang="en-US" sz="1400" b="1">
                <a:solidFill>
                  <a:srgbClr val="061DC8"/>
                </a:solidFill>
                <a:latin typeface="楷体" pitchFamily="49" charset="-122"/>
                <a:ea typeface="楷体" pitchFamily="49" charset="-122"/>
              </a:endParaRPr>
            </a:p>
          </p:txBody>
        </p:sp>
        <p:sp>
          <p:nvSpPr>
            <p:cNvPr id="156" name="Rectangle 312"/>
            <p:cNvSpPr>
              <a:spLocks noChangeArrowheads="1"/>
            </p:cNvSpPr>
            <p:nvPr/>
          </p:nvSpPr>
          <p:spPr bwMode="auto">
            <a:xfrm>
              <a:off x="7425331" y="1608561"/>
              <a:ext cx="988458" cy="184666"/>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zh-CN" altLang="en-US" sz="1200" b="1" kern="0" dirty="0">
                  <a:solidFill>
                    <a:srgbClr val="061DC8"/>
                  </a:solidFill>
                  <a:latin typeface="楷体" pitchFamily="49" charset="-122"/>
                  <a:ea typeface="楷体" pitchFamily="49" charset="-122"/>
                  <a:cs typeface="Arial Unicode MS" pitchFamily="34" charset="-122"/>
                </a:rPr>
                <a:t>风险计算</a:t>
              </a:r>
              <a:r>
                <a:rPr lang="zh-CN" altLang="en-US" sz="1200" b="1" kern="0" dirty="0" smtClean="0">
                  <a:solidFill>
                    <a:srgbClr val="061DC8"/>
                  </a:solidFill>
                  <a:latin typeface="楷体" pitchFamily="49" charset="-122"/>
                  <a:ea typeface="楷体" pitchFamily="49" charset="-122"/>
                  <a:cs typeface="Arial Unicode MS" pitchFamily="34" charset="-122"/>
                </a:rPr>
                <a:t>引擎</a:t>
              </a:r>
              <a:endParaRPr lang="en-US" altLang="zh-CN" sz="1200" b="1" kern="0" dirty="0">
                <a:solidFill>
                  <a:srgbClr val="061DC8"/>
                </a:solidFill>
                <a:latin typeface="楷体" pitchFamily="49" charset="-122"/>
                <a:ea typeface="楷体" pitchFamily="49" charset="-122"/>
                <a:cs typeface="Arial Unicode MS" pitchFamily="34" charset="-122"/>
              </a:endParaRPr>
            </a:p>
          </p:txBody>
        </p:sp>
        <p:sp>
          <p:nvSpPr>
            <p:cNvPr id="157" name="Rectangle 157"/>
            <p:cNvSpPr>
              <a:spLocks noChangeArrowheads="1"/>
            </p:cNvSpPr>
            <p:nvPr/>
          </p:nvSpPr>
          <p:spPr bwMode="auto">
            <a:xfrm>
              <a:off x="6853989" y="1890712"/>
              <a:ext cx="1057074" cy="153988"/>
            </a:xfrm>
            <a:prstGeom prst="rect">
              <a:avLst/>
            </a:prstGeom>
            <a:solidFill>
              <a:srgbClr val="CC99FF">
                <a:alpha val="49804"/>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多维度</a:t>
              </a:r>
              <a:r>
                <a:rPr lang="en-US" altLang="zh-CN" sz="1000" kern="0" dirty="0" err="1">
                  <a:solidFill>
                    <a:srgbClr val="000000"/>
                  </a:solidFill>
                  <a:latin typeface="楷体" pitchFamily="49" charset="-122"/>
                  <a:ea typeface="楷体" pitchFamily="49" charset="-122"/>
                  <a:cs typeface="Arial Unicode MS" pitchFamily="34" charset="-122"/>
                </a:rPr>
                <a:t>VaR</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58" name="Rectangle 157"/>
            <p:cNvSpPr>
              <a:spLocks noChangeArrowheads="1"/>
            </p:cNvSpPr>
            <p:nvPr/>
          </p:nvSpPr>
          <p:spPr bwMode="auto">
            <a:xfrm>
              <a:off x="8055519" y="1890712"/>
              <a:ext cx="1057074" cy="153988"/>
            </a:xfrm>
            <a:prstGeom prst="rect">
              <a:avLst/>
            </a:prstGeom>
            <a:solidFill>
              <a:srgbClr val="CC99FF">
                <a:alpha val="49804"/>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估值及损益</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59" name="Rectangle 157"/>
            <p:cNvSpPr>
              <a:spLocks noChangeArrowheads="1"/>
            </p:cNvSpPr>
            <p:nvPr/>
          </p:nvSpPr>
          <p:spPr bwMode="auto">
            <a:xfrm>
              <a:off x="6853989" y="2144712"/>
              <a:ext cx="1057074" cy="153988"/>
            </a:xfrm>
            <a:prstGeom prst="rect">
              <a:avLst/>
            </a:prstGeom>
            <a:solidFill>
              <a:srgbClr val="CC99FF">
                <a:alpha val="49804"/>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压力</a:t>
              </a:r>
              <a:r>
                <a:rPr lang="en-US" altLang="zh-CN" sz="1000" kern="0" dirty="0" err="1">
                  <a:solidFill>
                    <a:srgbClr val="000000"/>
                  </a:solidFill>
                  <a:latin typeface="楷体" pitchFamily="49" charset="-122"/>
                  <a:ea typeface="楷体" pitchFamily="49" charset="-122"/>
                  <a:cs typeface="Arial Unicode MS" pitchFamily="34" charset="-122"/>
                </a:rPr>
                <a:t>VaR</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60" name="Rectangle 157"/>
            <p:cNvSpPr>
              <a:spLocks noChangeArrowheads="1"/>
            </p:cNvSpPr>
            <p:nvPr/>
          </p:nvSpPr>
          <p:spPr bwMode="auto">
            <a:xfrm>
              <a:off x="8055519" y="2144712"/>
              <a:ext cx="1057074" cy="153988"/>
            </a:xfrm>
            <a:prstGeom prst="rect">
              <a:avLst/>
            </a:prstGeom>
            <a:solidFill>
              <a:srgbClr val="CC99FF">
                <a:alpha val="49804"/>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返回检验</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61" name="Rectangle 157"/>
            <p:cNvSpPr>
              <a:spLocks noChangeArrowheads="1"/>
            </p:cNvSpPr>
            <p:nvPr/>
          </p:nvSpPr>
          <p:spPr bwMode="auto">
            <a:xfrm>
              <a:off x="6853989" y="2395537"/>
              <a:ext cx="1057074" cy="152400"/>
            </a:xfrm>
            <a:prstGeom prst="rect">
              <a:avLst/>
            </a:prstGeom>
            <a:solidFill>
              <a:srgbClr val="CC99FF">
                <a:alpha val="49804"/>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en-US" altLang="zh-CN" sz="1000" kern="0" dirty="0" err="1">
                  <a:solidFill>
                    <a:srgbClr val="000000"/>
                  </a:solidFill>
                  <a:latin typeface="楷体" pitchFamily="49" charset="-122"/>
                  <a:ea typeface="楷体" pitchFamily="49" charset="-122"/>
                  <a:cs typeface="Arial Unicode MS" pitchFamily="34" charset="-122"/>
                </a:rPr>
                <a:t>VaR</a:t>
              </a:r>
              <a:r>
                <a:rPr lang="zh-CN" altLang="en-US" sz="1000" kern="0" dirty="0">
                  <a:solidFill>
                    <a:srgbClr val="000000"/>
                  </a:solidFill>
                  <a:latin typeface="楷体" pitchFamily="49" charset="-122"/>
                  <a:ea typeface="楷体" pitchFamily="49" charset="-122"/>
                  <a:cs typeface="Arial Unicode MS" pitchFamily="34" charset="-122"/>
                </a:rPr>
                <a:t>限额</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62" name="Rectangle 157"/>
            <p:cNvSpPr>
              <a:spLocks noChangeArrowheads="1"/>
            </p:cNvSpPr>
            <p:nvPr/>
          </p:nvSpPr>
          <p:spPr bwMode="auto">
            <a:xfrm>
              <a:off x="8055519" y="2395537"/>
              <a:ext cx="1057074" cy="152400"/>
            </a:xfrm>
            <a:prstGeom prst="rect">
              <a:avLst/>
            </a:prstGeom>
            <a:solidFill>
              <a:srgbClr val="CC99FF">
                <a:alpha val="49804"/>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压力测</a:t>
              </a:r>
              <a:r>
                <a:rPr lang="zh-CN" altLang="en-US" sz="1000" kern="0" dirty="0" smtClean="0">
                  <a:solidFill>
                    <a:srgbClr val="000000"/>
                  </a:solidFill>
                  <a:latin typeface="楷体" pitchFamily="49" charset="-122"/>
                  <a:ea typeface="楷体" pitchFamily="49" charset="-122"/>
                  <a:cs typeface="Arial Unicode MS" pitchFamily="34" charset="-122"/>
                </a:rPr>
                <a:t>试</a:t>
              </a:r>
              <a:r>
                <a:rPr lang="zh-CN" altLang="en-US" sz="1000" kern="0" dirty="0">
                  <a:solidFill>
                    <a:srgbClr val="000000"/>
                  </a:solidFill>
                  <a:latin typeface="楷体" pitchFamily="49" charset="-122"/>
                  <a:ea typeface="楷体" pitchFamily="49" charset="-122"/>
                  <a:cs typeface="Arial Unicode MS" pitchFamily="34" charset="-122"/>
                </a:rPr>
                <a:t>等</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63" name="圆角矩形 65"/>
            <p:cNvSpPr>
              <a:spLocks noChangeArrowheads="1"/>
            </p:cNvSpPr>
            <p:nvPr/>
          </p:nvSpPr>
          <p:spPr bwMode="auto">
            <a:xfrm>
              <a:off x="6777512" y="1484312"/>
              <a:ext cx="2414957" cy="1162050"/>
            </a:xfrm>
            <a:prstGeom prst="roundRect">
              <a:avLst>
                <a:gd name="adj" fmla="val 16667"/>
              </a:avLst>
            </a:prstGeom>
            <a:noFill/>
            <a:ln w="19050">
              <a:solidFill>
                <a:srgbClr val="FF0000"/>
              </a:solidFill>
              <a:miter lim="800000"/>
              <a:headEnd/>
              <a:tailEnd/>
            </a:ln>
          </p:spPr>
          <p:txBody>
            <a:bodyPr lIns="0" tIns="0" rIns="0" bIns="0"/>
            <a:lstStyle/>
            <a:p>
              <a:pPr fontAlgn="auto">
                <a:spcBef>
                  <a:spcPts val="0"/>
                </a:spcBef>
                <a:spcAft>
                  <a:spcPts val="0"/>
                </a:spcAft>
                <a:defRPr/>
              </a:pPr>
              <a:endParaRPr lang="zh-CN" altLang="en-US" sz="1200" kern="0">
                <a:solidFill>
                  <a:srgbClr val="000000"/>
                </a:solidFill>
                <a:latin typeface="楷体" pitchFamily="49" charset="-122"/>
                <a:ea typeface="楷体" pitchFamily="49" charset="-122"/>
              </a:endParaRPr>
            </a:p>
          </p:txBody>
        </p:sp>
        <p:cxnSp>
          <p:nvCxnSpPr>
            <p:cNvPr id="164" name="肘形连接符 140"/>
            <p:cNvCxnSpPr>
              <a:cxnSpLocks noChangeShapeType="1"/>
            </p:cNvCxnSpPr>
            <p:nvPr/>
          </p:nvCxnSpPr>
          <p:spPr bwMode="auto">
            <a:xfrm flipV="1">
              <a:off x="1271588" y="3921125"/>
              <a:ext cx="1889125" cy="727075"/>
            </a:xfrm>
            <a:prstGeom prst="bentConnector3">
              <a:avLst>
                <a:gd name="adj1" fmla="val -157"/>
              </a:avLst>
            </a:prstGeom>
            <a:noFill/>
            <a:ln w="25400" algn="ctr">
              <a:solidFill>
                <a:srgbClr val="FF9900"/>
              </a:solidFill>
              <a:round/>
              <a:headEnd/>
              <a:tailEnd type="arrow" w="med" len="med"/>
            </a:ln>
            <a:effectLst>
              <a:prstShdw prst="shdw17" dist="17961" dir="2700000">
                <a:srgbClr val="FFFFFF"/>
              </a:prstShdw>
            </a:effectLst>
          </p:spPr>
        </p:cxnSp>
        <p:sp>
          <p:nvSpPr>
            <p:cNvPr id="165" name="Rectangle 360"/>
            <p:cNvSpPr>
              <a:spLocks noChangeArrowheads="1"/>
            </p:cNvSpPr>
            <p:nvPr/>
          </p:nvSpPr>
          <p:spPr bwMode="auto">
            <a:xfrm>
              <a:off x="548931" y="5392738"/>
              <a:ext cx="686429"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市场数据：</a:t>
              </a:r>
            </a:p>
          </p:txBody>
        </p:sp>
        <p:sp>
          <p:nvSpPr>
            <p:cNvPr id="166" name="Rectangle 362"/>
            <p:cNvSpPr>
              <a:spLocks noChangeArrowheads="1"/>
            </p:cNvSpPr>
            <p:nvPr/>
          </p:nvSpPr>
          <p:spPr bwMode="auto">
            <a:xfrm>
              <a:off x="591418" y="5534026"/>
              <a:ext cx="322622"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buFont typeface="Arial" pitchFamily="34" charset="0"/>
                <a:buChar char="•"/>
                <a:defRPr/>
              </a:pPr>
              <a:r>
                <a:rPr lang="zh-CN" altLang="en-US" sz="1000" kern="0">
                  <a:solidFill>
                    <a:srgbClr val="000000"/>
                  </a:solidFill>
                  <a:latin typeface="楷体" pitchFamily="49" charset="-122"/>
                  <a:ea typeface="楷体" pitchFamily="49" charset="-122"/>
                  <a:cs typeface="Arial Unicode MS" pitchFamily="34" charset="-122"/>
                </a:rPr>
                <a:t>汇率</a:t>
              </a:r>
            </a:p>
          </p:txBody>
        </p:sp>
        <p:sp>
          <p:nvSpPr>
            <p:cNvPr id="167" name="Rectangle 366"/>
            <p:cNvSpPr>
              <a:spLocks noChangeArrowheads="1"/>
            </p:cNvSpPr>
            <p:nvPr/>
          </p:nvSpPr>
          <p:spPr bwMode="auto">
            <a:xfrm>
              <a:off x="591418" y="5684838"/>
              <a:ext cx="734479"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buFont typeface="Arial" pitchFamily="34" charset="0"/>
                <a:buChar char="•"/>
                <a:defRPr/>
              </a:pPr>
              <a:r>
                <a:rPr lang="zh-CN" altLang="en-US" sz="1000" kern="0" dirty="0">
                  <a:solidFill>
                    <a:srgbClr val="000000"/>
                  </a:solidFill>
                  <a:latin typeface="楷体" pitchFamily="49" charset="-122"/>
                  <a:ea typeface="楷体" pitchFamily="49" charset="-122"/>
                  <a:cs typeface="Arial Unicode MS" pitchFamily="34" charset="-122"/>
                </a:rPr>
                <a:t>收益率曲线</a:t>
              </a:r>
            </a:p>
          </p:txBody>
        </p:sp>
        <p:sp>
          <p:nvSpPr>
            <p:cNvPr id="168" name="Rectangle 368"/>
            <p:cNvSpPr>
              <a:spLocks noChangeArrowheads="1"/>
            </p:cNvSpPr>
            <p:nvPr/>
          </p:nvSpPr>
          <p:spPr bwMode="auto">
            <a:xfrm>
              <a:off x="591418" y="5834063"/>
              <a:ext cx="597193"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buFont typeface="Arial" pitchFamily="34" charset="0"/>
                <a:buChar char="•"/>
                <a:defRPr/>
              </a:pPr>
              <a:r>
                <a:rPr lang="zh-CN" altLang="en-US" sz="1000" kern="0" dirty="0">
                  <a:solidFill>
                    <a:srgbClr val="000000"/>
                  </a:solidFill>
                  <a:latin typeface="楷体" pitchFamily="49" charset="-122"/>
                  <a:ea typeface="楷体" pitchFamily="49" charset="-122"/>
                  <a:cs typeface="Arial Unicode MS" pitchFamily="34" charset="-122"/>
                </a:rPr>
                <a:t>证券市价</a:t>
              </a:r>
            </a:p>
          </p:txBody>
        </p:sp>
        <p:sp>
          <p:nvSpPr>
            <p:cNvPr id="169" name="Rectangle 370"/>
            <p:cNvSpPr>
              <a:spLocks noChangeArrowheads="1"/>
            </p:cNvSpPr>
            <p:nvPr/>
          </p:nvSpPr>
          <p:spPr bwMode="auto">
            <a:xfrm>
              <a:off x="591418" y="5984876"/>
              <a:ext cx="597193"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buFont typeface="Arial" pitchFamily="34" charset="0"/>
                <a:buChar char="•"/>
                <a:defRPr/>
              </a:pPr>
              <a:r>
                <a:rPr lang="zh-CN" altLang="en-US" sz="1000" kern="0" dirty="0">
                  <a:solidFill>
                    <a:srgbClr val="000000"/>
                  </a:solidFill>
                  <a:latin typeface="楷体" pitchFamily="49" charset="-122"/>
                  <a:ea typeface="楷体" pitchFamily="49" charset="-122"/>
                  <a:cs typeface="Arial Unicode MS" pitchFamily="34" charset="-122"/>
                </a:rPr>
                <a:t>波动率等</a:t>
              </a:r>
            </a:p>
          </p:txBody>
        </p:sp>
        <p:sp>
          <p:nvSpPr>
            <p:cNvPr id="170" name="Rectangle 377"/>
            <p:cNvSpPr>
              <a:spLocks noChangeArrowheads="1"/>
            </p:cNvSpPr>
            <p:nvPr/>
          </p:nvSpPr>
          <p:spPr bwMode="auto">
            <a:xfrm>
              <a:off x="7329843" y="3886201"/>
              <a:ext cx="627106" cy="153987"/>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参考数据</a:t>
              </a:r>
            </a:p>
          </p:txBody>
        </p:sp>
        <p:cxnSp>
          <p:nvCxnSpPr>
            <p:cNvPr id="171" name="肘形连接符 159"/>
            <p:cNvCxnSpPr>
              <a:cxnSpLocks noChangeShapeType="1"/>
              <a:endCxn id="186" idx="2"/>
            </p:cNvCxnSpPr>
            <p:nvPr/>
          </p:nvCxnSpPr>
          <p:spPr bwMode="auto">
            <a:xfrm flipV="1">
              <a:off x="4516438" y="5419725"/>
              <a:ext cx="1957387" cy="233363"/>
            </a:xfrm>
            <a:prstGeom prst="bentConnector3">
              <a:avLst>
                <a:gd name="adj1" fmla="val 50000"/>
              </a:avLst>
            </a:prstGeom>
            <a:noFill/>
            <a:ln w="25400" algn="ctr">
              <a:solidFill>
                <a:srgbClr val="FF9900"/>
              </a:solidFill>
              <a:round/>
              <a:headEnd/>
              <a:tailEnd type="arrow" w="med" len="med"/>
            </a:ln>
            <a:effectLst>
              <a:prstShdw prst="shdw17" dist="17961" dir="2700000">
                <a:srgbClr val="FFFFFF"/>
              </a:prstShdw>
            </a:effectLst>
          </p:spPr>
        </p:cxnSp>
        <p:cxnSp>
          <p:nvCxnSpPr>
            <p:cNvPr id="172" name="肘形连接符 832"/>
            <p:cNvCxnSpPr>
              <a:cxnSpLocks noChangeShapeType="1"/>
            </p:cNvCxnSpPr>
            <p:nvPr/>
          </p:nvCxnSpPr>
          <p:spPr bwMode="auto">
            <a:xfrm>
              <a:off x="5881688" y="3962400"/>
              <a:ext cx="925512" cy="808038"/>
            </a:xfrm>
            <a:prstGeom prst="bentConnector3">
              <a:avLst>
                <a:gd name="adj1" fmla="val 50000"/>
              </a:avLst>
            </a:prstGeom>
            <a:noFill/>
            <a:ln w="25400" algn="ctr">
              <a:solidFill>
                <a:srgbClr val="4E62FA"/>
              </a:solidFill>
              <a:round/>
              <a:headEnd/>
              <a:tailEnd type="arrow" w="med" len="med"/>
            </a:ln>
            <a:effectLst>
              <a:prstShdw prst="shdw17" dist="17961" dir="2700000">
                <a:srgbClr val="FFFFFF"/>
              </a:prstShdw>
            </a:effectLst>
          </p:spPr>
        </p:cxnSp>
        <p:sp>
          <p:nvSpPr>
            <p:cNvPr id="173" name="Rectangle 341"/>
            <p:cNvSpPr>
              <a:spLocks noChangeArrowheads="1"/>
            </p:cNvSpPr>
            <p:nvPr/>
          </p:nvSpPr>
          <p:spPr bwMode="auto">
            <a:xfrm>
              <a:off x="683190" y="2708275"/>
              <a:ext cx="576123" cy="461962"/>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数据加工、查询等结果</a:t>
              </a:r>
            </a:p>
          </p:txBody>
        </p:sp>
        <p:sp>
          <p:nvSpPr>
            <p:cNvPr id="174" name="Rectangle 341"/>
            <p:cNvSpPr>
              <a:spLocks noChangeArrowheads="1"/>
            </p:cNvSpPr>
            <p:nvPr/>
          </p:nvSpPr>
          <p:spPr bwMode="auto">
            <a:xfrm>
              <a:off x="0" y="3429000"/>
              <a:ext cx="594098" cy="479673"/>
            </a:xfrm>
            <a:prstGeom prst="rect">
              <a:avLst/>
            </a:prstGeom>
            <a:noFill/>
            <a:ln w="9525">
              <a:noFill/>
              <a:miter lim="800000"/>
              <a:headEnd/>
              <a:tailEnd/>
            </a:ln>
          </p:spPr>
          <p:txBody>
            <a:bodyPr lIns="0" tIns="0" rIns="0" bIns="0">
              <a:spAutoFit/>
            </a:bodyPr>
            <a:lstStyle/>
            <a:p>
              <a:r>
                <a:rPr lang="zh-CN" altLang="en-US" sz="1000">
                  <a:solidFill>
                    <a:srgbClr val="000000"/>
                  </a:solidFill>
                  <a:latin typeface="楷体" pitchFamily="49" charset="-122"/>
                  <a:ea typeface="楷体" pitchFamily="49" charset="-122"/>
                  <a:cs typeface="Arial Unicode MS" pitchFamily="34" charset="-122"/>
                </a:rPr>
                <a:t>数据修改、匹配等结果</a:t>
              </a:r>
            </a:p>
          </p:txBody>
        </p:sp>
        <p:cxnSp>
          <p:nvCxnSpPr>
            <p:cNvPr id="175" name="肘形连接符 835"/>
            <p:cNvCxnSpPr>
              <a:cxnSpLocks noChangeShapeType="1"/>
            </p:cNvCxnSpPr>
            <p:nvPr/>
          </p:nvCxnSpPr>
          <p:spPr bwMode="auto">
            <a:xfrm rot="16200000" flipV="1">
              <a:off x="2707481" y="2413794"/>
              <a:ext cx="766763" cy="701675"/>
            </a:xfrm>
            <a:prstGeom prst="bentConnector3">
              <a:avLst>
                <a:gd name="adj1" fmla="val 50000"/>
              </a:avLst>
            </a:prstGeom>
            <a:noFill/>
            <a:ln w="25400" algn="ctr">
              <a:solidFill>
                <a:srgbClr val="4E62FA"/>
              </a:solidFill>
              <a:round/>
              <a:headEnd/>
              <a:tailEnd type="arrow" w="med" len="med"/>
            </a:ln>
            <a:effectLst>
              <a:prstShdw prst="shdw17" dist="17961" dir="2700000">
                <a:srgbClr val="FFFFFF"/>
              </a:prstShdw>
            </a:effectLst>
          </p:spPr>
        </p:cxnSp>
        <p:sp>
          <p:nvSpPr>
            <p:cNvPr id="176" name="Rectangle 341"/>
            <p:cNvSpPr>
              <a:spLocks noChangeArrowheads="1"/>
            </p:cNvSpPr>
            <p:nvPr/>
          </p:nvSpPr>
          <p:spPr bwMode="auto">
            <a:xfrm>
              <a:off x="2782044" y="2844800"/>
              <a:ext cx="549143"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报表数据</a:t>
              </a:r>
            </a:p>
          </p:txBody>
        </p:sp>
        <p:cxnSp>
          <p:nvCxnSpPr>
            <p:cNvPr id="177" name="肘形连接符 144"/>
            <p:cNvCxnSpPr>
              <a:cxnSpLocks noChangeShapeType="1"/>
              <a:endCxn id="230" idx="2"/>
            </p:cNvCxnSpPr>
            <p:nvPr/>
          </p:nvCxnSpPr>
          <p:spPr bwMode="auto">
            <a:xfrm rot="10800000">
              <a:off x="1708150" y="2577803"/>
              <a:ext cx="1411288" cy="1182687"/>
            </a:xfrm>
            <a:prstGeom prst="bentConnector2">
              <a:avLst/>
            </a:prstGeom>
            <a:noFill/>
            <a:ln w="25400" algn="ctr">
              <a:solidFill>
                <a:srgbClr val="4E62FA"/>
              </a:solidFill>
              <a:round/>
              <a:headEnd/>
              <a:tailEnd type="arrow" w="med" len="med"/>
            </a:ln>
            <a:effectLst>
              <a:prstShdw prst="shdw17" dist="17961" dir="2700000">
                <a:srgbClr val="FFFFFF"/>
              </a:prstShdw>
            </a:effectLst>
          </p:spPr>
        </p:cxnSp>
        <p:sp>
          <p:nvSpPr>
            <p:cNvPr id="178" name="Rectangle 345"/>
            <p:cNvSpPr>
              <a:spLocks noChangeArrowheads="1"/>
            </p:cNvSpPr>
            <p:nvPr/>
          </p:nvSpPr>
          <p:spPr bwMode="auto">
            <a:xfrm>
              <a:off x="5703443" y="4451351"/>
              <a:ext cx="823715"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风险计量结果</a:t>
              </a:r>
            </a:p>
          </p:txBody>
        </p:sp>
        <p:sp>
          <p:nvSpPr>
            <p:cNvPr id="179" name="Rectangle 346"/>
            <p:cNvSpPr>
              <a:spLocks noChangeArrowheads="1"/>
            </p:cNvSpPr>
            <p:nvPr/>
          </p:nvSpPr>
          <p:spPr bwMode="auto">
            <a:xfrm>
              <a:off x="5703443" y="4592638"/>
              <a:ext cx="823715"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压力测试结果</a:t>
              </a:r>
            </a:p>
          </p:txBody>
        </p:sp>
        <p:sp>
          <p:nvSpPr>
            <p:cNvPr id="180" name="Rectangle 347"/>
            <p:cNvSpPr>
              <a:spLocks noChangeArrowheads="1"/>
            </p:cNvSpPr>
            <p:nvPr/>
          </p:nvSpPr>
          <p:spPr bwMode="auto">
            <a:xfrm>
              <a:off x="5703443" y="4730751"/>
              <a:ext cx="740972" cy="153987"/>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损益结果等</a:t>
              </a:r>
            </a:p>
          </p:txBody>
        </p:sp>
        <p:sp>
          <p:nvSpPr>
            <p:cNvPr id="181" name="Rectangle 341"/>
            <p:cNvSpPr>
              <a:spLocks noChangeArrowheads="1"/>
            </p:cNvSpPr>
            <p:nvPr/>
          </p:nvSpPr>
          <p:spPr bwMode="auto">
            <a:xfrm>
              <a:off x="7746214" y="2955925"/>
              <a:ext cx="686429" cy="307777"/>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标准法计量</a:t>
              </a:r>
              <a:br>
                <a:rPr lang="zh-CN" altLang="en-US" sz="1000" kern="0">
                  <a:solidFill>
                    <a:srgbClr val="000000"/>
                  </a:solidFill>
                  <a:latin typeface="楷体" pitchFamily="49" charset="-122"/>
                  <a:ea typeface="楷体" pitchFamily="49" charset="-122"/>
                  <a:cs typeface="Arial Unicode MS" pitchFamily="34" charset="-122"/>
                </a:rPr>
              </a:br>
              <a:r>
                <a:rPr lang="zh-CN" altLang="en-US" sz="1000" kern="0">
                  <a:solidFill>
                    <a:srgbClr val="000000"/>
                  </a:solidFill>
                  <a:latin typeface="楷体" pitchFamily="49" charset="-122"/>
                  <a:ea typeface="楷体" pitchFamily="49" charset="-122"/>
                  <a:cs typeface="Arial Unicode MS" pitchFamily="34" charset="-122"/>
                </a:rPr>
                <a:t>相关数据</a:t>
              </a:r>
            </a:p>
          </p:txBody>
        </p:sp>
        <p:cxnSp>
          <p:nvCxnSpPr>
            <p:cNvPr id="182" name="直接箭头连接符 842"/>
            <p:cNvCxnSpPr>
              <a:cxnSpLocks noChangeShapeType="1"/>
            </p:cNvCxnSpPr>
            <p:nvPr/>
          </p:nvCxnSpPr>
          <p:spPr bwMode="auto">
            <a:xfrm rot="16200000" flipV="1">
              <a:off x="3399631" y="2896394"/>
              <a:ext cx="428625" cy="1588"/>
            </a:xfrm>
            <a:prstGeom prst="straightConnector1">
              <a:avLst/>
            </a:prstGeom>
            <a:noFill/>
            <a:ln w="19050" algn="ctr">
              <a:solidFill>
                <a:srgbClr val="4E62FA"/>
              </a:solidFill>
              <a:round/>
              <a:headEnd/>
              <a:tailEnd type="arrow" w="med" len="med"/>
            </a:ln>
            <a:effectLst>
              <a:prstShdw prst="shdw17" dist="17961" dir="2700000">
                <a:srgbClr val="FFFFFF"/>
              </a:prstShdw>
            </a:effectLst>
          </p:spPr>
        </p:cxnSp>
        <p:sp>
          <p:nvSpPr>
            <p:cNvPr id="183" name="Rectangle 341"/>
            <p:cNvSpPr>
              <a:spLocks noChangeArrowheads="1"/>
            </p:cNvSpPr>
            <p:nvPr/>
          </p:nvSpPr>
          <p:spPr bwMode="auto">
            <a:xfrm>
              <a:off x="3619885" y="2765425"/>
              <a:ext cx="686429" cy="307777"/>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市值、交易</a:t>
              </a:r>
            </a:p>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对手信息等</a:t>
              </a:r>
            </a:p>
          </p:txBody>
        </p:sp>
        <p:cxnSp>
          <p:nvCxnSpPr>
            <p:cNvPr id="184" name="直接箭头连接符 224"/>
            <p:cNvCxnSpPr>
              <a:cxnSpLocks noChangeShapeType="1"/>
            </p:cNvCxnSpPr>
            <p:nvPr/>
          </p:nvCxnSpPr>
          <p:spPr bwMode="auto">
            <a:xfrm rot="16200000" flipH="1">
              <a:off x="3988594" y="2877344"/>
              <a:ext cx="430212" cy="0"/>
            </a:xfrm>
            <a:prstGeom prst="straightConnector1">
              <a:avLst/>
            </a:prstGeom>
            <a:noFill/>
            <a:ln w="19050" algn="ctr">
              <a:solidFill>
                <a:srgbClr val="FF9900"/>
              </a:solidFill>
              <a:round/>
              <a:headEnd/>
              <a:tailEnd type="arrow" w="med" len="med"/>
            </a:ln>
            <a:effectLst>
              <a:prstShdw prst="shdw17" dist="17961" dir="2700000">
                <a:srgbClr val="FFFFFF"/>
              </a:prstShdw>
            </a:effectLst>
          </p:spPr>
        </p:cxnSp>
        <p:sp>
          <p:nvSpPr>
            <p:cNvPr id="185" name="Rectangle 341"/>
            <p:cNvSpPr>
              <a:spLocks noChangeArrowheads="1"/>
            </p:cNvSpPr>
            <p:nvPr/>
          </p:nvSpPr>
          <p:spPr bwMode="auto">
            <a:xfrm>
              <a:off x="4265686" y="2768600"/>
              <a:ext cx="274571" cy="307777"/>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计算</a:t>
              </a:r>
            </a:p>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结果</a:t>
              </a:r>
            </a:p>
          </p:txBody>
        </p:sp>
        <p:sp>
          <p:nvSpPr>
            <p:cNvPr id="186" name="AutoShape 11"/>
            <p:cNvSpPr>
              <a:spLocks noChangeArrowheads="1"/>
            </p:cNvSpPr>
            <p:nvPr/>
          </p:nvSpPr>
          <p:spPr bwMode="auto">
            <a:xfrm>
              <a:off x="6473306" y="4768851"/>
              <a:ext cx="1570316" cy="1301750"/>
            </a:xfrm>
            <a:prstGeom prst="can">
              <a:avLst>
                <a:gd name="adj" fmla="val 24266"/>
              </a:avLst>
            </a:prstGeom>
            <a:gradFill rotWithShape="1">
              <a:gsLst>
                <a:gs pos="0">
                  <a:schemeClr val="accent6">
                    <a:lumMod val="60000"/>
                    <a:lumOff val="40000"/>
                  </a:schemeClr>
                </a:gs>
                <a:gs pos="50000">
                  <a:srgbClr val="FFFFFF"/>
                </a:gs>
                <a:gs pos="100000">
                  <a:srgbClr val="EAEAEA"/>
                </a:gs>
              </a:gsLst>
              <a:lin ang="0" scaled="1"/>
            </a:gradFill>
            <a:ln w="19050">
              <a:solidFill>
                <a:srgbClr val="000000"/>
              </a:solidFill>
              <a:round/>
              <a:headEnd/>
              <a:tailEnd/>
            </a:ln>
          </p:spPr>
          <p:txBody>
            <a:bodyPr anchor="ctr"/>
            <a:lstStyle/>
            <a:p>
              <a:pPr algn="ctr" fontAlgn="auto">
                <a:spcBef>
                  <a:spcPct val="50000"/>
                </a:spcBef>
                <a:spcAft>
                  <a:spcPts val="0"/>
                </a:spcAft>
                <a:buFont typeface="Wingdings" pitchFamily="2" charset="2"/>
                <a:buNone/>
                <a:defRPr/>
              </a:pPr>
              <a:endParaRPr lang="zh-CN" altLang="zh-CN" sz="1200" b="1" kern="0">
                <a:solidFill>
                  <a:srgbClr val="000000"/>
                </a:solidFill>
                <a:latin typeface="楷体" pitchFamily="49" charset="-122"/>
                <a:ea typeface="楷体" pitchFamily="49" charset="-122"/>
              </a:endParaRPr>
            </a:p>
          </p:txBody>
        </p:sp>
        <p:sp>
          <p:nvSpPr>
            <p:cNvPr id="187" name="Rectangle 157"/>
            <p:cNvSpPr>
              <a:spLocks noChangeArrowheads="1"/>
            </p:cNvSpPr>
            <p:nvPr/>
          </p:nvSpPr>
          <p:spPr bwMode="auto">
            <a:xfrm>
              <a:off x="6726847" y="4819651"/>
              <a:ext cx="988458" cy="184666"/>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zh-CN" altLang="en-US" sz="1200" b="1" kern="0" dirty="0">
                  <a:solidFill>
                    <a:srgbClr val="000000"/>
                  </a:solidFill>
                  <a:latin typeface="楷体" pitchFamily="49" charset="-122"/>
                  <a:ea typeface="楷体" pitchFamily="49" charset="-122"/>
                  <a:cs typeface="Arial Unicode MS" pitchFamily="34" charset="-122"/>
                </a:rPr>
                <a:t>风险数据集市</a:t>
              </a:r>
            </a:p>
          </p:txBody>
        </p:sp>
        <p:sp>
          <p:nvSpPr>
            <p:cNvPr id="188" name="Rectangle 157"/>
            <p:cNvSpPr>
              <a:spLocks noChangeArrowheads="1"/>
            </p:cNvSpPr>
            <p:nvPr/>
          </p:nvSpPr>
          <p:spPr bwMode="auto">
            <a:xfrm>
              <a:off x="6660249" y="5145088"/>
              <a:ext cx="1177737" cy="153988"/>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银行账户外汇敞口</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89" name="Rectangle 157"/>
            <p:cNvSpPr>
              <a:spLocks noChangeArrowheads="1"/>
            </p:cNvSpPr>
            <p:nvPr/>
          </p:nvSpPr>
          <p:spPr bwMode="auto">
            <a:xfrm>
              <a:off x="6660249" y="5370513"/>
              <a:ext cx="1177737" cy="153988"/>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产品头寸</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90" name="Rectangle 157"/>
            <p:cNvSpPr>
              <a:spLocks noChangeArrowheads="1"/>
            </p:cNvSpPr>
            <p:nvPr/>
          </p:nvSpPr>
          <p:spPr bwMode="auto">
            <a:xfrm>
              <a:off x="6660249" y="5597526"/>
              <a:ext cx="1177737" cy="153987"/>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后台数据</a:t>
              </a:r>
              <a:endParaRPr lang="en-US" altLang="zh-CN" sz="1000" kern="0">
                <a:solidFill>
                  <a:srgbClr val="000000"/>
                </a:solidFill>
                <a:latin typeface="楷体" pitchFamily="49" charset="-122"/>
                <a:ea typeface="楷体" pitchFamily="49" charset="-122"/>
                <a:cs typeface="Arial Unicode MS" pitchFamily="34" charset="-122"/>
              </a:endParaRPr>
            </a:p>
          </p:txBody>
        </p:sp>
        <p:cxnSp>
          <p:nvCxnSpPr>
            <p:cNvPr id="191" name="肘形连接符 170"/>
            <p:cNvCxnSpPr>
              <a:cxnSpLocks noChangeShapeType="1"/>
              <a:stCxn id="186" idx="1"/>
              <a:endCxn id="127" idx="4"/>
            </p:cNvCxnSpPr>
            <p:nvPr/>
          </p:nvCxnSpPr>
          <p:spPr bwMode="auto">
            <a:xfrm rot="16200000" flipV="1">
              <a:off x="6036469" y="3545681"/>
              <a:ext cx="1054100" cy="1392238"/>
            </a:xfrm>
            <a:prstGeom prst="bentConnector2">
              <a:avLst/>
            </a:prstGeom>
            <a:noFill/>
            <a:ln w="25400" algn="ctr">
              <a:solidFill>
                <a:srgbClr val="FF9900"/>
              </a:solidFill>
              <a:round/>
              <a:headEnd/>
              <a:tailEnd type="arrow" w="med" len="med"/>
            </a:ln>
            <a:effectLst>
              <a:prstShdw prst="shdw17" dist="17961" dir="2700000">
                <a:srgbClr val="FFFFFF"/>
              </a:prstShdw>
            </a:effectLst>
          </p:spPr>
        </p:cxnSp>
        <p:sp>
          <p:nvSpPr>
            <p:cNvPr id="192" name="Freeform 311"/>
            <p:cNvSpPr>
              <a:spLocks noEditPoints="1"/>
            </p:cNvSpPr>
            <p:nvPr/>
          </p:nvSpPr>
          <p:spPr bwMode="auto">
            <a:xfrm>
              <a:off x="385782" y="4673601"/>
              <a:ext cx="1126752" cy="1514475"/>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00000"/>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193" name="Freeform 311"/>
            <p:cNvSpPr>
              <a:spLocks noEditPoints="1"/>
            </p:cNvSpPr>
            <p:nvPr/>
          </p:nvSpPr>
          <p:spPr bwMode="auto">
            <a:xfrm>
              <a:off x="1650192" y="4664076"/>
              <a:ext cx="2892509" cy="178911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00000"/>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194" name="Freeform 311"/>
            <p:cNvSpPr>
              <a:spLocks noEditPoints="1"/>
            </p:cNvSpPr>
            <p:nvPr/>
          </p:nvSpPr>
          <p:spPr bwMode="auto">
            <a:xfrm>
              <a:off x="4495116" y="1508125"/>
              <a:ext cx="1009489" cy="116046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61DC8">
                  <a:lumMod val="40000"/>
                  <a:lumOff val="60000"/>
                </a:srgbClr>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195" name="Rectangle 312"/>
            <p:cNvSpPr>
              <a:spLocks noChangeArrowheads="1"/>
            </p:cNvSpPr>
            <p:nvPr/>
          </p:nvSpPr>
          <p:spPr bwMode="auto">
            <a:xfrm>
              <a:off x="4636172" y="1550987"/>
              <a:ext cx="1138649" cy="184150"/>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200" kern="0" dirty="0">
                  <a:solidFill>
                    <a:srgbClr val="E46C0A"/>
                  </a:solidFill>
                  <a:latin typeface="楷体" pitchFamily="49" charset="-122"/>
                  <a:ea typeface="楷体" pitchFamily="49" charset="-122"/>
                  <a:cs typeface="Arial Unicode MS" pitchFamily="34" charset="-122"/>
                </a:rPr>
                <a:t>标准法计量</a:t>
              </a:r>
            </a:p>
          </p:txBody>
        </p:sp>
        <p:sp>
          <p:nvSpPr>
            <p:cNvPr id="196" name="Rectangle 157"/>
            <p:cNvSpPr>
              <a:spLocks noChangeArrowheads="1"/>
            </p:cNvSpPr>
            <p:nvPr/>
          </p:nvSpPr>
          <p:spPr bwMode="auto">
            <a:xfrm>
              <a:off x="4597084" y="1785937"/>
              <a:ext cx="8276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利率风险计量</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97" name="Rectangle 157"/>
            <p:cNvSpPr>
              <a:spLocks noChangeArrowheads="1"/>
            </p:cNvSpPr>
            <p:nvPr/>
          </p:nvSpPr>
          <p:spPr bwMode="auto">
            <a:xfrm>
              <a:off x="4597084" y="1997075"/>
              <a:ext cx="827645"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外汇风险计量</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198" name="Rectangle 157"/>
            <p:cNvSpPr>
              <a:spLocks noChangeArrowheads="1"/>
            </p:cNvSpPr>
            <p:nvPr/>
          </p:nvSpPr>
          <p:spPr bwMode="auto">
            <a:xfrm>
              <a:off x="4597084" y="2214562"/>
              <a:ext cx="8276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商品风险计量</a:t>
              </a:r>
              <a:endParaRPr lang="en-US" altLang="zh-CN" sz="1000" kern="0">
                <a:solidFill>
                  <a:srgbClr val="000000"/>
                </a:solidFill>
                <a:latin typeface="楷体" pitchFamily="49" charset="-122"/>
                <a:ea typeface="楷体" pitchFamily="49" charset="-122"/>
                <a:cs typeface="Arial Unicode MS" pitchFamily="34" charset="-122"/>
              </a:endParaRPr>
            </a:p>
          </p:txBody>
        </p:sp>
        <p:sp>
          <p:nvSpPr>
            <p:cNvPr id="199" name="Rectangle 157"/>
            <p:cNvSpPr>
              <a:spLocks noChangeArrowheads="1"/>
            </p:cNvSpPr>
            <p:nvPr/>
          </p:nvSpPr>
          <p:spPr bwMode="auto">
            <a:xfrm>
              <a:off x="4597084" y="2427287"/>
              <a:ext cx="8276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期权风险计量</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00" name="Rectangle 377"/>
            <p:cNvSpPr>
              <a:spLocks noChangeArrowheads="1"/>
            </p:cNvSpPr>
            <p:nvPr/>
          </p:nvSpPr>
          <p:spPr bwMode="auto">
            <a:xfrm>
              <a:off x="7329843" y="3757612"/>
              <a:ext cx="554029" cy="153988"/>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头寸数据</a:t>
              </a:r>
            </a:p>
          </p:txBody>
        </p:sp>
        <p:sp>
          <p:nvSpPr>
            <p:cNvPr id="201" name="Rectangle 377"/>
            <p:cNvSpPr>
              <a:spLocks noChangeArrowheads="1"/>
            </p:cNvSpPr>
            <p:nvPr/>
          </p:nvSpPr>
          <p:spPr bwMode="auto">
            <a:xfrm>
              <a:off x="7329843" y="4144963"/>
              <a:ext cx="554029" cy="153988"/>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损益数据</a:t>
              </a:r>
            </a:p>
          </p:txBody>
        </p:sp>
        <p:sp>
          <p:nvSpPr>
            <p:cNvPr id="202" name="Rectangle 377"/>
            <p:cNvSpPr>
              <a:spLocks noChangeArrowheads="1"/>
            </p:cNvSpPr>
            <p:nvPr/>
          </p:nvSpPr>
          <p:spPr bwMode="auto">
            <a:xfrm>
              <a:off x="7329843" y="4014788"/>
              <a:ext cx="554029" cy="153988"/>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静态数据</a:t>
              </a:r>
            </a:p>
          </p:txBody>
        </p:sp>
        <p:sp>
          <p:nvSpPr>
            <p:cNvPr id="203" name="Rectangle 157"/>
            <p:cNvSpPr>
              <a:spLocks noChangeArrowheads="1"/>
            </p:cNvSpPr>
            <p:nvPr/>
          </p:nvSpPr>
          <p:spPr bwMode="auto">
            <a:xfrm>
              <a:off x="6660249" y="5822951"/>
              <a:ext cx="1177737" cy="152400"/>
            </a:xfrm>
            <a:prstGeom prst="rect">
              <a:avLst/>
            </a:prstGeom>
            <a:solidFill>
              <a:srgbClr val="FFCC99"/>
            </a:solidFill>
            <a:ln w="19050">
              <a:solidFill>
                <a:srgbClr val="FFC000"/>
              </a:solidFill>
              <a:miter lim="800000"/>
              <a:headEnd/>
              <a:tailEnd/>
            </a:ln>
          </p:spPr>
          <p:txBody>
            <a:bodyPr lIns="0" tIns="0" rIns="0" bIns="0">
              <a:spAutoFit/>
            </a:bodyPr>
            <a:lstStyle/>
            <a:p>
              <a:pPr algn="ct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结果数据</a:t>
              </a:r>
              <a:endParaRPr lang="en-US" altLang="zh-CN" sz="1000" kern="0">
                <a:solidFill>
                  <a:srgbClr val="000000"/>
                </a:solidFill>
                <a:latin typeface="楷体" pitchFamily="49" charset="-122"/>
                <a:ea typeface="楷体" pitchFamily="49" charset="-122"/>
                <a:cs typeface="Arial Unicode MS" pitchFamily="34" charset="-122"/>
              </a:endParaRPr>
            </a:p>
          </p:txBody>
        </p:sp>
        <p:cxnSp>
          <p:nvCxnSpPr>
            <p:cNvPr id="204" name="肘形连接符 865"/>
            <p:cNvCxnSpPr>
              <a:cxnSpLocks noChangeShapeType="1"/>
            </p:cNvCxnSpPr>
            <p:nvPr/>
          </p:nvCxnSpPr>
          <p:spPr bwMode="auto">
            <a:xfrm rot="5400000" flipH="1" flipV="1">
              <a:off x="4441825" y="2879726"/>
              <a:ext cx="441325" cy="0"/>
            </a:xfrm>
            <a:prstGeom prst="bentConnector3">
              <a:avLst>
                <a:gd name="adj1" fmla="val 50000"/>
              </a:avLst>
            </a:prstGeom>
            <a:noFill/>
            <a:ln w="25400" algn="ctr">
              <a:solidFill>
                <a:srgbClr val="4E62FA"/>
              </a:solidFill>
              <a:round/>
              <a:headEnd/>
              <a:tailEnd type="arrow" w="med" len="med"/>
            </a:ln>
            <a:effectLst>
              <a:prstShdw prst="shdw17" dist="17961" dir="2700000">
                <a:srgbClr val="FFFFFF"/>
              </a:prstShdw>
            </a:effectLst>
          </p:spPr>
        </p:cxnSp>
        <p:sp>
          <p:nvSpPr>
            <p:cNvPr id="205" name="Rectangle 341"/>
            <p:cNvSpPr>
              <a:spLocks noChangeArrowheads="1"/>
            </p:cNvSpPr>
            <p:nvPr/>
          </p:nvSpPr>
          <p:spPr bwMode="auto">
            <a:xfrm>
              <a:off x="6430819" y="3516312"/>
              <a:ext cx="549143"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计量结果</a:t>
              </a:r>
            </a:p>
          </p:txBody>
        </p:sp>
        <p:cxnSp>
          <p:nvCxnSpPr>
            <p:cNvPr id="206" name="肘形连接符 232"/>
            <p:cNvCxnSpPr>
              <a:cxnSpLocks noChangeShapeType="1"/>
            </p:cNvCxnSpPr>
            <p:nvPr/>
          </p:nvCxnSpPr>
          <p:spPr bwMode="auto">
            <a:xfrm rot="10800000" flipV="1">
              <a:off x="5872163" y="2581275"/>
              <a:ext cx="1363662" cy="928688"/>
            </a:xfrm>
            <a:prstGeom prst="bentConnector3">
              <a:avLst>
                <a:gd name="adj1" fmla="val -1245"/>
              </a:avLst>
            </a:prstGeom>
            <a:noFill/>
            <a:ln w="25400" algn="ctr">
              <a:solidFill>
                <a:srgbClr val="FF9900"/>
              </a:solidFill>
              <a:round/>
              <a:headEnd/>
              <a:tailEnd type="arrow" w="med" len="med"/>
            </a:ln>
            <a:effectLst>
              <a:prstShdw prst="shdw17" dist="17961" dir="2700000">
                <a:srgbClr val="FFFFFF"/>
              </a:prstShdw>
            </a:effectLst>
          </p:spPr>
        </p:cxnSp>
        <p:sp>
          <p:nvSpPr>
            <p:cNvPr id="207" name="Rectangle 345"/>
            <p:cNvSpPr>
              <a:spLocks noChangeArrowheads="1"/>
            </p:cNvSpPr>
            <p:nvPr/>
          </p:nvSpPr>
          <p:spPr bwMode="auto">
            <a:xfrm>
              <a:off x="7319646" y="4268788"/>
              <a:ext cx="924515" cy="307777"/>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理财产品台账等</a:t>
              </a:r>
            </a:p>
          </p:txBody>
        </p:sp>
        <p:cxnSp>
          <p:nvCxnSpPr>
            <p:cNvPr id="208" name="肘形连接符 216"/>
            <p:cNvCxnSpPr>
              <a:cxnSpLocks noChangeShapeType="1"/>
            </p:cNvCxnSpPr>
            <p:nvPr/>
          </p:nvCxnSpPr>
          <p:spPr bwMode="auto">
            <a:xfrm rot="10800000" flipH="1" flipV="1">
              <a:off x="179512" y="2060848"/>
              <a:ext cx="2957512" cy="1282700"/>
            </a:xfrm>
            <a:prstGeom prst="bentConnector3">
              <a:avLst>
                <a:gd name="adj1" fmla="val -7731"/>
              </a:avLst>
            </a:prstGeom>
            <a:noFill/>
            <a:ln w="25400" algn="ctr">
              <a:solidFill>
                <a:srgbClr val="FF9900"/>
              </a:solidFill>
              <a:round/>
              <a:headEnd/>
              <a:tailEnd type="arrow" w="med" len="med"/>
            </a:ln>
            <a:effectLst>
              <a:prstShdw prst="shdw17" dist="17961" dir="2700000">
                <a:srgbClr val="FFFFFF"/>
              </a:prstShdw>
            </a:effectLst>
          </p:spPr>
        </p:cxnSp>
        <p:cxnSp>
          <p:nvCxnSpPr>
            <p:cNvPr id="209" name="肘形连接符 166"/>
            <p:cNvCxnSpPr>
              <a:cxnSpLocks noChangeShapeType="1"/>
              <a:endCxn id="163" idx="2"/>
            </p:cNvCxnSpPr>
            <p:nvPr/>
          </p:nvCxnSpPr>
          <p:spPr bwMode="auto">
            <a:xfrm flipV="1">
              <a:off x="5843588" y="2646363"/>
              <a:ext cx="2141537" cy="766762"/>
            </a:xfrm>
            <a:prstGeom prst="bentConnector2">
              <a:avLst/>
            </a:prstGeom>
            <a:noFill/>
            <a:ln w="25400" algn="ctr">
              <a:solidFill>
                <a:srgbClr val="4E62FA"/>
              </a:solidFill>
              <a:round/>
              <a:headEnd/>
              <a:tailEnd type="arrow" w="med" len="med"/>
            </a:ln>
            <a:effectLst>
              <a:prstShdw prst="shdw17" dist="17961" dir="2700000">
                <a:srgbClr val="FFFFFF"/>
              </a:prstShdw>
            </a:effectLst>
          </p:spPr>
        </p:cxnSp>
        <p:sp>
          <p:nvSpPr>
            <p:cNvPr id="210" name="Rectangle 341"/>
            <p:cNvSpPr>
              <a:spLocks noChangeArrowheads="1"/>
            </p:cNvSpPr>
            <p:nvPr/>
          </p:nvSpPr>
          <p:spPr bwMode="auto">
            <a:xfrm>
              <a:off x="4719638" y="2720975"/>
              <a:ext cx="274571" cy="307777"/>
            </a:xfrm>
            <a:prstGeom prst="rect">
              <a:avLst/>
            </a:prstGeom>
            <a:noFill/>
            <a:ln w="9525">
              <a:noFill/>
              <a:miter lim="800000"/>
              <a:headEnd/>
              <a:tailEnd/>
            </a:ln>
          </p:spPr>
          <p:txBody>
            <a:bodyPr wrap="none" lIns="0" tIns="0" rIns="0" bIns="0">
              <a:spAutoFit/>
            </a:bodyPr>
            <a:lstStyle/>
            <a:p>
              <a:r>
                <a:rPr lang="zh-CN" altLang="en-US" sz="1000">
                  <a:solidFill>
                    <a:srgbClr val="000000"/>
                  </a:solidFill>
                  <a:latin typeface="楷体" pitchFamily="49" charset="-122"/>
                  <a:ea typeface="楷体" pitchFamily="49" charset="-122"/>
                  <a:cs typeface="Arial Unicode MS" pitchFamily="34" charset="-122"/>
                </a:rPr>
                <a:t>基础</a:t>
              </a:r>
              <a:endParaRPr lang="en-US" altLang="zh-CN" sz="1000">
                <a:solidFill>
                  <a:srgbClr val="000000"/>
                </a:solidFill>
                <a:latin typeface="楷体" pitchFamily="49" charset="-122"/>
                <a:ea typeface="楷体" pitchFamily="49" charset="-122"/>
                <a:cs typeface="Arial Unicode MS" pitchFamily="34" charset="-122"/>
              </a:endParaRPr>
            </a:p>
            <a:p>
              <a:r>
                <a:rPr lang="zh-CN" altLang="en-US" sz="1000">
                  <a:solidFill>
                    <a:srgbClr val="000000"/>
                  </a:solidFill>
                  <a:latin typeface="楷体" pitchFamily="49" charset="-122"/>
                  <a:ea typeface="楷体" pitchFamily="49" charset="-122"/>
                  <a:cs typeface="Arial Unicode MS" pitchFamily="34" charset="-122"/>
                </a:rPr>
                <a:t>数据</a:t>
              </a:r>
            </a:p>
          </p:txBody>
        </p:sp>
        <p:cxnSp>
          <p:nvCxnSpPr>
            <p:cNvPr id="211" name="直接箭头连接符 224"/>
            <p:cNvCxnSpPr>
              <a:cxnSpLocks noChangeShapeType="1"/>
            </p:cNvCxnSpPr>
            <p:nvPr/>
          </p:nvCxnSpPr>
          <p:spPr bwMode="auto">
            <a:xfrm rot="16200000" flipH="1">
              <a:off x="4860132" y="2909094"/>
              <a:ext cx="430212" cy="0"/>
            </a:xfrm>
            <a:prstGeom prst="straightConnector1">
              <a:avLst/>
            </a:prstGeom>
            <a:noFill/>
            <a:ln w="19050" algn="ctr">
              <a:solidFill>
                <a:srgbClr val="FF9900"/>
              </a:solidFill>
              <a:round/>
              <a:headEnd/>
              <a:tailEnd type="arrow" w="med" len="med"/>
            </a:ln>
            <a:effectLst>
              <a:prstShdw prst="shdw17" dist="17961" dir="2700000">
                <a:srgbClr val="FFFFFF"/>
              </a:prstShdw>
            </a:effectLst>
          </p:spPr>
        </p:cxnSp>
        <p:sp>
          <p:nvSpPr>
            <p:cNvPr id="212" name="Rectangle 341"/>
            <p:cNvSpPr>
              <a:spLocks noChangeArrowheads="1"/>
            </p:cNvSpPr>
            <p:nvPr/>
          </p:nvSpPr>
          <p:spPr bwMode="auto">
            <a:xfrm>
              <a:off x="5102225" y="2720975"/>
              <a:ext cx="274571" cy="307777"/>
            </a:xfrm>
            <a:prstGeom prst="rect">
              <a:avLst/>
            </a:prstGeom>
            <a:noFill/>
            <a:ln w="9525">
              <a:noFill/>
              <a:miter lim="800000"/>
              <a:headEnd/>
              <a:tailEnd/>
            </a:ln>
          </p:spPr>
          <p:txBody>
            <a:bodyPr wrap="none" lIns="0" tIns="0" rIns="0" bIns="0">
              <a:spAutoFit/>
            </a:bodyPr>
            <a:lstStyle/>
            <a:p>
              <a:r>
                <a:rPr lang="zh-CN" altLang="en-US" sz="1000">
                  <a:solidFill>
                    <a:srgbClr val="000000"/>
                  </a:solidFill>
                  <a:latin typeface="楷体" pitchFamily="49" charset="-122"/>
                  <a:ea typeface="楷体" pitchFamily="49" charset="-122"/>
                  <a:cs typeface="Arial Unicode MS" pitchFamily="34" charset="-122"/>
                </a:rPr>
                <a:t>基础</a:t>
              </a:r>
              <a:endParaRPr lang="en-US" altLang="zh-CN" sz="1000">
                <a:solidFill>
                  <a:srgbClr val="000000"/>
                </a:solidFill>
                <a:latin typeface="楷体" pitchFamily="49" charset="-122"/>
                <a:ea typeface="楷体" pitchFamily="49" charset="-122"/>
                <a:cs typeface="Arial Unicode MS" pitchFamily="34" charset="-122"/>
              </a:endParaRPr>
            </a:p>
            <a:p>
              <a:r>
                <a:rPr lang="zh-CN" altLang="en-US" sz="1000">
                  <a:solidFill>
                    <a:srgbClr val="000000"/>
                  </a:solidFill>
                  <a:latin typeface="楷体" pitchFamily="49" charset="-122"/>
                  <a:ea typeface="楷体" pitchFamily="49" charset="-122"/>
                  <a:cs typeface="Arial Unicode MS" pitchFamily="34" charset="-122"/>
                </a:rPr>
                <a:t>数据</a:t>
              </a:r>
            </a:p>
          </p:txBody>
        </p:sp>
        <p:cxnSp>
          <p:nvCxnSpPr>
            <p:cNvPr id="213" name="肘形连接符 159"/>
            <p:cNvCxnSpPr>
              <a:cxnSpLocks noChangeShapeType="1"/>
              <a:endCxn id="140" idx="3"/>
            </p:cNvCxnSpPr>
            <p:nvPr/>
          </p:nvCxnSpPr>
          <p:spPr bwMode="auto">
            <a:xfrm rot="5400000">
              <a:off x="4331916" y="4404097"/>
              <a:ext cx="700832" cy="547688"/>
            </a:xfrm>
            <a:prstGeom prst="bentConnector2">
              <a:avLst/>
            </a:prstGeom>
            <a:noFill/>
            <a:ln w="25400" algn="ctr">
              <a:solidFill>
                <a:srgbClr val="4E62FA"/>
              </a:solidFill>
              <a:round/>
              <a:headEnd/>
              <a:tailEnd type="arrow" w="med" len="med"/>
            </a:ln>
            <a:effectLst>
              <a:prstShdw prst="shdw17" dist="17961" dir="2700000">
                <a:srgbClr val="FFFFFF"/>
              </a:prstShdw>
            </a:effectLst>
          </p:spPr>
        </p:cxnSp>
        <p:sp>
          <p:nvSpPr>
            <p:cNvPr id="214" name="Rectangle 345"/>
            <p:cNvSpPr>
              <a:spLocks noChangeArrowheads="1"/>
            </p:cNvSpPr>
            <p:nvPr/>
          </p:nvSpPr>
          <p:spPr bwMode="auto">
            <a:xfrm>
              <a:off x="5703443" y="4311651"/>
              <a:ext cx="823715"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每日市场数据</a:t>
              </a:r>
            </a:p>
          </p:txBody>
        </p:sp>
        <p:sp>
          <p:nvSpPr>
            <p:cNvPr id="215" name="圆角矩形标注 193"/>
            <p:cNvSpPr>
              <a:spLocks noChangeArrowheads="1"/>
            </p:cNvSpPr>
            <p:nvPr/>
          </p:nvSpPr>
          <p:spPr bwMode="auto">
            <a:xfrm>
              <a:off x="8266254" y="4770438"/>
              <a:ext cx="897324" cy="677863"/>
            </a:xfrm>
            <a:prstGeom prst="wedgeRoundRectCallout">
              <a:avLst>
                <a:gd name="adj1" fmla="val -92185"/>
                <a:gd name="adj2" fmla="val 35120"/>
                <a:gd name="adj3" fmla="val 16667"/>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a:tailEnd/>
            </a:ln>
            <a:effectLst>
              <a:outerShdw blurRad="40000" dist="23000" dir="5400000" rotWithShape="0">
                <a:srgbClr val="000000">
                  <a:alpha val="35000"/>
                </a:srgbClr>
              </a:outerShdw>
            </a:effectLst>
          </p:spPr>
          <p:txBody>
            <a:bodyPr anchor="ctr"/>
            <a:lstStyle/>
            <a:p>
              <a:pPr fontAlgn="auto">
                <a:spcBef>
                  <a:spcPts val="0"/>
                </a:spcBef>
                <a:spcAft>
                  <a:spcPts val="0"/>
                </a:spcAft>
                <a:buFont typeface="Wingdings" pitchFamily="2" charset="2"/>
                <a:buNone/>
                <a:defRPr/>
              </a:pPr>
              <a:r>
                <a:rPr lang="zh-CN" altLang="en-US" sz="1000" kern="0" dirty="0">
                  <a:solidFill>
                    <a:srgbClr val="000000"/>
                  </a:solidFill>
                  <a:latin typeface="楷体" pitchFamily="49" charset="-122"/>
                  <a:ea typeface="楷体" pitchFamily="49" charset="-122"/>
                  <a:cs typeface="Arial Unicode MS" pitchFamily="34" charset="-122"/>
                </a:rPr>
                <a:t>向应用数据库提供</a:t>
              </a:r>
              <a:r>
                <a:rPr lang="en-US" altLang="zh-CN" sz="1000" kern="0" dirty="0">
                  <a:solidFill>
                    <a:srgbClr val="000000"/>
                  </a:solidFill>
                  <a:latin typeface="楷体" pitchFamily="49" charset="-122"/>
                  <a:ea typeface="楷体" pitchFamily="49" charset="-122"/>
                  <a:cs typeface="Arial Unicode MS" pitchFamily="34" charset="-122"/>
                </a:rPr>
                <a:t>T+1</a:t>
              </a:r>
              <a:r>
                <a:rPr lang="zh-CN" altLang="en-US" sz="1000" kern="0" dirty="0">
                  <a:solidFill>
                    <a:srgbClr val="000000"/>
                  </a:solidFill>
                  <a:latin typeface="楷体" pitchFamily="49" charset="-122"/>
                  <a:ea typeface="楷体" pitchFamily="49" charset="-122"/>
                  <a:cs typeface="Arial Unicode MS" pitchFamily="34" charset="-122"/>
                </a:rPr>
                <a:t>的数据</a:t>
              </a:r>
            </a:p>
          </p:txBody>
        </p:sp>
        <p:sp>
          <p:nvSpPr>
            <p:cNvPr id="216" name="Rectangle 157"/>
            <p:cNvSpPr>
              <a:spLocks noChangeArrowheads="1"/>
            </p:cNvSpPr>
            <p:nvPr/>
          </p:nvSpPr>
          <p:spPr bwMode="auto">
            <a:xfrm>
              <a:off x="3145732" y="5427663"/>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理财资金管理系统</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17" name="Rectangle 360"/>
            <p:cNvSpPr>
              <a:spLocks noChangeArrowheads="1"/>
            </p:cNvSpPr>
            <p:nvPr/>
          </p:nvSpPr>
          <p:spPr bwMode="auto">
            <a:xfrm>
              <a:off x="4889394" y="5291138"/>
              <a:ext cx="1430959" cy="76993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通过</a:t>
              </a:r>
              <a:r>
                <a:rPr lang="en-US" altLang="zh-CN" sz="1000" kern="0" dirty="0">
                  <a:solidFill>
                    <a:srgbClr val="000000"/>
                  </a:solidFill>
                  <a:latin typeface="楷体" pitchFamily="49" charset="-122"/>
                  <a:ea typeface="楷体" pitchFamily="49" charset="-122"/>
                  <a:cs typeface="Arial Unicode MS" pitchFamily="34" charset="-122"/>
                </a:rPr>
                <a:t>ODS</a:t>
              </a:r>
              <a:r>
                <a:rPr lang="zh-CN" altLang="en-US" sz="1000" kern="0" dirty="0">
                  <a:solidFill>
                    <a:srgbClr val="000000"/>
                  </a:solidFill>
                  <a:latin typeface="楷体" pitchFamily="49" charset="-122"/>
                  <a:ea typeface="楷体" pitchFamily="49" charset="-122"/>
                  <a:cs typeface="Arial Unicode MS" pitchFamily="34" charset="-122"/>
                </a:rPr>
                <a:t>向风险数据集市</a:t>
              </a:r>
              <a:endParaRPr lang="en-US" altLang="zh-CN" sz="1000" kern="0" dirty="0">
                <a:solidFill>
                  <a:srgbClr val="000000"/>
                </a:solidFill>
                <a:latin typeface="楷体" pitchFamily="49" charset="-122"/>
                <a:ea typeface="楷体" pitchFamily="49" charset="-122"/>
                <a:cs typeface="Arial Unicode MS" pitchFamily="34" charset="-122"/>
              </a:endParaRPr>
            </a:p>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提供计量相关头寸数据</a:t>
              </a:r>
              <a:endParaRPr lang="en-US" altLang="zh-CN" sz="1000" kern="0" dirty="0">
                <a:solidFill>
                  <a:srgbClr val="000000"/>
                </a:solidFill>
                <a:latin typeface="楷体" pitchFamily="49" charset="-122"/>
                <a:ea typeface="楷体" pitchFamily="49" charset="-122"/>
                <a:cs typeface="Arial Unicode MS" pitchFamily="34" charset="-122"/>
              </a:endParaRPr>
            </a:p>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银行账户外汇敞口</a:t>
              </a:r>
              <a:endParaRPr lang="en-US" altLang="zh-CN" sz="1000" kern="0" dirty="0">
                <a:solidFill>
                  <a:srgbClr val="000000"/>
                </a:solidFill>
                <a:latin typeface="楷体" pitchFamily="49" charset="-122"/>
                <a:ea typeface="楷体" pitchFamily="49" charset="-122"/>
                <a:cs typeface="Arial Unicode MS" pitchFamily="34" charset="-122"/>
              </a:endParaRPr>
            </a:p>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损益数据</a:t>
              </a:r>
              <a:endParaRPr lang="en-US" altLang="zh-CN" sz="1000" kern="0" dirty="0">
                <a:solidFill>
                  <a:srgbClr val="000000"/>
                </a:solidFill>
                <a:latin typeface="楷体" pitchFamily="49" charset="-122"/>
                <a:ea typeface="楷体" pitchFamily="49" charset="-122"/>
                <a:cs typeface="Arial Unicode MS" pitchFamily="34" charset="-122"/>
              </a:endParaRPr>
            </a:p>
            <a:p>
              <a:pP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静态数据等</a:t>
              </a:r>
            </a:p>
          </p:txBody>
        </p:sp>
        <p:sp>
          <p:nvSpPr>
            <p:cNvPr id="218" name="Rectangle 157"/>
            <p:cNvSpPr>
              <a:spLocks noChangeArrowheads="1"/>
            </p:cNvSpPr>
            <p:nvPr/>
          </p:nvSpPr>
          <p:spPr bwMode="auto">
            <a:xfrm>
              <a:off x="1818440" y="5665788"/>
              <a:ext cx="1261012" cy="153988"/>
            </a:xfrm>
            <a:prstGeom prst="rect">
              <a:avLst/>
            </a:prstGeom>
            <a:solidFill>
              <a:srgbClr val="061DC8">
                <a:lumMod val="20000"/>
                <a:lumOff val="80000"/>
                <a:alpha val="50000"/>
              </a:srgbClr>
            </a:solidFill>
            <a:ln w="19050">
              <a:solidFill>
                <a:srgbClr val="FFCC66"/>
              </a:solidFill>
              <a:prstDash val="sysDash"/>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国债期货系统</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19" name="Freeform 311"/>
            <p:cNvSpPr>
              <a:spLocks noEditPoints="1"/>
            </p:cNvSpPr>
            <p:nvPr/>
          </p:nvSpPr>
          <p:spPr bwMode="auto">
            <a:xfrm>
              <a:off x="110467" y="1508125"/>
              <a:ext cx="1009489" cy="116046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61DC8">
                  <a:lumMod val="40000"/>
                  <a:lumOff val="60000"/>
                </a:srgbClr>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220" name="Rectangle 312"/>
            <p:cNvSpPr>
              <a:spLocks noChangeArrowheads="1"/>
            </p:cNvSpPr>
            <p:nvPr/>
          </p:nvSpPr>
          <p:spPr bwMode="auto">
            <a:xfrm>
              <a:off x="300808" y="1550987"/>
              <a:ext cx="785158" cy="184150"/>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200" kern="0" dirty="0">
                  <a:solidFill>
                    <a:srgbClr val="E46C0A"/>
                  </a:solidFill>
                  <a:latin typeface="楷体" pitchFamily="49" charset="-122"/>
                  <a:ea typeface="楷体" pitchFamily="49" charset="-122"/>
                  <a:cs typeface="Arial Unicode MS" pitchFamily="34" charset="-122"/>
                </a:rPr>
                <a:t>数据管理</a:t>
              </a:r>
              <a:endParaRPr lang="zh-CN" altLang="en-US" sz="1200" kern="0" dirty="0">
                <a:solidFill>
                  <a:srgbClr val="000000"/>
                </a:solidFill>
                <a:latin typeface="楷体" pitchFamily="49" charset="-122"/>
                <a:ea typeface="楷体" pitchFamily="49" charset="-122"/>
                <a:cs typeface="Arial Unicode MS" pitchFamily="34" charset="-122"/>
              </a:endParaRPr>
            </a:p>
          </p:txBody>
        </p:sp>
        <p:sp>
          <p:nvSpPr>
            <p:cNvPr id="221" name="Rectangle 157"/>
            <p:cNvSpPr>
              <a:spLocks noChangeArrowheads="1"/>
            </p:cNvSpPr>
            <p:nvPr/>
          </p:nvSpPr>
          <p:spPr bwMode="auto">
            <a:xfrm>
              <a:off x="203937" y="2000250"/>
              <a:ext cx="827646"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基础数据查询</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22" name="Rectangle 157"/>
            <p:cNvSpPr>
              <a:spLocks noChangeArrowheads="1"/>
            </p:cNvSpPr>
            <p:nvPr/>
          </p:nvSpPr>
          <p:spPr bwMode="auto">
            <a:xfrm>
              <a:off x="202238" y="1785937"/>
              <a:ext cx="8276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市场数据管理</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23" name="Rectangle 157"/>
            <p:cNvSpPr>
              <a:spLocks noChangeArrowheads="1"/>
            </p:cNvSpPr>
            <p:nvPr/>
          </p:nvSpPr>
          <p:spPr bwMode="auto">
            <a:xfrm>
              <a:off x="202238" y="2209800"/>
              <a:ext cx="827645" cy="307975"/>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头寸及市场数据匹配</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24" name="Freeform 311"/>
            <p:cNvSpPr>
              <a:spLocks noEditPoints="1"/>
            </p:cNvSpPr>
            <p:nvPr/>
          </p:nvSpPr>
          <p:spPr bwMode="auto">
            <a:xfrm>
              <a:off x="2290894" y="1508125"/>
              <a:ext cx="1057074" cy="116046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00000"/>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225" name="Rectangle 312"/>
            <p:cNvSpPr>
              <a:spLocks noChangeArrowheads="1"/>
            </p:cNvSpPr>
            <p:nvPr/>
          </p:nvSpPr>
          <p:spPr bwMode="auto">
            <a:xfrm>
              <a:off x="2479537" y="1550987"/>
              <a:ext cx="790256" cy="369888"/>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200" kern="0" dirty="0">
                  <a:solidFill>
                    <a:srgbClr val="E46C0A"/>
                  </a:solidFill>
                  <a:latin typeface="楷体" pitchFamily="49" charset="-122"/>
                  <a:ea typeface="楷体" pitchFamily="49" charset="-122"/>
                  <a:cs typeface="Arial Unicode MS" pitchFamily="34" charset="-122"/>
                </a:rPr>
                <a:t>报表管理</a:t>
              </a:r>
              <a:endParaRPr lang="zh-CN" altLang="en-US" sz="1200" kern="0" dirty="0">
                <a:solidFill>
                  <a:srgbClr val="000000"/>
                </a:solidFill>
                <a:latin typeface="楷体" pitchFamily="49" charset="-122"/>
                <a:ea typeface="楷体" pitchFamily="49" charset="-122"/>
                <a:cs typeface="Arial Unicode MS" pitchFamily="34" charset="-122"/>
              </a:endParaRPr>
            </a:p>
            <a:p>
              <a:pPr fontAlgn="auto">
                <a:spcBef>
                  <a:spcPts val="0"/>
                </a:spcBef>
                <a:spcAft>
                  <a:spcPts val="0"/>
                </a:spcAft>
                <a:defRPr/>
              </a:pPr>
              <a:endParaRPr lang="zh-CN" altLang="en-US" sz="1200" kern="0" dirty="0">
                <a:solidFill>
                  <a:srgbClr val="E46C0A"/>
                </a:solidFill>
                <a:latin typeface="楷体" pitchFamily="49" charset="-122"/>
                <a:ea typeface="楷体" pitchFamily="49" charset="-122"/>
                <a:cs typeface="Arial Unicode MS" pitchFamily="34" charset="-122"/>
              </a:endParaRPr>
            </a:p>
          </p:txBody>
        </p:sp>
        <p:sp>
          <p:nvSpPr>
            <p:cNvPr id="226" name="Rectangle 157"/>
            <p:cNvSpPr>
              <a:spLocks noChangeArrowheads="1"/>
            </p:cNvSpPr>
            <p:nvPr/>
          </p:nvSpPr>
          <p:spPr bwMode="auto">
            <a:xfrm>
              <a:off x="2380967" y="2011362"/>
              <a:ext cx="8293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外部监管报表</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27" name="Rectangle 157"/>
            <p:cNvSpPr>
              <a:spLocks noChangeArrowheads="1"/>
            </p:cNvSpPr>
            <p:nvPr/>
          </p:nvSpPr>
          <p:spPr bwMode="auto">
            <a:xfrm>
              <a:off x="2380967" y="2243137"/>
              <a:ext cx="8293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内部管理报表</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28" name="Freeform 311"/>
            <p:cNvSpPr>
              <a:spLocks noEditPoints="1"/>
            </p:cNvSpPr>
            <p:nvPr/>
          </p:nvSpPr>
          <p:spPr bwMode="auto">
            <a:xfrm>
              <a:off x="1199830" y="1508125"/>
              <a:ext cx="1007790" cy="116046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00000"/>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229" name="Rectangle 157"/>
            <p:cNvSpPr>
              <a:spLocks noChangeArrowheads="1"/>
            </p:cNvSpPr>
            <p:nvPr/>
          </p:nvSpPr>
          <p:spPr bwMode="auto">
            <a:xfrm>
              <a:off x="1293302" y="1844675"/>
              <a:ext cx="829345"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rPr>
                <a:t>交易员监控</a:t>
              </a:r>
            </a:p>
          </p:txBody>
        </p:sp>
        <p:sp>
          <p:nvSpPr>
            <p:cNvPr id="230" name="Rectangle 157"/>
            <p:cNvSpPr>
              <a:spLocks noChangeArrowheads="1"/>
            </p:cNvSpPr>
            <p:nvPr/>
          </p:nvSpPr>
          <p:spPr bwMode="auto">
            <a:xfrm>
              <a:off x="1293302" y="2424112"/>
              <a:ext cx="8293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系统权限监控</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31" name="Rectangle 312"/>
            <p:cNvSpPr>
              <a:spLocks noChangeArrowheads="1"/>
            </p:cNvSpPr>
            <p:nvPr/>
          </p:nvSpPr>
          <p:spPr bwMode="auto">
            <a:xfrm>
              <a:off x="1412265" y="1550987"/>
              <a:ext cx="766463" cy="369888"/>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200" kern="0" dirty="0">
                  <a:solidFill>
                    <a:srgbClr val="E46C0A"/>
                  </a:solidFill>
                  <a:latin typeface="楷体" pitchFamily="49" charset="-122"/>
                  <a:ea typeface="楷体" pitchFamily="49" charset="-122"/>
                  <a:cs typeface="Arial Unicode MS" pitchFamily="34" charset="-122"/>
                </a:rPr>
                <a:t>监控功能</a:t>
              </a:r>
              <a:endParaRPr lang="zh-CN" altLang="en-US" sz="1200" kern="0" dirty="0">
                <a:solidFill>
                  <a:srgbClr val="000000"/>
                </a:solidFill>
                <a:latin typeface="楷体" pitchFamily="49" charset="-122"/>
                <a:ea typeface="楷体" pitchFamily="49" charset="-122"/>
                <a:cs typeface="Arial Unicode MS" pitchFamily="34" charset="-122"/>
              </a:endParaRPr>
            </a:p>
            <a:p>
              <a:pPr fontAlgn="auto">
                <a:spcBef>
                  <a:spcPts val="0"/>
                </a:spcBef>
                <a:spcAft>
                  <a:spcPts val="0"/>
                </a:spcAft>
                <a:defRPr/>
              </a:pPr>
              <a:endParaRPr lang="zh-CN" altLang="en-US" sz="1200" kern="0" dirty="0">
                <a:solidFill>
                  <a:srgbClr val="E46C0A"/>
                </a:solidFill>
                <a:latin typeface="楷体" pitchFamily="49" charset="-122"/>
                <a:ea typeface="楷体" pitchFamily="49" charset="-122"/>
                <a:cs typeface="Arial Unicode MS" pitchFamily="34" charset="-122"/>
              </a:endParaRPr>
            </a:p>
          </p:txBody>
        </p:sp>
        <p:sp>
          <p:nvSpPr>
            <p:cNvPr id="232" name="Freeform 311"/>
            <p:cNvSpPr>
              <a:spLocks noEditPoints="1"/>
            </p:cNvSpPr>
            <p:nvPr/>
          </p:nvSpPr>
          <p:spPr bwMode="auto">
            <a:xfrm>
              <a:off x="3380259" y="1508125"/>
              <a:ext cx="1007789" cy="116046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00000"/>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233" name="Rectangle 312"/>
            <p:cNvSpPr>
              <a:spLocks noChangeArrowheads="1"/>
            </p:cNvSpPr>
            <p:nvPr/>
          </p:nvSpPr>
          <p:spPr bwMode="auto">
            <a:xfrm>
              <a:off x="3427413" y="1550988"/>
              <a:ext cx="974725" cy="369887"/>
            </a:xfrm>
            <a:prstGeom prst="rect">
              <a:avLst/>
            </a:prstGeom>
            <a:noFill/>
            <a:ln w="9525">
              <a:noFill/>
              <a:miter lim="800000"/>
              <a:headEnd/>
              <a:tailEnd/>
            </a:ln>
          </p:spPr>
          <p:txBody>
            <a:bodyPr lIns="0" tIns="0" rIns="0" bIns="0">
              <a:spAutoFit/>
            </a:bodyPr>
            <a:lstStyle/>
            <a:p>
              <a:pPr algn="ctr"/>
              <a:r>
                <a:rPr lang="zh-CN" altLang="en-US" sz="1200">
                  <a:solidFill>
                    <a:srgbClr val="E46C0A"/>
                  </a:solidFill>
                  <a:latin typeface="楷体" pitchFamily="49" charset="-122"/>
                  <a:ea typeface="楷体" pitchFamily="49" charset="-122"/>
                  <a:cs typeface="Arial Unicode MS" pitchFamily="34" charset="-122"/>
                </a:rPr>
                <a:t>交易对手信用风险计量</a:t>
              </a:r>
            </a:p>
          </p:txBody>
        </p:sp>
        <p:sp>
          <p:nvSpPr>
            <p:cNvPr id="234" name="Rectangle 157"/>
            <p:cNvSpPr>
              <a:spLocks noChangeArrowheads="1"/>
            </p:cNvSpPr>
            <p:nvPr/>
          </p:nvSpPr>
          <p:spPr bwMode="auto">
            <a:xfrm>
              <a:off x="3472031" y="2112962"/>
              <a:ext cx="8276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内部模型法</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35" name="Freeform 311"/>
            <p:cNvSpPr>
              <a:spLocks noEditPoints="1"/>
            </p:cNvSpPr>
            <p:nvPr/>
          </p:nvSpPr>
          <p:spPr bwMode="auto">
            <a:xfrm>
              <a:off x="5618469" y="1508125"/>
              <a:ext cx="1007790" cy="1160462"/>
            </a:xfrm>
            <a:custGeom>
              <a:avLst/>
              <a:gdLst>
                <a:gd name="T0" fmla="*/ 2147483647 w 2096"/>
                <a:gd name="T1" fmla="*/ 2147483647 h 2480"/>
                <a:gd name="T2" fmla="*/ 0 w 2096"/>
                <a:gd name="T3" fmla="*/ 2147483647 h 2480"/>
                <a:gd name="T4" fmla="*/ 2147483647 w 2096"/>
                <a:gd name="T5" fmla="*/ 2147483647 h 2480"/>
                <a:gd name="T6" fmla="*/ 0 w 2096"/>
                <a:gd name="T7" fmla="*/ 2147483647 h 2480"/>
                <a:gd name="T8" fmla="*/ 0 w 2096"/>
                <a:gd name="T9" fmla="*/ 2147483647 h 2480"/>
                <a:gd name="T10" fmla="*/ 2147483647 w 2096"/>
                <a:gd name="T11" fmla="*/ 2147483647 h 2480"/>
                <a:gd name="T12" fmla="*/ 0 w 2096"/>
                <a:gd name="T13" fmla="*/ 2147483647 h 2480"/>
                <a:gd name="T14" fmla="*/ 2147483647 w 2096"/>
                <a:gd name="T15" fmla="*/ 2147483647 h 2480"/>
                <a:gd name="T16" fmla="*/ 0 w 2096"/>
                <a:gd name="T17" fmla="*/ 2147483647 h 2480"/>
                <a:gd name="T18" fmla="*/ 0 w 2096"/>
                <a:gd name="T19" fmla="*/ 2147483647 h 2480"/>
                <a:gd name="T20" fmla="*/ 2147483647 w 2096"/>
                <a:gd name="T21" fmla="*/ 2147483647 h 2480"/>
                <a:gd name="T22" fmla="*/ 0 w 2096"/>
                <a:gd name="T23" fmla="*/ 2147483647 h 2480"/>
                <a:gd name="T24" fmla="*/ 2147483647 w 2096"/>
                <a:gd name="T25" fmla="*/ 0 h 2480"/>
                <a:gd name="T26" fmla="*/ 2147483647 w 2096"/>
                <a:gd name="T27" fmla="*/ 2147483647 h 2480"/>
                <a:gd name="T28" fmla="*/ 2147483647 w 2096"/>
                <a:gd name="T29" fmla="*/ 0 h 2480"/>
                <a:gd name="T30" fmla="*/ 2147483647 w 2096"/>
                <a:gd name="T31" fmla="*/ 2147483647 h 2480"/>
                <a:gd name="T32" fmla="*/ 2147483647 w 2096"/>
                <a:gd name="T33" fmla="*/ 0 h 2480"/>
                <a:gd name="T34" fmla="*/ 2147483647 w 2096"/>
                <a:gd name="T35" fmla="*/ 0 h 2480"/>
                <a:gd name="T36" fmla="*/ 2147483647 w 2096"/>
                <a:gd name="T37" fmla="*/ 2147483647 h 2480"/>
                <a:gd name="T38" fmla="*/ 2147483647 w 2096"/>
                <a:gd name="T39" fmla="*/ 0 h 2480"/>
                <a:gd name="T40" fmla="*/ 2147483647 w 2096"/>
                <a:gd name="T41" fmla="*/ 2147483647 h 2480"/>
                <a:gd name="T42" fmla="*/ 2147483647 w 2096"/>
                <a:gd name="T43" fmla="*/ 0 h 2480"/>
                <a:gd name="T44" fmla="*/ 2147483647 w 2096"/>
                <a:gd name="T45" fmla="*/ 0 h 2480"/>
                <a:gd name="T46" fmla="*/ 2147483647 w 2096"/>
                <a:gd name="T47" fmla="*/ 2147483647 h 2480"/>
                <a:gd name="T48" fmla="*/ 2147483647 w 2096"/>
                <a:gd name="T49" fmla="*/ 2147483647 h 2480"/>
                <a:gd name="T50" fmla="*/ 2147483647 w 2096"/>
                <a:gd name="T51" fmla="*/ 0 h 2480"/>
                <a:gd name="T52" fmla="*/ 2147483647 w 2096"/>
                <a:gd name="T53" fmla="*/ 2147483647 h 2480"/>
                <a:gd name="T54" fmla="*/ 2147483647 w 2096"/>
                <a:gd name="T55" fmla="*/ 2147483647 h 2480"/>
                <a:gd name="T56" fmla="*/ 2147483647 w 2096"/>
                <a:gd name="T57" fmla="*/ 2147483647 h 2480"/>
                <a:gd name="T58" fmla="*/ 2147483647 w 2096"/>
                <a:gd name="T59" fmla="*/ 2147483647 h 2480"/>
                <a:gd name="T60" fmla="*/ 2147483647 w 2096"/>
                <a:gd name="T61" fmla="*/ 2147483647 h 2480"/>
                <a:gd name="T62" fmla="*/ 2147483647 w 2096"/>
                <a:gd name="T63" fmla="*/ 2147483647 h 2480"/>
                <a:gd name="T64" fmla="*/ 2147483647 w 2096"/>
                <a:gd name="T65" fmla="*/ 2147483647 h 2480"/>
                <a:gd name="T66" fmla="*/ 2147483647 w 2096"/>
                <a:gd name="T67" fmla="*/ 2147483647 h 2480"/>
                <a:gd name="T68" fmla="*/ 2147483647 w 2096"/>
                <a:gd name="T69" fmla="*/ 2147483647 h 2480"/>
                <a:gd name="T70" fmla="*/ 2147483647 w 2096"/>
                <a:gd name="T71" fmla="*/ 2147483647 h 2480"/>
                <a:gd name="T72" fmla="*/ 2147483647 w 2096"/>
                <a:gd name="T73" fmla="*/ 2147483647 h 2480"/>
                <a:gd name="T74" fmla="*/ 2147483647 w 2096"/>
                <a:gd name="T75" fmla="*/ 2147483647 h 2480"/>
                <a:gd name="T76" fmla="*/ 2147483647 w 2096"/>
                <a:gd name="T77" fmla="*/ 2147483647 h 2480"/>
                <a:gd name="T78" fmla="*/ 2147483647 w 2096"/>
                <a:gd name="T79" fmla="*/ 2147483647 h 2480"/>
                <a:gd name="T80" fmla="*/ 2147483647 w 2096"/>
                <a:gd name="T81" fmla="*/ 2147483647 h 2480"/>
                <a:gd name="T82" fmla="*/ 2147483647 w 2096"/>
                <a:gd name="T83" fmla="*/ 2147483647 h 2480"/>
                <a:gd name="T84" fmla="*/ 2147483647 w 2096"/>
                <a:gd name="T85" fmla="*/ 2147483647 h 2480"/>
                <a:gd name="T86" fmla="*/ 2147483647 w 2096"/>
                <a:gd name="T87" fmla="*/ 2147483647 h 2480"/>
                <a:gd name="T88" fmla="*/ 2147483647 w 2096"/>
                <a:gd name="T89" fmla="*/ 2147483647 h 2480"/>
                <a:gd name="T90" fmla="*/ 2147483647 w 2096"/>
                <a:gd name="T91" fmla="*/ 2147483647 h 2480"/>
                <a:gd name="T92" fmla="*/ 2147483647 w 2096"/>
                <a:gd name="T93" fmla="*/ 2147483647 h 2480"/>
                <a:gd name="T94" fmla="*/ 2147483647 w 2096"/>
                <a:gd name="T95" fmla="*/ 2147483647 h 2480"/>
                <a:gd name="T96" fmla="*/ 2147483647 w 2096"/>
                <a:gd name="T97" fmla="*/ 2147483647 h 24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96"/>
                <a:gd name="T148" fmla="*/ 0 h 2480"/>
                <a:gd name="T149" fmla="*/ 2096 w 2096"/>
                <a:gd name="T150" fmla="*/ 2480 h 248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96" h="2480">
                  <a:moveTo>
                    <a:pt x="0" y="2456"/>
                  </a:moveTo>
                  <a:lnTo>
                    <a:pt x="0" y="2264"/>
                  </a:lnTo>
                  <a:lnTo>
                    <a:pt x="48" y="2264"/>
                  </a:lnTo>
                  <a:lnTo>
                    <a:pt x="48" y="2456"/>
                  </a:lnTo>
                  <a:lnTo>
                    <a:pt x="0" y="2456"/>
                  </a:lnTo>
                  <a:close/>
                  <a:moveTo>
                    <a:pt x="0" y="2120"/>
                  </a:moveTo>
                  <a:lnTo>
                    <a:pt x="0" y="1928"/>
                  </a:lnTo>
                  <a:lnTo>
                    <a:pt x="48" y="1928"/>
                  </a:lnTo>
                  <a:lnTo>
                    <a:pt x="48" y="2120"/>
                  </a:lnTo>
                  <a:lnTo>
                    <a:pt x="0" y="2120"/>
                  </a:lnTo>
                  <a:close/>
                  <a:moveTo>
                    <a:pt x="0" y="1784"/>
                  </a:moveTo>
                  <a:lnTo>
                    <a:pt x="0" y="1592"/>
                  </a:lnTo>
                  <a:lnTo>
                    <a:pt x="48" y="1592"/>
                  </a:lnTo>
                  <a:lnTo>
                    <a:pt x="48" y="1784"/>
                  </a:lnTo>
                  <a:lnTo>
                    <a:pt x="0" y="1784"/>
                  </a:lnTo>
                  <a:close/>
                  <a:moveTo>
                    <a:pt x="0" y="1448"/>
                  </a:moveTo>
                  <a:lnTo>
                    <a:pt x="0" y="1256"/>
                  </a:lnTo>
                  <a:lnTo>
                    <a:pt x="48" y="1256"/>
                  </a:lnTo>
                  <a:lnTo>
                    <a:pt x="48" y="1448"/>
                  </a:lnTo>
                  <a:lnTo>
                    <a:pt x="0" y="1448"/>
                  </a:lnTo>
                  <a:close/>
                  <a:moveTo>
                    <a:pt x="0" y="1112"/>
                  </a:moveTo>
                  <a:lnTo>
                    <a:pt x="0" y="920"/>
                  </a:lnTo>
                  <a:lnTo>
                    <a:pt x="48" y="920"/>
                  </a:lnTo>
                  <a:lnTo>
                    <a:pt x="48" y="1112"/>
                  </a:lnTo>
                  <a:lnTo>
                    <a:pt x="0" y="1112"/>
                  </a:lnTo>
                  <a:close/>
                  <a:moveTo>
                    <a:pt x="0" y="776"/>
                  </a:moveTo>
                  <a:lnTo>
                    <a:pt x="0" y="584"/>
                  </a:lnTo>
                  <a:lnTo>
                    <a:pt x="48" y="584"/>
                  </a:lnTo>
                  <a:lnTo>
                    <a:pt x="48" y="776"/>
                  </a:lnTo>
                  <a:lnTo>
                    <a:pt x="0" y="776"/>
                  </a:lnTo>
                  <a:close/>
                  <a:moveTo>
                    <a:pt x="0" y="440"/>
                  </a:moveTo>
                  <a:lnTo>
                    <a:pt x="0" y="248"/>
                  </a:lnTo>
                  <a:lnTo>
                    <a:pt x="48" y="248"/>
                  </a:lnTo>
                  <a:lnTo>
                    <a:pt x="48" y="440"/>
                  </a:lnTo>
                  <a:lnTo>
                    <a:pt x="0" y="440"/>
                  </a:lnTo>
                  <a:close/>
                  <a:moveTo>
                    <a:pt x="0" y="104"/>
                  </a:moveTo>
                  <a:lnTo>
                    <a:pt x="0" y="24"/>
                  </a:lnTo>
                  <a:cubicBezTo>
                    <a:pt x="0" y="11"/>
                    <a:pt x="11" y="0"/>
                    <a:pt x="24" y="0"/>
                  </a:cubicBezTo>
                  <a:lnTo>
                    <a:pt x="136" y="0"/>
                  </a:lnTo>
                  <a:lnTo>
                    <a:pt x="136" y="48"/>
                  </a:lnTo>
                  <a:lnTo>
                    <a:pt x="24" y="48"/>
                  </a:lnTo>
                  <a:lnTo>
                    <a:pt x="48" y="24"/>
                  </a:lnTo>
                  <a:lnTo>
                    <a:pt x="48" y="104"/>
                  </a:lnTo>
                  <a:lnTo>
                    <a:pt x="0" y="104"/>
                  </a:lnTo>
                  <a:close/>
                  <a:moveTo>
                    <a:pt x="280" y="0"/>
                  </a:moveTo>
                  <a:lnTo>
                    <a:pt x="472" y="0"/>
                  </a:lnTo>
                  <a:lnTo>
                    <a:pt x="472" y="48"/>
                  </a:lnTo>
                  <a:lnTo>
                    <a:pt x="280" y="48"/>
                  </a:lnTo>
                  <a:lnTo>
                    <a:pt x="280" y="0"/>
                  </a:lnTo>
                  <a:close/>
                  <a:moveTo>
                    <a:pt x="616" y="0"/>
                  </a:moveTo>
                  <a:lnTo>
                    <a:pt x="808" y="0"/>
                  </a:lnTo>
                  <a:lnTo>
                    <a:pt x="808" y="48"/>
                  </a:lnTo>
                  <a:lnTo>
                    <a:pt x="616" y="48"/>
                  </a:lnTo>
                  <a:lnTo>
                    <a:pt x="616" y="0"/>
                  </a:lnTo>
                  <a:close/>
                  <a:moveTo>
                    <a:pt x="952" y="0"/>
                  </a:moveTo>
                  <a:lnTo>
                    <a:pt x="1144" y="0"/>
                  </a:lnTo>
                  <a:lnTo>
                    <a:pt x="1144" y="48"/>
                  </a:lnTo>
                  <a:lnTo>
                    <a:pt x="952" y="48"/>
                  </a:lnTo>
                  <a:lnTo>
                    <a:pt x="952" y="0"/>
                  </a:lnTo>
                  <a:close/>
                  <a:moveTo>
                    <a:pt x="1288" y="0"/>
                  </a:moveTo>
                  <a:lnTo>
                    <a:pt x="1480" y="0"/>
                  </a:lnTo>
                  <a:lnTo>
                    <a:pt x="1480" y="48"/>
                  </a:lnTo>
                  <a:lnTo>
                    <a:pt x="1288" y="48"/>
                  </a:lnTo>
                  <a:lnTo>
                    <a:pt x="1288" y="0"/>
                  </a:lnTo>
                  <a:close/>
                  <a:moveTo>
                    <a:pt x="1624" y="0"/>
                  </a:moveTo>
                  <a:lnTo>
                    <a:pt x="1816" y="0"/>
                  </a:lnTo>
                  <a:lnTo>
                    <a:pt x="1816" y="48"/>
                  </a:lnTo>
                  <a:lnTo>
                    <a:pt x="1624" y="48"/>
                  </a:lnTo>
                  <a:lnTo>
                    <a:pt x="1624" y="0"/>
                  </a:lnTo>
                  <a:close/>
                  <a:moveTo>
                    <a:pt x="1960" y="0"/>
                  </a:moveTo>
                  <a:lnTo>
                    <a:pt x="2072" y="0"/>
                  </a:lnTo>
                  <a:cubicBezTo>
                    <a:pt x="2086" y="0"/>
                    <a:pt x="2096" y="11"/>
                    <a:pt x="2096" y="24"/>
                  </a:cubicBezTo>
                  <a:lnTo>
                    <a:pt x="2096" y="104"/>
                  </a:lnTo>
                  <a:lnTo>
                    <a:pt x="2048" y="104"/>
                  </a:lnTo>
                  <a:lnTo>
                    <a:pt x="2048" y="24"/>
                  </a:lnTo>
                  <a:lnTo>
                    <a:pt x="2072" y="48"/>
                  </a:lnTo>
                  <a:lnTo>
                    <a:pt x="1960" y="48"/>
                  </a:lnTo>
                  <a:lnTo>
                    <a:pt x="1960" y="0"/>
                  </a:lnTo>
                  <a:close/>
                  <a:moveTo>
                    <a:pt x="2096" y="248"/>
                  </a:moveTo>
                  <a:lnTo>
                    <a:pt x="2096" y="440"/>
                  </a:lnTo>
                  <a:lnTo>
                    <a:pt x="2048" y="440"/>
                  </a:lnTo>
                  <a:lnTo>
                    <a:pt x="2048" y="248"/>
                  </a:lnTo>
                  <a:lnTo>
                    <a:pt x="2096" y="248"/>
                  </a:lnTo>
                  <a:close/>
                  <a:moveTo>
                    <a:pt x="2096" y="584"/>
                  </a:moveTo>
                  <a:lnTo>
                    <a:pt x="2096" y="776"/>
                  </a:lnTo>
                  <a:lnTo>
                    <a:pt x="2048" y="776"/>
                  </a:lnTo>
                  <a:lnTo>
                    <a:pt x="2048" y="584"/>
                  </a:lnTo>
                  <a:lnTo>
                    <a:pt x="2096" y="584"/>
                  </a:lnTo>
                  <a:close/>
                  <a:moveTo>
                    <a:pt x="2096" y="920"/>
                  </a:moveTo>
                  <a:lnTo>
                    <a:pt x="2096" y="1112"/>
                  </a:lnTo>
                  <a:lnTo>
                    <a:pt x="2048" y="1112"/>
                  </a:lnTo>
                  <a:lnTo>
                    <a:pt x="2048" y="920"/>
                  </a:lnTo>
                  <a:lnTo>
                    <a:pt x="2096" y="920"/>
                  </a:lnTo>
                  <a:close/>
                  <a:moveTo>
                    <a:pt x="2096" y="1256"/>
                  </a:moveTo>
                  <a:lnTo>
                    <a:pt x="2096" y="1448"/>
                  </a:lnTo>
                  <a:lnTo>
                    <a:pt x="2048" y="1448"/>
                  </a:lnTo>
                  <a:lnTo>
                    <a:pt x="2048" y="1256"/>
                  </a:lnTo>
                  <a:lnTo>
                    <a:pt x="2096" y="1256"/>
                  </a:lnTo>
                  <a:close/>
                  <a:moveTo>
                    <a:pt x="2096" y="1592"/>
                  </a:moveTo>
                  <a:lnTo>
                    <a:pt x="2096" y="1784"/>
                  </a:lnTo>
                  <a:lnTo>
                    <a:pt x="2048" y="1784"/>
                  </a:lnTo>
                  <a:lnTo>
                    <a:pt x="2048" y="1592"/>
                  </a:lnTo>
                  <a:lnTo>
                    <a:pt x="2096" y="1592"/>
                  </a:lnTo>
                  <a:close/>
                  <a:moveTo>
                    <a:pt x="2096" y="1928"/>
                  </a:moveTo>
                  <a:lnTo>
                    <a:pt x="2096" y="2120"/>
                  </a:lnTo>
                  <a:lnTo>
                    <a:pt x="2048" y="2120"/>
                  </a:lnTo>
                  <a:lnTo>
                    <a:pt x="2048" y="1928"/>
                  </a:lnTo>
                  <a:lnTo>
                    <a:pt x="2096" y="1928"/>
                  </a:lnTo>
                  <a:close/>
                  <a:moveTo>
                    <a:pt x="2096" y="2264"/>
                  </a:moveTo>
                  <a:lnTo>
                    <a:pt x="2096" y="2456"/>
                  </a:lnTo>
                  <a:cubicBezTo>
                    <a:pt x="2096" y="2470"/>
                    <a:pt x="2086" y="2480"/>
                    <a:pt x="2072" y="2480"/>
                  </a:cubicBezTo>
                  <a:lnTo>
                    <a:pt x="2072" y="2432"/>
                  </a:lnTo>
                  <a:lnTo>
                    <a:pt x="2048" y="2456"/>
                  </a:lnTo>
                  <a:lnTo>
                    <a:pt x="2048" y="2264"/>
                  </a:lnTo>
                  <a:lnTo>
                    <a:pt x="2096" y="2264"/>
                  </a:lnTo>
                  <a:close/>
                  <a:moveTo>
                    <a:pt x="1928" y="2480"/>
                  </a:moveTo>
                  <a:lnTo>
                    <a:pt x="1736" y="2480"/>
                  </a:lnTo>
                  <a:lnTo>
                    <a:pt x="1736" y="2432"/>
                  </a:lnTo>
                  <a:lnTo>
                    <a:pt x="1928" y="2432"/>
                  </a:lnTo>
                  <a:lnTo>
                    <a:pt x="1928" y="2480"/>
                  </a:lnTo>
                  <a:close/>
                  <a:moveTo>
                    <a:pt x="1592" y="2480"/>
                  </a:moveTo>
                  <a:lnTo>
                    <a:pt x="1400" y="2480"/>
                  </a:lnTo>
                  <a:lnTo>
                    <a:pt x="1400" y="2432"/>
                  </a:lnTo>
                  <a:lnTo>
                    <a:pt x="1592" y="2432"/>
                  </a:lnTo>
                  <a:lnTo>
                    <a:pt x="1592" y="2480"/>
                  </a:lnTo>
                  <a:close/>
                  <a:moveTo>
                    <a:pt x="1256" y="2480"/>
                  </a:moveTo>
                  <a:lnTo>
                    <a:pt x="1064" y="2480"/>
                  </a:lnTo>
                  <a:lnTo>
                    <a:pt x="1064" y="2432"/>
                  </a:lnTo>
                  <a:lnTo>
                    <a:pt x="1256" y="2432"/>
                  </a:lnTo>
                  <a:lnTo>
                    <a:pt x="1256" y="2480"/>
                  </a:lnTo>
                  <a:close/>
                  <a:moveTo>
                    <a:pt x="920" y="2480"/>
                  </a:moveTo>
                  <a:lnTo>
                    <a:pt x="728" y="2480"/>
                  </a:lnTo>
                  <a:lnTo>
                    <a:pt x="728" y="2432"/>
                  </a:lnTo>
                  <a:lnTo>
                    <a:pt x="920" y="2432"/>
                  </a:lnTo>
                  <a:lnTo>
                    <a:pt x="920" y="2480"/>
                  </a:lnTo>
                  <a:close/>
                  <a:moveTo>
                    <a:pt x="584" y="2480"/>
                  </a:moveTo>
                  <a:lnTo>
                    <a:pt x="392" y="2480"/>
                  </a:lnTo>
                  <a:lnTo>
                    <a:pt x="392" y="2432"/>
                  </a:lnTo>
                  <a:lnTo>
                    <a:pt x="584" y="2432"/>
                  </a:lnTo>
                  <a:lnTo>
                    <a:pt x="584" y="2480"/>
                  </a:lnTo>
                  <a:close/>
                  <a:moveTo>
                    <a:pt x="248" y="2480"/>
                  </a:moveTo>
                  <a:lnTo>
                    <a:pt x="56" y="2480"/>
                  </a:lnTo>
                  <a:lnTo>
                    <a:pt x="56" y="2432"/>
                  </a:lnTo>
                  <a:lnTo>
                    <a:pt x="248" y="2432"/>
                  </a:lnTo>
                  <a:lnTo>
                    <a:pt x="248" y="2480"/>
                  </a:lnTo>
                  <a:close/>
                </a:path>
              </a:pathLst>
            </a:custGeom>
            <a:solidFill>
              <a:srgbClr val="000000"/>
            </a:solidFill>
            <a:ln w="0">
              <a:solidFill>
                <a:srgbClr val="000000"/>
              </a:solidFill>
              <a:round/>
              <a:headEnd/>
              <a:tailEnd/>
            </a:ln>
          </p:spPr>
          <p:txBody>
            <a:bodyPr/>
            <a:lstStyle/>
            <a:p>
              <a:pPr fontAlgn="auto">
                <a:spcBef>
                  <a:spcPts val="0"/>
                </a:spcBef>
                <a:spcAft>
                  <a:spcPts val="0"/>
                </a:spcAft>
                <a:defRPr/>
              </a:pPr>
              <a:endParaRPr lang="zh-CN" altLang="en-US" kern="0">
                <a:solidFill>
                  <a:srgbClr val="000000"/>
                </a:solidFill>
                <a:latin typeface="楷体" pitchFamily="49" charset="-122"/>
                <a:ea typeface="楷体" pitchFamily="49" charset="-122"/>
              </a:endParaRPr>
            </a:p>
          </p:txBody>
        </p:sp>
        <p:sp>
          <p:nvSpPr>
            <p:cNvPr id="236" name="Rectangle 312"/>
            <p:cNvSpPr>
              <a:spLocks noChangeArrowheads="1"/>
            </p:cNvSpPr>
            <p:nvPr/>
          </p:nvSpPr>
          <p:spPr bwMode="auto">
            <a:xfrm>
              <a:off x="5665788" y="1550988"/>
              <a:ext cx="976312" cy="184150"/>
            </a:xfrm>
            <a:prstGeom prst="rect">
              <a:avLst/>
            </a:prstGeom>
            <a:noFill/>
            <a:ln w="9525">
              <a:noFill/>
              <a:miter lim="800000"/>
              <a:headEnd/>
              <a:tailEnd/>
            </a:ln>
          </p:spPr>
          <p:txBody>
            <a:bodyPr lIns="0" tIns="0" rIns="0" bIns="0">
              <a:spAutoFit/>
            </a:bodyPr>
            <a:lstStyle/>
            <a:p>
              <a:pPr algn="ctr"/>
              <a:r>
                <a:rPr lang="zh-CN" altLang="en-US" sz="1200">
                  <a:solidFill>
                    <a:srgbClr val="E46C0A"/>
                  </a:solidFill>
                  <a:latin typeface="楷体" pitchFamily="49" charset="-122"/>
                  <a:ea typeface="楷体" pitchFamily="49" charset="-122"/>
                  <a:cs typeface="Arial Unicode MS" pitchFamily="34" charset="-122"/>
                </a:rPr>
                <a:t>内部管理</a:t>
              </a:r>
            </a:p>
          </p:txBody>
        </p:sp>
        <p:sp>
          <p:nvSpPr>
            <p:cNvPr id="237" name="Rectangle 157"/>
            <p:cNvSpPr>
              <a:spLocks noChangeArrowheads="1"/>
            </p:cNvSpPr>
            <p:nvPr/>
          </p:nvSpPr>
          <p:spPr bwMode="auto">
            <a:xfrm>
              <a:off x="5710241" y="1984375"/>
              <a:ext cx="829345"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监管资本计量</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38" name="Rectangle 157"/>
            <p:cNvSpPr>
              <a:spLocks noChangeArrowheads="1"/>
            </p:cNvSpPr>
            <p:nvPr/>
          </p:nvSpPr>
          <p:spPr bwMode="auto">
            <a:xfrm>
              <a:off x="5698345" y="2206625"/>
              <a:ext cx="827645"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经济资本计量</a:t>
              </a:r>
              <a:endParaRPr lang="en-US" altLang="zh-CN" sz="1000" kern="0" dirty="0">
                <a:solidFill>
                  <a:srgbClr val="000000"/>
                </a:solidFill>
                <a:latin typeface="楷体" pitchFamily="49" charset="-122"/>
                <a:ea typeface="楷体" pitchFamily="49" charset="-122"/>
                <a:cs typeface="Arial Unicode MS" pitchFamily="34" charset="-122"/>
              </a:endParaRPr>
            </a:p>
          </p:txBody>
        </p:sp>
        <p:cxnSp>
          <p:nvCxnSpPr>
            <p:cNvPr id="239" name="肘形连接符 144"/>
            <p:cNvCxnSpPr>
              <a:cxnSpLocks noChangeShapeType="1"/>
              <a:endCxn id="223" idx="2"/>
            </p:cNvCxnSpPr>
            <p:nvPr/>
          </p:nvCxnSpPr>
          <p:spPr bwMode="auto">
            <a:xfrm rot="10800000">
              <a:off x="615950" y="2517775"/>
              <a:ext cx="2500313" cy="1192213"/>
            </a:xfrm>
            <a:prstGeom prst="bentConnector2">
              <a:avLst/>
            </a:prstGeom>
            <a:noFill/>
            <a:ln w="25400" algn="ctr">
              <a:solidFill>
                <a:srgbClr val="4E62FA"/>
              </a:solidFill>
              <a:round/>
              <a:headEnd/>
              <a:tailEnd type="arrow" w="med" len="med"/>
            </a:ln>
            <a:effectLst>
              <a:prstShdw prst="shdw17" dist="17961" dir="2700000">
                <a:srgbClr val="FFFFFF"/>
              </a:prstShdw>
            </a:effectLst>
          </p:spPr>
        </p:cxnSp>
        <p:sp>
          <p:nvSpPr>
            <p:cNvPr id="240" name="Rectangle 341"/>
            <p:cNvSpPr>
              <a:spLocks noChangeArrowheads="1"/>
            </p:cNvSpPr>
            <p:nvPr/>
          </p:nvSpPr>
          <p:spPr bwMode="auto">
            <a:xfrm>
              <a:off x="1750461" y="2782887"/>
              <a:ext cx="448662" cy="461963"/>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勾稽和监控结果</a:t>
              </a:r>
            </a:p>
          </p:txBody>
        </p:sp>
        <p:cxnSp>
          <p:nvCxnSpPr>
            <p:cNvPr id="241" name="肘形连接符 905"/>
            <p:cNvCxnSpPr>
              <a:cxnSpLocks noChangeShapeType="1"/>
            </p:cNvCxnSpPr>
            <p:nvPr/>
          </p:nvCxnSpPr>
          <p:spPr bwMode="auto">
            <a:xfrm rot="5400000" flipH="1" flipV="1">
              <a:off x="5398294" y="2596356"/>
              <a:ext cx="587375" cy="538163"/>
            </a:xfrm>
            <a:prstGeom prst="bentConnector3">
              <a:avLst>
                <a:gd name="adj1" fmla="val 50000"/>
              </a:avLst>
            </a:prstGeom>
            <a:noFill/>
            <a:ln w="25400" algn="ctr">
              <a:solidFill>
                <a:srgbClr val="4E62FA"/>
              </a:solidFill>
              <a:round/>
              <a:headEnd/>
              <a:tailEnd type="arrow" w="med" len="med"/>
            </a:ln>
            <a:effectLst>
              <a:prstShdw prst="shdw17" dist="17961" dir="2700000">
                <a:srgbClr val="FFFFFF"/>
              </a:prstShdw>
            </a:effectLst>
          </p:spPr>
        </p:cxnSp>
        <p:cxnSp>
          <p:nvCxnSpPr>
            <p:cNvPr id="242" name="直接箭头连接符 224"/>
            <p:cNvCxnSpPr>
              <a:cxnSpLocks noChangeShapeType="1"/>
            </p:cNvCxnSpPr>
            <p:nvPr/>
          </p:nvCxnSpPr>
          <p:spPr bwMode="auto">
            <a:xfrm rot="5400000">
              <a:off x="5558631" y="2994819"/>
              <a:ext cx="1122363" cy="504825"/>
            </a:xfrm>
            <a:prstGeom prst="bentConnector2">
              <a:avLst/>
            </a:prstGeom>
            <a:noFill/>
            <a:ln w="19050" algn="ctr">
              <a:solidFill>
                <a:srgbClr val="FF9900"/>
              </a:solidFill>
              <a:round/>
              <a:headEnd/>
              <a:tailEnd type="arrow" w="med" len="med"/>
            </a:ln>
            <a:effectLst>
              <a:prstShdw prst="shdw17" dist="17961" dir="2700000">
                <a:srgbClr val="FFFFFF"/>
              </a:prstShdw>
            </a:effectLst>
          </p:spPr>
        </p:cxnSp>
        <p:sp>
          <p:nvSpPr>
            <p:cNvPr id="243" name="Rectangle 341"/>
            <p:cNvSpPr>
              <a:spLocks noChangeArrowheads="1"/>
            </p:cNvSpPr>
            <p:nvPr/>
          </p:nvSpPr>
          <p:spPr bwMode="auto">
            <a:xfrm>
              <a:off x="5700713" y="2862263"/>
              <a:ext cx="274571" cy="307777"/>
            </a:xfrm>
            <a:prstGeom prst="rect">
              <a:avLst/>
            </a:prstGeom>
            <a:noFill/>
            <a:ln w="9525">
              <a:noFill/>
              <a:miter lim="800000"/>
              <a:headEnd/>
              <a:tailEnd/>
            </a:ln>
          </p:spPr>
          <p:txBody>
            <a:bodyPr wrap="none" lIns="0" tIns="0" rIns="0" bIns="0">
              <a:spAutoFit/>
            </a:bodyPr>
            <a:lstStyle/>
            <a:p>
              <a:r>
                <a:rPr lang="zh-CN" altLang="en-US" sz="1000">
                  <a:solidFill>
                    <a:srgbClr val="000000"/>
                  </a:solidFill>
                  <a:latin typeface="楷体" pitchFamily="49" charset="-122"/>
                  <a:ea typeface="楷体" pitchFamily="49" charset="-122"/>
                  <a:cs typeface="Arial Unicode MS" pitchFamily="34" charset="-122"/>
                </a:rPr>
                <a:t>基础</a:t>
              </a:r>
              <a:endParaRPr lang="en-US" altLang="zh-CN" sz="1000">
                <a:solidFill>
                  <a:srgbClr val="000000"/>
                </a:solidFill>
                <a:latin typeface="楷体" pitchFamily="49" charset="-122"/>
                <a:ea typeface="楷体" pitchFamily="49" charset="-122"/>
                <a:cs typeface="Arial Unicode MS" pitchFamily="34" charset="-122"/>
              </a:endParaRPr>
            </a:p>
            <a:p>
              <a:r>
                <a:rPr lang="zh-CN" altLang="en-US" sz="1000">
                  <a:solidFill>
                    <a:srgbClr val="000000"/>
                  </a:solidFill>
                  <a:latin typeface="楷体" pitchFamily="49" charset="-122"/>
                  <a:ea typeface="楷体" pitchFamily="49" charset="-122"/>
                  <a:cs typeface="Arial Unicode MS" pitchFamily="34" charset="-122"/>
                </a:rPr>
                <a:t>数据</a:t>
              </a:r>
            </a:p>
          </p:txBody>
        </p:sp>
        <p:sp>
          <p:nvSpPr>
            <p:cNvPr id="244" name="Rectangle 341"/>
            <p:cNvSpPr>
              <a:spLocks noChangeArrowheads="1"/>
            </p:cNvSpPr>
            <p:nvPr/>
          </p:nvSpPr>
          <p:spPr bwMode="auto">
            <a:xfrm>
              <a:off x="6374737" y="3014662"/>
              <a:ext cx="274571" cy="307777"/>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计算</a:t>
              </a:r>
            </a:p>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结果</a:t>
              </a:r>
            </a:p>
          </p:txBody>
        </p:sp>
        <p:cxnSp>
          <p:nvCxnSpPr>
            <p:cNvPr id="245" name="直接箭头连接符 224"/>
            <p:cNvCxnSpPr>
              <a:cxnSpLocks noChangeShapeType="1"/>
            </p:cNvCxnSpPr>
            <p:nvPr/>
          </p:nvCxnSpPr>
          <p:spPr bwMode="auto">
            <a:xfrm>
              <a:off x="1865313" y="2646363"/>
              <a:ext cx="1325562" cy="1112837"/>
            </a:xfrm>
            <a:prstGeom prst="bentConnector3">
              <a:avLst>
                <a:gd name="adj1" fmla="val 685"/>
              </a:avLst>
            </a:prstGeom>
            <a:noFill/>
            <a:ln w="19050" algn="ctr">
              <a:solidFill>
                <a:srgbClr val="FF9900"/>
              </a:solidFill>
              <a:round/>
              <a:headEnd/>
              <a:tailEnd type="arrow" w="med" len="med"/>
            </a:ln>
            <a:effectLst>
              <a:prstShdw prst="shdw17" dist="17961" dir="2700000">
                <a:srgbClr val="FFFFFF"/>
              </a:prstShdw>
            </a:effectLst>
          </p:spPr>
        </p:cxnSp>
        <p:sp>
          <p:nvSpPr>
            <p:cNvPr id="246" name="Rectangle 341"/>
            <p:cNvSpPr>
              <a:spLocks noChangeArrowheads="1"/>
            </p:cNvSpPr>
            <p:nvPr/>
          </p:nvSpPr>
          <p:spPr bwMode="auto">
            <a:xfrm>
              <a:off x="1247416" y="3028950"/>
              <a:ext cx="401076" cy="461665"/>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zh-CN" altLang="en-US" sz="1000" kern="0">
                  <a:solidFill>
                    <a:srgbClr val="000000"/>
                  </a:solidFill>
                  <a:latin typeface="楷体" pitchFamily="49" charset="-122"/>
                  <a:ea typeface="楷体" pitchFamily="49" charset="-122"/>
                  <a:cs typeface="Arial Unicode MS" pitchFamily="34" charset="-122"/>
                </a:rPr>
                <a:t>注释或行动</a:t>
              </a:r>
            </a:p>
          </p:txBody>
        </p:sp>
        <p:sp>
          <p:nvSpPr>
            <p:cNvPr id="247" name="Rectangle 157"/>
            <p:cNvSpPr>
              <a:spLocks noChangeArrowheads="1"/>
            </p:cNvSpPr>
            <p:nvPr/>
          </p:nvSpPr>
          <p:spPr bwMode="auto">
            <a:xfrm>
              <a:off x="5698345" y="2417762"/>
              <a:ext cx="8276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损益分析</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48" name="Rectangle 157"/>
            <p:cNvSpPr>
              <a:spLocks noChangeArrowheads="1"/>
            </p:cNvSpPr>
            <p:nvPr/>
          </p:nvSpPr>
          <p:spPr bwMode="auto">
            <a:xfrm>
              <a:off x="1818440" y="5903913"/>
              <a:ext cx="1261012" cy="153988"/>
            </a:xfrm>
            <a:prstGeom prst="rect">
              <a:avLst/>
            </a:prstGeom>
            <a:solidFill>
              <a:srgbClr val="061DC8">
                <a:lumMod val="20000"/>
                <a:lumOff val="80000"/>
                <a:alpha val="50000"/>
              </a:srgbClr>
            </a:solidFill>
            <a:ln w="19050">
              <a:solidFill>
                <a:srgbClr val="FFCC66"/>
              </a:solidFill>
              <a:prstDash val="sysDash"/>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黄金期货系统</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49" name="Rectangle 157"/>
            <p:cNvSpPr>
              <a:spLocks noChangeArrowheads="1"/>
            </p:cNvSpPr>
            <p:nvPr/>
          </p:nvSpPr>
          <p:spPr bwMode="auto">
            <a:xfrm>
              <a:off x="2363972" y="1781175"/>
              <a:ext cx="827645"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对外披露报表</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50" name="Rectangle 157"/>
            <p:cNvSpPr>
              <a:spLocks noChangeArrowheads="1"/>
            </p:cNvSpPr>
            <p:nvPr/>
          </p:nvSpPr>
          <p:spPr bwMode="auto">
            <a:xfrm>
              <a:off x="1293302" y="1703387"/>
              <a:ext cx="8293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头寸勾稽</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51" name="Rectangle 157"/>
            <p:cNvSpPr>
              <a:spLocks noChangeArrowheads="1"/>
            </p:cNvSpPr>
            <p:nvPr/>
          </p:nvSpPr>
          <p:spPr bwMode="auto">
            <a:xfrm>
              <a:off x="1293302" y="1985962"/>
              <a:ext cx="829345"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交易产品监控</a:t>
              </a:r>
            </a:p>
          </p:txBody>
        </p:sp>
        <p:sp>
          <p:nvSpPr>
            <p:cNvPr id="252" name="Rectangle 157"/>
            <p:cNvSpPr>
              <a:spLocks noChangeArrowheads="1"/>
            </p:cNvSpPr>
            <p:nvPr/>
          </p:nvSpPr>
          <p:spPr bwMode="auto">
            <a:xfrm>
              <a:off x="1293302" y="2128837"/>
              <a:ext cx="829345" cy="307975"/>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交易对手</a:t>
              </a:r>
              <a:r>
                <a:rPr lang="en-US" altLang="zh-CN" sz="1000" kern="0" dirty="0">
                  <a:solidFill>
                    <a:srgbClr val="000000"/>
                  </a:solidFill>
                  <a:latin typeface="楷体" pitchFamily="49" charset="-122"/>
                  <a:ea typeface="楷体" pitchFamily="49" charset="-122"/>
                  <a:cs typeface="Arial Unicode MS" pitchFamily="34" charset="-122"/>
                </a:rPr>
                <a:t>/</a:t>
              </a:r>
              <a:r>
                <a:rPr lang="zh-CN" altLang="en-US" sz="1000" kern="0" dirty="0">
                  <a:solidFill>
                    <a:srgbClr val="000000"/>
                  </a:solidFill>
                  <a:latin typeface="楷体" pitchFamily="49" charset="-122"/>
                  <a:ea typeface="楷体" pitchFamily="49" charset="-122"/>
                  <a:cs typeface="Arial Unicode MS" pitchFamily="34" charset="-122"/>
                </a:rPr>
                <a:t>发行人监控</a:t>
              </a:r>
            </a:p>
          </p:txBody>
        </p:sp>
        <p:sp>
          <p:nvSpPr>
            <p:cNvPr id="253" name="Rectangle 157"/>
            <p:cNvSpPr>
              <a:spLocks noChangeArrowheads="1"/>
            </p:cNvSpPr>
            <p:nvPr/>
          </p:nvSpPr>
          <p:spPr bwMode="auto">
            <a:xfrm>
              <a:off x="1818440" y="5427663"/>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en-US" altLang="zh-CN" sz="1000" kern="0" dirty="0">
                  <a:solidFill>
                    <a:srgbClr val="000000"/>
                  </a:solidFill>
                  <a:latin typeface="楷体" pitchFamily="49" charset="-122"/>
                  <a:ea typeface="楷体" pitchFamily="49" charset="-122"/>
                  <a:cs typeface="Arial Unicode MS" pitchFamily="34" charset="-122"/>
                </a:rPr>
                <a:t>FBS</a:t>
              </a:r>
            </a:p>
          </p:txBody>
        </p:sp>
        <p:sp>
          <p:nvSpPr>
            <p:cNvPr id="254" name="Rectangle 157"/>
            <p:cNvSpPr>
              <a:spLocks noChangeArrowheads="1"/>
            </p:cNvSpPr>
            <p:nvPr/>
          </p:nvSpPr>
          <p:spPr bwMode="auto">
            <a:xfrm>
              <a:off x="3157627" y="5189538"/>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资金业务管理平台</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55" name="Rectangle 157"/>
            <p:cNvSpPr>
              <a:spLocks noChangeArrowheads="1"/>
            </p:cNvSpPr>
            <p:nvPr/>
          </p:nvSpPr>
          <p:spPr bwMode="auto">
            <a:xfrm>
              <a:off x="3145732" y="5665788"/>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en-US" altLang="zh-CN" sz="1000" kern="0" dirty="0">
                  <a:solidFill>
                    <a:srgbClr val="000000"/>
                  </a:solidFill>
                  <a:latin typeface="楷体" pitchFamily="49" charset="-122"/>
                  <a:ea typeface="楷体" pitchFamily="49" charset="-122"/>
                  <a:cs typeface="Arial Unicode MS" pitchFamily="34" charset="-122"/>
                </a:rPr>
                <a:t>SAP</a:t>
              </a:r>
            </a:p>
          </p:txBody>
        </p:sp>
        <p:sp>
          <p:nvSpPr>
            <p:cNvPr id="256" name="Rectangle 157"/>
            <p:cNvSpPr>
              <a:spLocks noChangeArrowheads="1"/>
            </p:cNvSpPr>
            <p:nvPr/>
          </p:nvSpPr>
          <p:spPr bwMode="auto">
            <a:xfrm>
              <a:off x="472454" y="5186363"/>
              <a:ext cx="961904" cy="193675"/>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中债登</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57" name="Rectangle 157"/>
            <p:cNvSpPr>
              <a:spLocks noChangeArrowheads="1"/>
            </p:cNvSpPr>
            <p:nvPr/>
          </p:nvSpPr>
          <p:spPr bwMode="auto">
            <a:xfrm>
              <a:off x="3145732" y="5903913"/>
              <a:ext cx="1261012" cy="153988"/>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总账系统</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58" name="Rectangle 157"/>
            <p:cNvSpPr>
              <a:spLocks noChangeArrowheads="1"/>
            </p:cNvSpPr>
            <p:nvPr/>
          </p:nvSpPr>
          <p:spPr bwMode="auto">
            <a:xfrm>
              <a:off x="1804844" y="6165851"/>
              <a:ext cx="1261012" cy="153987"/>
            </a:xfrm>
            <a:prstGeom prst="rect">
              <a:avLst/>
            </a:prstGeom>
            <a:solidFill>
              <a:srgbClr val="061DC8">
                <a:lumMod val="20000"/>
                <a:lumOff val="80000"/>
                <a:alpha val="50000"/>
              </a:srgbClr>
            </a:solidFill>
            <a:ln w="19050">
              <a:solidFill>
                <a:srgbClr val="FFCC66"/>
              </a:solidFill>
              <a:prstDash val="solid"/>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手工台账</a:t>
              </a:r>
              <a:endParaRPr lang="en-US" altLang="zh-CN" sz="1000" kern="0" dirty="0">
                <a:solidFill>
                  <a:srgbClr val="000000"/>
                </a:solidFill>
                <a:latin typeface="楷体" pitchFamily="49" charset="-122"/>
                <a:ea typeface="楷体" pitchFamily="49" charset="-122"/>
                <a:cs typeface="Arial Unicode MS" pitchFamily="34" charset="-122"/>
              </a:endParaRPr>
            </a:p>
          </p:txBody>
        </p:sp>
        <p:sp>
          <p:nvSpPr>
            <p:cNvPr id="259" name="Rectangle 157"/>
            <p:cNvSpPr>
              <a:spLocks noChangeArrowheads="1"/>
            </p:cNvSpPr>
            <p:nvPr/>
          </p:nvSpPr>
          <p:spPr bwMode="auto">
            <a:xfrm>
              <a:off x="3132136" y="6165851"/>
              <a:ext cx="1261012" cy="153987"/>
            </a:xfrm>
            <a:prstGeom prst="rect">
              <a:avLst/>
            </a:prstGeom>
            <a:solidFill>
              <a:srgbClr val="061DC8">
                <a:lumMod val="20000"/>
                <a:lumOff val="80000"/>
                <a:alpha val="50000"/>
              </a:srgbClr>
            </a:solidFill>
            <a:ln w="19050">
              <a:solidFill>
                <a:srgbClr val="FFCC66"/>
              </a:solidFill>
              <a:miter lim="800000"/>
              <a:headEnd/>
              <a:tailEnd/>
            </a:ln>
          </p:spPr>
          <p:txBody>
            <a:bodyPr lIns="0" tIns="0" rIns="0" bIns="0">
              <a:spAutoFit/>
            </a:bodyPr>
            <a:lstStyle/>
            <a:p>
              <a:pPr algn="ctr" fontAlgn="auto">
                <a:spcBef>
                  <a:spcPts val="0"/>
                </a:spcBef>
                <a:spcAft>
                  <a:spcPts val="0"/>
                </a:spcAft>
                <a:defRPr/>
              </a:pPr>
              <a:r>
                <a:rPr lang="zh-CN" altLang="en-US" sz="1000" kern="0" dirty="0">
                  <a:solidFill>
                    <a:srgbClr val="000000"/>
                  </a:solidFill>
                  <a:latin typeface="楷体" pitchFamily="49" charset="-122"/>
                  <a:ea typeface="楷体" pitchFamily="49" charset="-122"/>
                  <a:cs typeface="Arial Unicode MS" pitchFamily="34" charset="-122"/>
                </a:rPr>
                <a:t>额度审批系统</a:t>
              </a:r>
              <a:endParaRPr lang="en-US" altLang="zh-CN" sz="1000" kern="0" dirty="0">
                <a:solidFill>
                  <a:srgbClr val="000000"/>
                </a:solidFill>
                <a:latin typeface="楷体" pitchFamily="49" charset="-122"/>
                <a:ea typeface="楷体" pitchFamily="49" charset="-122"/>
                <a:cs typeface="Arial Unicode MS" pitchFamily="34" charset="-122"/>
              </a:endParaRPr>
            </a:p>
          </p:txBody>
        </p:sp>
      </p:grpSp>
      <p:sp>
        <p:nvSpPr>
          <p:cNvPr id="260" name="矩形 259"/>
          <p:cNvSpPr/>
          <p:nvPr/>
        </p:nvSpPr>
        <p:spPr>
          <a:xfrm>
            <a:off x="6133718" y="4249738"/>
            <a:ext cx="2116903" cy="18018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261" name="矩形 260"/>
          <p:cNvSpPr/>
          <p:nvPr/>
        </p:nvSpPr>
        <p:spPr>
          <a:xfrm>
            <a:off x="2950397" y="2477294"/>
            <a:ext cx="3252795" cy="18018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Tree>
    <p:extLst>
      <p:ext uri="{BB962C8B-B14F-4D97-AF65-F5344CB8AC3E}">
        <p14:creationId xmlns:p14="http://schemas.microsoft.com/office/powerpoint/2010/main" val="73040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blinds(horizontal)">
                                      <p:cBhvr>
                                        <p:cTn id="7" dur="500"/>
                                        <p:tgtEl>
                                          <p:spTgt spid="2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blinds(horizontal)">
                                      <p:cBhvr>
                                        <p:cTn id="10"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P spid="2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数据逻辑流程（转自</a:t>
            </a:r>
            <a:r>
              <a:rPr kumimoji="1" lang="en-US" altLang="zh-CN" dirty="0" smtClean="0">
                <a:latin typeface="楷体" pitchFamily="49" charset="-122"/>
                <a:ea typeface="楷体" pitchFamily="49" charset="-122"/>
                <a:cs typeface="微软雅黑"/>
              </a:rPr>
              <a:t>KPMG</a:t>
            </a:r>
            <a:r>
              <a:rPr kumimoji="1" lang="zh-CN" altLang="en-US" dirty="0" smtClean="0">
                <a:latin typeface="楷体" pitchFamily="49" charset="-122"/>
                <a:ea typeface="楷体" pitchFamily="49" charset="-122"/>
                <a:cs typeface="微软雅黑"/>
              </a:rPr>
              <a:t>某项目汇报）</a:t>
            </a:r>
            <a:endParaRPr kumimoji="1" lang="zh-CN" altLang="en-US" dirty="0">
              <a:latin typeface="楷体" pitchFamily="49" charset="-122"/>
              <a:ea typeface="楷体" pitchFamily="49" charset="-122"/>
              <a:cs typeface="微软雅黑"/>
            </a:endParaRPr>
          </a:p>
        </p:txBody>
      </p:sp>
      <p:pic>
        <p:nvPicPr>
          <p:cNvPr id="125" name="图片 32"/>
          <p:cNvPicPr>
            <a:picLocks noChangeAspect="1" noChangeArrowheads="1"/>
          </p:cNvPicPr>
          <p:nvPr/>
        </p:nvPicPr>
        <p:blipFill>
          <a:blip r:embed="rId3"/>
          <a:srcRect/>
          <a:stretch>
            <a:fillRect/>
          </a:stretch>
        </p:blipFill>
        <p:spPr bwMode="auto">
          <a:xfrm>
            <a:off x="80265" y="769249"/>
            <a:ext cx="8740207" cy="5547467"/>
          </a:xfrm>
          <a:prstGeom prst="rect">
            <a:avLst/>
          </a:prstGeom>
          <a:noFill/>
          <a:ln w="9525">
            <a:noFill/>
            <a:miter lim="800000"/>
            <a:headEnd/>
            <a:tailEnd/>
          </a:ln>
        </p:spPr>
      </p:pic>
      <p:sp>
        <p:nvSpPr>
          <p:cNvPr id="2" name="圆角矩形 1"/>
          <p:cNvSpPr/>
          <p:nvPr/>
        </p:nvSpPr>
        <p:spPr>
          <a:xfrm>
            <a:off x="107504" y="764704"/>
            <a:ext cx="1872208" cy="3168352"/>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楷体" pitchFamily="49" charset="-122"/>
              <a:ea typeface="楷体" pitchFamily="49" charset="-122"/>
            </a:endParaRPr>
          </a:p>
        </p:txBody>
      </p:sp>
      <p:sp>
        <p:nvSpPr>
          <p:cNvPr id="5" name="圆角矩形 4"/>
          <p:cNvSpPr/>
          <p:nvPr/>
        </p:nvSpPr>
        <p:spPr>
          <a:xfrm>
            <a:off x="1907704" y="764704"/>
            <a:ext cx="1512168" cy="3168352"/>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楷体" pitchFamily="49" charset="-122"/>
              <a:ea typeface="楷体" pitchFamily="49" charset="-122"/>
            </a:endParaRPr>
          </a:p>
        </p:txBody>
      </p:sp>
    </p:spTree>
    <p:extLst>
      <p:ext uri="{BB962C8B-B14F-4D97-AF65-F5344CB8AC3E}">
        <p14:creationId xmlns:p14="http://schemas.microsoft.com/office/powerpoint/2010/main" val="163153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需求（转自海通科技汇报材料）</a:t>
            </a:r>
            <a:endParaRPr kumimoji="1" lang="zh-CN" altLang="en-US" dirty="0">
              <a:latin typeface="楷体" pitchFamily="49" charset="-122"/>
              <a:ea typeface="楷体" pitchFamily="49" charset="-122"/>
              <a:cs typeface="微软雅黑"/>
            </a:endParaRPr>
          </a:p>
        </p:txBody>
      </p:sp>
      <p:pic>
        <p:nvPicPr>
          <p:cNvPr id="6" name="图片 5" descr="Screen Shot 2015-07-23 at 12.31.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1005840"/>
            <a:ext cx="5753100" cy="5257800"/>
          </a:xfrm>
          <a:prstGeom prst="rect">
            <a:avLst/>
          </a:prstGeom>
        </p:spPr>
      </p:pic>
    </p:spTree>
    <p:extLst>
      <p:ext uri="{BB962C8B-B14F-4D97-AF65-F5344CB8AC3E}">
        <p14:creationId xmlns:p14="http://schemas.microsoft.com/office/powerpoint/2010/main" val="1952981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数据流程（转自海通科技汇报材料）</a:t>
            </a:r>
            <a:endParaRPr kumimoji="1" lang="zh-CN" altLang="en-US" dirty="0">
              <a:latin typeface="楷体" pitchFamily="49" charset="-122"/>
              <a:ea typeface="楷体" pitchFamily="49" charset="-122"/>
              <a:cs typeface="微软雅黑"/>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054474"/>
            <a:ext cx="77152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3170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ircular Arrow 21"/>
          <p:cNvSpPr/>
          <p:nvPr/>
        </p:nvSpPr>
        <p:spPr>
          <a:xfrm>
            <a:off x="3977821" y="4555662"/>
            <a:ext cx="1045029" cy="922565"/>
          </a:xfrm>
          <a:prstGeom prst="circular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1">
                  <a:lumMod val="75000"/>
                </a:schemeClr>
              </a:solidFill>
              <a:effectLst/>
              <a:uLnTx/>
              <a:uFillTx/>
              <a:latin typeface="楷体" panose="02010609060101010101" pitchFamily="49" charset="-122"/>
              <a:ea typeface="楷体" panose="02010609060101010101" pitchFamily="49" charset="-122"/>
            </a:endParaRPr>
          </a:p>
        </p:txBody>
      </p:sp>
      <p:sp>
        <p:nvSpPr>
          <p:cNvPr id="23" name="Circular Arrow 22"/>
          <p:cNvSpPr/>
          <p:nvPr/>
        </p:nvSpPr>
        <p:spPr>
          <a:xfrm rot="14650279">
            <a:off x="3575050" y="5163901"/>
            <a:ext cx="1045029" cy="922565"/>
          </a:xfrm>
          <a:prstGeom prst="circular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1">
                  <a:lumMod val="75000"/>
                </a:schemeClr>
              </a:solidFill>
              <a:effectLst/>
              <a:uLnTx/>
              <a:uFillTx/>
              <a:latin typeface="楷体" panose="02010609060101010101" pitchFamily="49" charset="-122"/>
              <a:ea typeface="楷体" panose="02010609060101010101" pitchFamily="49" charset="-122"/>
            </a:endParaRPr>
          </a:p>
        </p:txBody>
      </p:sp>
      <p:sp>
        <p:nvSpPr>
          <p:cNvPr id="24" name="Circular Arrow 23"/>
          <p:cNvSpPr/>
          <p:nvPr/>
        </p:nvSpPr>
        <p:spPr>
          <a:xfrm rot="6981986">
            <a:off x="4438113" y="5228680"/>
            <a:ext cx="1045029" cy="922565"/>
          </a:xfrm>
          <a:prstGeom prst="circularArrow">
            <a:avLst>
              <a:gd name="adj1" fmla="val 12500"/>
              <a:gd name="adj2" fmla="val 1142319"/>
              <a:gd name="adj3" fmla="val 20457681"/>
              <a:gd name="adj4" fmla="val 10824695"/>
              <a:gd name="adj5" fmla="val 1250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1">
                  <a:lumMod val="75000"/>
                </a:schemeClr>
              </a:solidFill>
              <a:effectLst/>
              <a:uLnTx/>
              <a:uFillTx/>
              <a:latin typeface="楷体" panose="02010609060101010101" pitchFamily="49" charset="-122"/>
              <a:ea typeface="楷体" panose="02010609060101010101" pitchFamily="49" charset="-122"/>
            </a:endParaRPr>
          </a:p>
        </p:txBody>
      </p:sp>
      <p:grpSp>
        <p:nvGrpSpPr>
          <p:cNvPr id="14" name="Group 13"/>
          <p:cNvGrpSpPr/>
          <p:nvPr/>
        </p:nvGrpSpPr>
        <p:grpSpPr>
          <a:xfrm>
            <a:off x="2082800" y="1172024"/>
            <a:ext cx="4978400" cy="4978400"/>
            <a:chOff x="1956593" y="0"/>
            <a:chExt cx="4978400" cy="4978400"/>
          </a:xfrm>
          <a:solidFill>
            <a:schemeClr val="accent1">
              <a:lumMod val="20000"/>
              <a:lumOff val="80000"/>
            </a:schemeClr>
          </a:solidFill>
        </p:grpSpPr>
        <p:sp>
          <p:nvSpPr>
            <p:cNvPr id="34" name="Oval 33"/>
            <p:cNvSpPr/>
            <p:nvPr/>
          </p:nvSpPr>
          <p:spPr>
            <a:xfrm>
              <a:off x="1956593" y="0"/>
              <a:ext cx="4978400" cy="4978400"/>
            </a:xfrm>
            <a:prstGeom prst="ellipse">
              <a:avLst/>
            </a:prstGeom>
            <a:grpFill/>
            <a:ln w="25400" cap="flat" cmpd="sng" algn="ctr">
              <a:solidFill>
                <a:srgbClr val="DBE1EA">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35" name="Oval 4"/>
            <p:cNvSpPr/>
            <p:nvPr/>
          </p:nvSpPr>
          <p:spPr>
            <a:xfrm>
              <a:off x="3648214" y="248919"/>
              <a:ext cx="1598585" cy="7467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zh-CN" altLang="en-US" sz="1500" kern="1200" dirty="0" smtClean="0">
                  <a:solidFill>
                    <a:schemeClr val="accent1">
                      <a:lumMod val="75000"/>
                    </a:schemeClr>
                  </a:solidFill>
                  <a:latin typeface="楷体" panose="02010609060101010101" pitchFamily="49" charset="-122"/>
                  <a:ea typeface="楷体" panose="02010609060101010101" pitchFamily="49" charset="-122"/>
                </a:rPr>
                <a:t>外部评价和声誉</a:t>
              </a:r>
              <a:endParaRPr lang="zh-CN" altLang="en-US" sz="1500" kern="1200" dirty="0">
                <a:solidFill>
                  <a:schemeClr val="accent1">
                    <a:lumMod val="75000"/>
                  </a:schemeClr>
                </a:solidFill>
                <a:latin typeface="楷体" panose="02010609060101010101" pitchFamily="49" charset="-122"/>
                <a:ea typeface="楷体" panose="02010609060101010101" pitchFamily="49" charset="-122"/>
              </a:endParaRPr>
            </a:p>
          </p:txBody>
        </p:sp>
      </p:grpSp>
      <p:grpSp>
        <p:nvGrpSpPr>
          <p:cNvPr id="25" name="Group 24"/>
          <p:cNvGrpSpPr/>
          <p:nvPr/>
        </p:nvGrpSpPr>
        <p:grpSpPr>
          <a:xfrm>
            <a:off x="2580640" y="2167703"/>
            <a:ext cx="3982720" cy="3982720"/>
            <a:chOff x="2454433" y="995679"/>
            <a:chExt cx="3982720" cy="3982720"/>
          </a:xfrm>
          <a:solidFill>
            <a:schemeClr val="accent1">
              <a:lumMod val="40000"/>
              <a:lumOff val="60000"/>
            </a:schemeClr>
          </a:solidFill>
        </p:grpSpPr>
        <p:sp>
          <p:nvSpPr>
            <p:cNvPr id="32" name="Oval 31"/>
            <p:cNvSpPr/>
            <p:nvPr/>
          </p:nvSpPr>
          <p:spPr>
            <a:xfrm>
              <a:off x="2454433" y="995679"/>
              <a:ext cx="3982720" cy="3982720"/>
            </a:xfrm>
            <a:prstGeom prst="ellipse">
              <a:avLst/>
            </a:prstGeom>
            <a:grpFill/>
            <a:ln w="25400" cap="flat" cmpd="sng" algn="ctr">
              <a:solidFill>
                <a:srgbClr val="DBE1EA">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33" name="Oval 6"/>
            <p:cNvSpPr/>
            <p:nvPr/>
          </p:nvSpPr>
          <p:spPr>
            <a:xfrm>
              <a:off x="3749813" y="1234643"/>
              <a:ext cx="1391960" cy="71688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zh-CN" altLang="en-US" sz="1500" kern="1200" dirty="0" smtClean="0">
                  <a:solidFill>
                    <a:schemeClr val="accent1">
                      <a:lumMod val="75000"/>
                    </a:schemeClr>
                  </a:solidFill>
                  <a:latin typeface="楷体" panose="02010609060101010101" pitchFamily="49" charset="-122"/>
                  <a:ea typeface="楷体" panose="02010609060101010101" pitchFamily="49" charset="-122"/>
                </a:rPr>
                <a:t>支持国际创新业务</a:t>
              </a:r>
              <a:endParaRPr lang="zh-CN" altLang="en-US" sz="1500" kern="1200" dirty="0">
                <a:solidFill>
                  <a:schemeClr val="accent1">
                    <a:lumMod val="75000"/>
                  </a:schemeClr>
                </a:solidFill>
                <a:latin typeface="楷体" panose="02010609060101010101" pitchFamily="49" charset="-122"/>
                <a:ea typeface="楷体" panose="02010609060101010101" pitchFamily="49" charset="-122"/>
              </a:endParaRPr>
            </a:p>
          </p:txBody>
        </p:sp>
      </p:grpSp>
      <p:grpSp>
        <p:nvGrpSpPr>
          <p:cNvPr id="26" name="Group 25"/>
          <p:cNvGrpSpPr/>
          <p:nvPr/>
        </p:nvGrpSpPr>
        <p:grpSpPr>
          <a:xfrm>
            <a:off x="3078480" y="3163383"/>
            <a:ext cx="2987040" cy="2987040"/>
            <a:chOff x="2952273" y="1991359"/>
            <a:chExt cx="2987040" cy="2987040"/>
          </a:xfrm>
          <a:solidFill>
            <a:schemeClr val="accent1">
              <a:lumMod val="60000"/>
              <a:lumOff val="40000"/>
            </a:schemeClr>
          </a:solidFill>
        </p:grpSpPr>
        <p:sp>
          <p:nvSpPr>
            <p:cNvPr id="30" name="Oval 29"/>
            <p:cNvSpPr/>
            <p:nvPr/>
          </p:nvSpPr>
          <p:spPr>
            <a:xfrm>
              <a:off x="2952273" y="1991359"/>
              <a:ext cx="2987040" cy="2987040"/>
            </a:xfrm>
            <a:prstGeom prst="ellipse">
              <a:avLst/>
            </a:prstGeom>
            <a:grpFill/>
            <a:ln w="25400" cap="flat" cmpd="sng" algn="ctr">
              <a:solidFill>
                <a:srgbClr val="DBE1EA">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31" name="Oval 8"/>
            <p:cNvSpPr/>
            <p:nvPr/>
          </p:nvSpPr>
          <p:spPr>
            <a:xfrm>
              <a:off x="3749813" y="2215387"/>
              <a:ext cx="1391960" cy="67208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zh-CN" altLang="en-US" sz="1500" kern="1200" dirty="0" smtClean="0">
                  <a:solidFill>
                    <a:sysClr val="window" lastClr="FFFFFF"/>
                  </a:solidFill>
                  <a:latin typeface="楷体" panose="02010609060101010101" pitchFamily="49" charset="-122"/>
                  <a:ea typeface="楷体" panose="02010609060101010101" pitchFamily="49" charset="-122"/>
                </a:rPr>
                <a:t>支持风险管理</a:t>
              </a:r>
              <a:endParaRPr lang="zh-CN" altLang="en-US" sz="1500" kern="1200" dirty="0">
                <a:solidFill>
                  <a:sysClr val="window" lastClr="FFFFFF"/>
                </a:solidFill>
                <a:latin typeface="楷体" panose="02010609060101010101" pitchFamily="49" charset="-122"/>
                <a:ea typeface="楷体" panose="02010609060101010101" pitchFamily="49" charset="-122"/>
              </a:endParaRPr>
            </a:p>
          </p:txBody>
        </p:sp>
      </p:grpSp>
      <p:grpSp>
        <p:nvGrpSpPr>
          <p:cNvPr id="27" name="Group 26"/>
          <p:cNvGrpSpPr/>
          <p:nvPr/>
        </p:nvGrpSpPr>
        <p:grpSpPr>
          <a:xfrm>
            <a:off x="3571760" y="4159063"/>
            <a:ext cx="1991360" cy="1991360"/>
            <a:chOff x="3445553" y="2987039"/>
            <a:chExt cx="1991360" cy="1991360"/>
          </a:xfrm>
          <a:solidFill>
            <a:schemeClr val="accent1">
              <a:lumMod val="75000"/>
            </a:schemeClr>
          </a:solidFill>
        </p:grpSpPr>
        <p:sp>
          <p:nvSpPr>
            <p:cNvPr id="28" name="Oval 27"/>
            <p:cNvSpPr/>
            <p:nvPr/>
          </p:nvSpPr>
          <p:spPr>
            <a:xfrm>
              <a:off x="3445553" y="2987039"/>
              <a:ext cx="1991360" cy="1991360"/>
            </a:xfrm>
            <a:prstGeom prst="ellipse">
              <a:avLst/>
            </a:prstGeom>
            <a:grpFill/>
            <a:ln w="25400" cap="flat" cmpd="sng" algn="ctr">
              <a:solidFill>
                <a:srgbClr val="DBE1EA">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9" name="Oval 10"/>
            <p:cNvSpPr/>
            <p:nvPr/>
          </p:nvSpPr>
          <p:spPr>
            <a:xfrm>
              <a:off x="3737181" y="3484879"/>
              <a:ext cx="1408104" cy="9956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zh-CN" altLang="en-US" sz="1500" kern="1200" dirty="0" smtClean="0">
                  <a:solidFill>
                    <a:sysClr val="window" lastClr="FFFFFF"/>
                  </a:solidFill>
                  <a:latin typeface="楷体" panose="02010609060101010101" pitchFamily="49" charset="-122"/>
                  <a:ea typeface="楷体" panose="02010609060101010101" pitchFamily="49" charset="-122"/>
                </a:rPr>
                <a:t>风险计量能力提升</a:t>
              </a:r>
              <a:endParaRPr lang="zh-CN" altLang="en-US" sz="1500" kern="1200" dirty="0">
                <a:solidFill>
                  <a:sysClr val="window" lastClr="FFFFFF"/>
                </a:solidFill>
                <a:latin typeface="楷体" panose="02010609060101010101" pitchFamily="49" charset="-122"/>
                <a:ea typeface="楷体" panose="02010609060101010101" pitchFamily="49" charset="-122"/>
              </a:endParaRPr>
            </a:p>
          </p:txBody>
        </p:sp>
      </p:grpSp>
      <p:sp>
        <p:nvSpPr>
          <p:cNvPr id="3" name="Title 2"/>
          <p:cNvSpPr>
            <a:spLocks noGrp="1"/>
          </p:cNvSpPr>
          <p:nvPr>
            <p:ph type="title"/>
          </p:nvPr>
        </p:nvSpPr>
        <p:spPr/>
        <p:txBody>
          <a:bodyPr/>
          <a:lstStyle/>
          <a:p>
            <a:r>
              <a:rPr lang="zh-CN" altLang="en-US" dirty="0" smtClean="0">
                <a:latin typeface="+mn-lt"/>
                <a:ea typeface="楷体" panose="02010609060101010101" pitchFamily="49" charset="-122"/>
              </a:rPr>
              <a:t>市场风险管理系统的价值</a:t>
            </a:r>
            <a:endParaRPr lang="en-US" dirty="0">
              <a:latin typeface="+mn-lt"/>
              <a:ea typeface="楷体" panose="02010609060101010101"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pPr/>
              <a:t>27</a:t>
            </a:fld>
            <a:endParaRPr lang="en-GB" dirty="0"/>
          </a:p>
        </p:txBody>
      </p:sp>
      <p:sp>
        <p:nvSpPr>
          <p:cNvPr id="16" name="TextBox 15"/>
          <p:cNvSpPr txBox="1"/>
          <p:nvPr/>
        </p:nvSpPr>
        <p:spPr>
          <a:xfrm>
            <a:off x="406400" y="1612897"/>
            <a:ext cx="1676400" cy="587828"/>
          </a:xfrm>
          <a:prstGeom prst="rect">
            <a:avLst/>
          </a:prstGeom>
        </p:spPr>
        <p:txBody>
          <a:bodyPr vert="horz" wrap="square" lIns="91440" tIns="45720" rIns="91440" bIns="45720" rtlCol="0">
            <a:noAutofit/>
          </a:bodyPr>
          <a:lstStyle/>
          <a:p>
            <a:pPr marL="285750" marR="0" lvl="0" indent="-285750" defTabSz="914400" eaLnBrk="1" fontAlgn="auto" latinLnBrk="0" hangingPunct="1">
              <a:spcAft>
                <a:spcPts val="600"/>
              </a:spcAft>
              <a:buClr>
                <a:srgbClr val="042E6F"/>
              </a:buClr>
              <a:buSzTx/>
              <a:buFont typeface="Wingdings" panose="05000000000000000000" pitchFamily="2" charset="2"/>
              <a:buChar char="ü"/>
              <a:tabLst/>
              <a:defRPr/>
            </a:pPr>
            <a:r>
              <a:rPr kumimoji="0" lang="zh-CN" altLang="en-US" sz="1600" b="0" i="0" u="none" strike="noStrike" kern="0" cap="none" spc="0" normalizeH="0" baseline="0" noProof="0" dirty="0" smtClean="0">
                <a:ln>
                  <a:noFill/>
                </a:ln>
                <a:solidFill>
                  <a:schemeClr val="accent1">
                    <a:lumMod val="75000"/>
                  </a:schemeClr>
                </a:solidFill>
                <a:effectLst/>
                <a:uLnTx/>
                <a:uFillTx/>
                <a:latin typeface="楷体" panose="02010609060101010101" pitchFamily="49" charset="-122"/>
                <a:ea typeface="楷体" panose="02010609060101010101" pitchFamily="49" charset="-122"/>
              </a:rPr>
              <a:t>使用国际公认风险计量模型和数据标准</a:t>
            </a:r>
          </a:p>
        </p:txBody>
      </p:sp>
      <p:sp>
        <p:nvSpPr>
          <p:cNvPr id="19" name="TextBox 18"/>
          <p:cNvSpPr txBox="1"/>
          <p:nvPr/>
        </p:nvSpPr>
        <p:spPr>
          <a:xfrm>
            <a:off x="7254426" y="2715073"/>
            <a:ext cx="1404257" cy="996043"/>
          </a:xfrm>
          <a:prstGeom prst="rect">
            <a:avLst/>
          </a:prstGeom>
        </p:spPr>
        <p:txBody>
          <a:bodyPr vert="horz" wrap="square" lIns="91440" tIns="45720" rIns="91440" bIns="45720" rtlCol="0">
            <a:normAutofit/>
          </a:bodyPr>
          <a:lstStyle/>
          <a:p>
            <a:pPr marL="285750" marR="0" lvl="0" indent="-285750" defTabSz="914400" fontAlgn="auto">
              <a:lnSpc>
                <a:spcPts val="1600"/>
              </a:lnSpc>
              <a:spcBef>
                <a:spcPts val="0"/>
              </a:spcBef>
              <a:spcAft>
                <a:spcPts val="600"/>
              </a:spcAft>
              <a:buClr>
                <a:srgbClr val="042E6F"/>
              </a:buClr>
              <a:buSzTx/>
              <a:buFont typeface="Wingdings" panose="05000000000000000000" pitchFamily="2" charset="2"/>
              <a:buChar char="ü"/>
              <a:tabLst/>
              <a:defRPr/>
            </a:pPr>
            <a:r>
              <a:rPr lang="en-US" altLang="zh-CN" sz="1600" kern="0" dirty="0" err="1">
                <a:solidFill>
                  <a:schemeClr val="accent1">
                    <a:lumMod val="75000"/>
                  </a:schemeClr>
                </a:solidFill>
                <a:latin typeface="楷体" panose="02010609060101010101" pitchFamily="49" charset="-122"/>
                <a:ea typeface="楷体" panose="02010609060101010101" pitchFamily="49" charset="-122"/>
              </a:rPr>
              <a:t>支持</a:t>
            </a:r>
            <a:r>
              <a:rPr lang="zh-CN" altLang="en-US" sz="1600" kern="0" dirty="0">
                <a:solidFill>
                  <a:schemeClr val="accent1">
                    <a:lumMod val="75000"/>
                  </a:schemeClr>
                </a:solidFill>
                <a:latin typeface="楷体" panose="02010609060101010101" pitchFamily="49" charset="-122"/>
                <a:ea typeface="楷体" panose="02010609060101010101" pitchFamily="49" charset="-122"/>
              </a:rPr>
              <a:t>国内、国际</a:t>
            </a:r>
            <a:r>
              <a:rPr lang="en-US" altLang="zh-CN" sz="1600" kern="0" dirty="0" err="1">
                <a:solidFill>
                  <a:schemeClr val="accent1">
                    <a:lumMod val="75000"/>
                  </a:schemeClr>
                </a:solidFill>
                <a:latin typeface="楷体" panose="02010609060101010101" pitchFamily="49" charset="-122"/>
                <a:ea typeface="楷体" panose="02010609060101010101" pitchFamily="49" charset="-122"/>
              </a:rPr>
              <a:t>创新业务迅速发展</a:t>
            </a:r>
            <a:endParaRPr lang="zh-CN" altLang="en-US" sz="1600" kern="0" dirty="0">
              <a:solidFill>
                <a:schemeClr val="accent1">
                  <a:lumMod val="75000"/>
                </a:schemeClr>
              </a:solidFill>
              <a:latin typeface="楷体" panose="02010609060101010101" pitchFamily="49" charset="-122"/>
              <a:ea typeface="楷体" panose="02010609060101010101" pitchFamily="49" charset="-122"/>
            </a:endParaRPr>
          </a:p>
        </p:txBody>
      </p:sp>
      <p:sp>
        <p:nvSpPr>
          <p:cNvPr id="21" name="TextBox 20"/>
          <p:cNvSpPr txBox="1"/>
          <p:nvPr/>
        </p:nvSpPr>
        <p:spPr>
          <a:xfrm>
            <a:off x="224508" y="3490682"/>
            <a:ext cx="1526276" cy="1183821"/>
          </a:xfrm>
          <a:prstGeom prst="rect">
            <a:avLst/>
          </a:prstGeom>
        </p:spPr>
        <p:txBody>
          <a:bodyPr vert="horz" wrap="square" lIns="91440" tIns="45720" rIns="91440" bIns="45720" rtlCol="0">
            <a:noAutofit/>
          </a:bodyPr>
          <a:lstStyle/>
          <a:p>
            <a:pPr marL="285750" indent="-285750" defTabSz="914400">
              <a:lnSpc>
                <a:spcPct val="90000"/>
              </a:lnSpc>
              <a:spcBef>
                <a:spcPts val="900"/>
              </a:spcBef>
              <a:spcAft>
                <a:spcPts val="600"/>
              </a:spcAft>
              <a:buClr>
                <a:srgbClr val="042E6F"/>
              </a:buClr>
              <a:buFont typeface="Wingdings" panose="05000000000000000000" pitchFamily="2" charset="2"/>
              <a:buChar char="ü"/>
            </a:pPr>
            <a:r>
              <a:rPr lang="en-US" altLang="zh-CN" sz="1600" kern="0" dirty="0" err="1">
                <a:solidFill>
                  <a:schemeClr val="accent1">
                    <a:lumMod val="75000"/>
                  </a:schemeClr>
                </a:solidFill>
                <a:latin typeface="楷体" panose="02010609060101010101" pitchFamily="49" charset="-122"/>
                <a:ea typeface="楷体" panose="02010609060101010101" pitchFamily="49" charset="-122"/>
              </a:rPr>
              <a:t>支持风险精细化管理</a:t>
            </a:r>
            <a:endParaRPr lang="en-US" altLang="zh-CN" sz="1600" kern="0" dirty="0">
              <a:solidFill>
                <a:schemeClr val="accent1">
                  <a:lumMod val="75000"/>
                </a:schemeClr>
              </a:solidFill>
              <a:latin typeface="楷体" panose="02010609060101010101" pitchFamily="49" charset="-122"/>
              <a:ea typeface="楷体" panose="02010609060101010101" pitchFamily="49" charset="-122"/>
            </a:endParaRPr>
          </a:p>
          <a:p>
            <a:pPr marL="285750" indent="-285750" defTabSz="914400">
              <a:lnSpc>
                <a:spcPts val="2400"/>
              </a:lnSpc>
              <a:spcBef>
                <a:spcPts val="0"/>
              </a:spcBef>
              <a:spcAft>
                <a:spcPts val="600"/>
              </a:spcAft>
              <a:buClr>
                <a:srgbClr val="042E6F"/>
              </a:buClr>
              <a:buFont typeface="Wingdings" panose="05000000000000000000" pitchFamily="2" charset="2"/>
              <a:buChar char="ü"/>
            </a:pPr>
            <a:r>
              <a:rPr lang="en-US" altLang="zh-CN" sz="1600" kern="0" dirty="0" err="1">
                <a:solidFill>
                  <a:schemeClr val="accent1">
                    <a:lumMod val="75000"/>
                  </a:schemeClr>
                </a:solidFill>
                <a:latin typeface="楷体" panose="02010609060101010101" pitchFamily="49" charset="-122"/>
                <a:ea typeface="楷体" panose="02010609060101010101" pitchFamily="49" charset="-122"/>
              </a:rPr>
              <a:t>支持风险垂直管理</a:t>
            </a:r>
            <a:endParaRPr lang="en-US" altLang="zh-CN" sz="1600" kern="0" dirty="0">
              <a:solidFill>
                <a:schemeClr val="accent1">
                  <a:lumMod val="75000"/>
                </a:schemeClr>
              </a:solidFill>
              <a:latin typeface="楷体" panose="02010609060101010101" pitchFamily="49" charset="-122"/>
              <a:ea typeface="楷体" panose="02010609060101010101" pitchFamily="49" charset="-122"/>
            </a:endParaRPr>
          </a:p>
          <a:p>
            <a:pPr marL="285750" indent="-285750" defTabSz="914400">
              <a:lnSpc>
                <a:spcPts val="1600"/>
              </a:lnSpc>
              <a:spcBef>
                <a:spcPts val="0"/>
              </a:spcBef>
              <a:spcAft>
                <a:spcPts val="600"/>
              </a:spcAft>
              <a:buClr>
                <a:srgbClr val="042E6F"/>
              </a:buClr>
              <a:buFont typeface="Wingdings" panose="05000000000000000000" pitchFamily="2" charset="2"/>
              <a:buChar char="ü"/>
            </a:pPr>
            <a:r>
              <a:rPr lang="en-US" altLang="zh-CN" sz="1600" kern="0" dirty="0" err="1">
                <a:solidFill>
                  <a:schemeClr val="accent1">
                    <a:lumMod val="75000"/>
                  </a:schemeClr>
                </a:solidFill>
                <a:latin typeface="楷体" panose="02010609060101010101" pitchFamily="49" charset="-122"/>
                <a:ea typeface="楷体" panose="02010609060101010101" pitchFamily="49" charset="-122"/>
              </a:rPr>
              <a:t>支持风险限额体系</a:t>
            </a:r>
            <a:r>
              <a:rPr lang="zh-CN" altLang="en-US" sz="1600" kern="0" dirty="0">
                <a:solidFill>
                  <a:schemeClr val="accent1">
                    <a:lumMod val="75000"/>
                  </a:schemeClr>
                </a:solidFill>
                <a:latin typeface="楷体" panose="02010609060101010101" pitchFamily="49" charset="-122"/>
                <a:ea typeface="楷体" panose="02010609060101010101" pitchFamily="49" charset="-122"/>
              </a:rPr>
              <a:t>建立</a:t>
            </a:r>
            <a:endParaRPr lang="en-US" altLang="zh-CN" sz="1600" kern="0" dirty="0">
              <a:solidFill>
                <a:schemeClr val="accent1">
                  <a:lumMod val="75000"/>
                </a:schemeClr>
              </a:solidFill>
              <a:latin typeface="楷体" panose="02010609060101010101" pitchFamily="49" charset="-122"/>
              <a:ea typeface="楷体" panose="02010609060101010101" pitchFamily="49" charset="-122"/>
            </a:endParaRPr>
          </a:p>
        </p:txBody>
      </p:sp>
      <p:cxnSp>
        <p:nvCxnSpPr>
          <p:cNvPr id="17" name="Straight Connector 16"/>
          <p:cNvCxnSpPr/>
          <p:nvPr/>
        </p:nvCxnSpPr>
        <p:spPr>
          <a:xfrm>
            <a:off x="1855107" y="2139035"/>
            <a:ext cx="1730829" cy="0"/>
          </a:xfrm>
          <a:prstGeom prst="line">
            <a:avLst/>
          </a:prstGeom>
          <a:noFill/>
          <a:ln w="25400" cap="flat" cmpd="sng" algn="ctr">
            <a:solidFill>
              <a:srgbClr val="6982A9"/>
            </a:solidFill>
            <a:prstDash val="sysDash"/>
          </a:ln>
          <a:effectLst>
            <a:outerShdw blurRad="40000" dist="20000" dir="5400000" rotWithShape="0">
              <a:srgbClr val="000000">
                <a:alpha val="38000"/>
              </a:srgbClr>
            </a:outerShdw>
          </a:effectLst>
        </p:spPr>
      </p:cxnSp>
      <p:cxnSp>
        <p:nvCxnSpPr>
          <p:cNvPr id="18" name="Straight Connector 17"/>
          <p:cNvCxnSpPr/>
          <p:nvPr/>
        </p:nvCxnSpPr>
        <p:spPr>
          <a:xfrm>
            <a:off x="5474605" y="3140521"/>
            <a:ext cx="1913165" cy="0"/>
          </a:xfrm>
          <a:prstGeom prst="line">
            <a:avLst/>
          </a:prstGeom>
          <a:noFill/>
          <a:ln w="25400" cap="flat" cmpd="sng" algn="ctr">
            <a:solidFill>
              <a:srgbClr val="6982A9"/>
            </a:solidFill>
            <a:prstDash val="sysDash"/>
          </a:ln>
          <a:effectLst>
            <a:outerShdw blurRad="40000" dist="20000" dir="5400000" rotWithShape="0">
              <a:srgbClr val="000000">
                <a:alpha val="38000"/>
              </a:srgbClr>
            </a:outerShdw>
          </a:effectLst>
        </p:spPr>
      </p:cxnSp>
      <p:cxnSp>
        <p:nvCxnSpPr>
          <p:cNvPr id="20" name="Straight Connector 19"/>
          <p:cNvCxnSpPr/>
          <p:nvPr/>
        </p:nvCxnSpPr>
        <p:spPr>
          <a:xfrm>
            <a:off x="1634672" y="4095742"/>
            <a:ext cx="2103663" cy="0"/>
          </a:xfrm>
          <a:prstGeom prst="line">
            <a:avLst/>
          </a:prstGeom>
          <a:noFill/>
          <a:ln w="25400" cap="flat" cmpd="sng" algn="ctr">
            <a:solidFill>
              <a:srgbClr val="6982A9"/>
            </a:solidFill>
            <a:prstDash val="sysDash"/>
          </a:ln>
          <a:effectLst>
            <a:outerShdw blurRad="40000" dist="20000" dir="5400000" rotWithShape="0">
              <a:srgbClr val="000000">
                <a:alpha val="38000"/>
              </a:srgbClr>
            </a:outerShdw>
          </a:effectLst>
        </p:spPr>
      </p:cxnSp>
      <p:cxnSp>
        <p:nvCxnSpPr>
          <p:cNvPr id="36" name="Straight Connector 35"/>
          <p:cNvCxnSpPr/>
          <p:nvPr/>
        </p:nvCxnSpPr>
        <p:spPr>
          <a:xfrm>
            <a:off x="4763859" y="5689962"/>
            <a:ext cx="2103663" cy="0"/>
          </a:xfrm>
          <a:prstGeom prst="line">
            <a:avLst/>
          </a:prstGeom>
          <a:noFill/>
          <a:ln w="25400" cap="flat" cmpd="sng" algn="ctr">
            <a:solidFill>
              <a:srgbClr val="6982A9"/>
            </a:solidFill>
            <a:prstDash val="sysDash"/>
          </a:ln>
          <a:effectLst>
            <a:outerShdw blurRad="40000" dist="20000" dir="5400000" rotWithShape="0">
              <a:srgbClr val="000000">
                <a:alpha val="38000"/>
              </a:srgbClr>
            </a:outerShdw>
          </a:effectLst>
        </p:spPr>
      </p:cxnSp>
      <p:sp>
        <p:nvSpPr>
          <p:cNvPr id="37" name="TextBox 36"/>
          <p:cNvSpPr txBox="1"/>
          <p:nvPr/>
        </p:nvSpPr>
        <p:spPr>
          <a:xfrm>
            <a:off x="6867522" y="5329157"/>
            <a:ext cx="1623335" cy="996043"/>
          </a:xfrm>
          <a:prstGeom prst="rect">
            <a:avLst/>
          </a:prstGeom>
        </p:spPr>
        <p:txBody>
          <a:bodyPr vert="horz" wrap="square" lIns="91440" tIns="45720" rIns="91440" bIns="45720" rtlCol="0">
            <a:noAutofit/>
          </a:bodyPr>
          <a:lstStyle/>
          <a:p>
            <a:pPr marL="285750" indent="-285750" defTabSz="914400">
              <a:lnSpc>
                <a:spcPts val="1600"/>
              </a:lnSpc>
              <a:spcAft>
                <a:spcPts val="600"/>
              </a:spcAft>
              <a:buClr>
                <a:srgbClr val="042E6F"/>
              </a:buClr>
              <a:buFont typeface="Wingdings" panose="05000000000000000000" pitchFamily="2" charset="2"/>
              <a:buChar char="ü"/>
            </a:pPr>
            <a:r>
              <a:rPr lang="zh-CN" altLang="en-US" sz="1600" kern="0" dirty="0">
                <a:solidFill>
                  <a:schemeClr val="accent1">
                    <a:lumMod val="75000"/>
                  </a:schemeClr>
                </a:solidFill>
                <a:latin typeface="楷体" panose="02010609060101010101" pitchFamily="49" charset="-122"/>
                <a:ea typeface="楷体" panose="02010609060101010101" pitchFamily="49" charset="-122"/>
              </a:rPr>
              <a:t>模型建立与数据积累</a:t>
            </a:r>
            <a:endParaRPr lang="en-US" altLang="zh-CN" sz="1600" kern="0" dirty="0">
              <a:solidFill>
                <a:schemeClr val="accent1">
                  <a:lumMod val="75000"/>
                </a:schemeClr>
              </a:solidFill>
              <a:latin typeface="楷体" panose="02010609060101010101" pitchFamily="49" charset="-122"/>
              <a:ea typeface="楷体" panose="02010609060101010101" pitchFamily="49" charset="-122"/>
            </a:endParaRPr>
          </a:p>
          <a:p>
            <a:pPr marL="285750" indent="-285750" defTabSz="914400">
              <a:lnSpc>
                <a:spcPts val="1600"/>
              </a:lnSpc>
              <a:spcAft>
                <a:spcPts val="600"/>
              </a:spcAft>
              <a:buClr>
                <a:srgbClr val="042E6F"/>
              </a:buClr>
              <a:buFont typeface="Wingdings" panose="05000000000000000000" pitchFamily="2" charset="2"/>
              <a:buChar char="ü"/>
            </a:pPr>
            <a:r>
              <a:rPr lang="zh-CN" altLang="en-US" sz="1600" kern="0" dirty="0">
                <a:solidFill>
                  <a:schemeClr val="accent1">
                    <a:lumMod val="75000"/>
                  </a:schemeClr>
                </a:solidFill>
                <a:latin typeface="楷体" panose="02010609060101010101" pitchFamily="49" charset="-122"/>
                <a:ea typeface="楷体" panose="02010609060101010101" pitchFamily="49" charset="-122"/>
              </a:rPr>
              <a:t>风险模型的返回检验</a:t>
            </a:r>
          </a:p>
        </p:txBody>
      </p:sp>
    </p:spTree>
    <p:extLst>
      <p:ext uri="{BB962C8B-B14F-4D97-AF65-F5344CB8AC3E}">
        <p14:creationId xmlns:p14="http://schemas.microsoft.com/office/powerpoint/2010/main" val="3307934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4360" y="1191491"/>
            <a:ext cx="8001953" cy="4706389"/>
          </a:xfrm>
        </p:spPr>
        <p:txBody>
          <a:bodyPr>
            <a:normAutofit fontScale="92500" lnSpcReduction="10000"/>
          </a:bodyPr>
          <a:lstStyle/>
          <a:p>
            <a:r>
              <a:rPr lang="zh-CN" altLang="en-US" sz="1700" b="1" dirty="0">
                <a:latin typeface="楷体" pitchFamily="49" charset="-122"/>
                <a:ea typeface="楷体" pitchFamily="49" charset="-122"/>
              </a:rPr>
              <a:t>合规优势</a:t>
            </a:r>
            <a:endParaRPr lang="en-US" altLang="zh-CN" sz="1700" b="1" dirty="0">
              <a:latin typeface="楷体" pitchFamily="49" charset="-122"/>
              <a:ea typeface="楷体" pitchFamily="49" charset="-122"/>
            </a:endParaRPr>
          </a:p>
          <a:p>
            <a:pPr lvl="1"/>
            <a:r>
              <a:rPr lang="zh-CN" altLang="en-US" sz="1700" dirty="0">
                <a:latin typeface="楷体" pitchFamily="49" charset="-122"/>
                <a:ea typeface="楷体" pitchFamily="49" charset="-122"/>
              </a:rPr>
              <a:t>合规风险低，唯一通过内模法验证厂商</a:t>
            </a:r>
            <a:endParaRPr lang="en-US" altLang="zh-CN" sz="1700" dirty="0">
              <a:latin typeface="楷体" pitchFamily="49" charset="-122"/>
              <a:ea typeface="楷体" pitchFamily="49" charset="-122"/>
            </a:endParaRPr>
          </a:p>
          <a:p>
            <a:pPr lvl="1"/>
            <a:r>
              <a:rPr lang="zh-CN" altLang="en-US" sz="1700" dirty="0">
                <a:latin typeface="楷体" pitchFamily="49" charset="-122"/>
                <a:ea typeface="楷体" pitchFamily="49" charset="-122"/>
              </a:rPr>
              <a:t>国内外监管合作</a:t>
            </a:r>
            <a:r>
              <a:rPr lang="zh-CN" altLang="en-US" sz="1700" dirty="0" smtClean="0">
                <a:latin typeface="楷体" pitchFamily="49" charset="-122"/>
                <a:ea typeface="楷体" pitchFamily="49" charset="-122"/>
              </a:rPr>
              <a:t>，提</a:t>
            </a:r>
            <a:r>
              <a:rPr lang="zh-CN" altLang="en-US" sz="1700" dirty="0">
                <a:latin typeface="楷体" pitchFamily="49" charset="-122"/>
                <a:ea typeface="楷体" pitchFamily="49" charset="-122"/>
              </a:rPr>
              <a:t>供咨询和服</a:t>
            </a:r>
            <a:r>
              <a:rPr lang="zh-CN" altLang="en-US" sz="1700" dirty="0" smtClean="0">
                <a:latin typeface="楷体" pitchFamily="49" charset="-122"/>
                <a:ea typeface="楷体" pitchFamily="49" charset="-122"/>
              </a:rPr>
              <a:t>务</a:t>
            </a:r>
            <a:endParaRPr lang="en-US" altLang="zh-CN" sz="1700" b="1" dirty="0" smtClean="0">
              <a:latin typeface="楷体" pitchFamily="49" charset="-122"/>
              <a:ea typeface="楷体" pitchFamily="49" charset="-122"/>
            </a:endParaRPr>
          </a:p>
          <a:p>
            <a:r>
              <a:rPr lang="zh-CN" altLang="en-US" sz="1700" b="1" dirty="0" smtClean="0">
                <a:latin typeface="楷体" pitchFamily="49" charset="-122"/>
                <a:ea typeface="楷体" pitchFamily="49" charset="-122"/>
              </a:rPr>
              <a:t>最</a:t>
            </a:r>
            <a:r>
              <a:rPr lang="zh-CN" altLang="en-US" sz="1700" b="1" dirty="0">
                <a:latin typeface="楷体" pitchFamily="49" charset="-122"/>
                <a:ea typeface="楷体" pitchFamily="49" charset="-122"/>
              </a:rPr>
              <a:t>佳实</a:t>
            </a:r>
            <a:r>
              <a:rPr lang="zh-CN" altLang="en-US" sz="1700" b="1" dirty="0" smtClean="0">
                <a:latin typeface="楷体" pitchFamily="49" charset="-122"/>
                <a:ea typeface="楷体" pitchFamily="49" charset="-122"/>
              </a:rPr>
              <a:t>践优势</a:t>
            </a:r>
            <a:endParaRPr lang="en-US" altLang="zh-CN" sz="1700" b="1" dirty="0">
              <a:latin typeface="楷体" pitchFamily="49" charset="-122"/>
              <a:ea typeface="楷体" pitchFamily="49" charset="-122"/>
            </a:endParaRPr>
          </a:p>
          <a:p>
            <a:pPr lvl="1"/>
            <a:r>
              <a:rPr lang="zh-CN" altLang="en-US" sz="1700" dirty="0" smtClean="0">
                <a:latin typeface="楷体" pitchFamily="49" charset="-122"/>
                <a:ea typeface="楷体" pitchFamily="49" charset="-122"/>
              </a:rPr>
              <a:t>超高的市场占有率与丰富的本地成功实施经验</a:t>
            </a:r>
            <a:endParaRPr lang="en-US" altLang="zh-CN" sz="1700" dirty="0" smtClean="0">
              <a:latin typeface="楷体" pitchFamily="49" charset="-122"/>
              <a:ea typeface="楷体" pitchFamily="49" charset="-122"/>
            </a:endParaRPr>
          </a:p>
          <a:p>
            <a:pPr lvl="1"/>
            <a:r>
              <a:rPr lang="zh-CN" altLang="en-US" sz="1700" dirty="0" smtClean="0">
                <a:latin typeface="楷体" pitchFamily="49" charset="-122"/>
                <a:ea typeface="楷体" pitchFamily="49" charset="-122"/>
              </a:rPr>
              <a:t>对外风险披露</a:t>
            </a:r>
            <a:r>
              <a:rPr lang="zh-CN" altLang="en-US" sz="1700" dirty="0">
                <a:latin typeface="楷体" pitchFamily="49" charset="-122"/>
                <a:ea typeface="楷体" pitchFamily="49" charset="-122"/>
              </a:rPr>
              <a:t>，</a:t>
            </a:r>
            <a:r>
              <a:rPr lang="zh-CN" altLang="en-US" sz="1700" dirty="0" smtClean="0">
                <a:latin typeface="楷体" pitchFamily="49" charset="-122"/>
                <a:ea typeface="楷体" pitchFamily="49" charset="-122"/>
              </a:rPr>
              <a:t>实务风险管理</a:t>
            </a:r>
            <a:endParaRPr lang="en-US" altLang="zh-CN" sz="1700" dirty="0" smtClean="0">
              <a:latin typeface="楷体" pitchFamily="49" charset="-122"/>
              <a:ea typeface="楷体" pitchFamily="49" charset="-122"/>
            </a:endParaRPr>
          </a:p>
          <a:p>
            <a:pPr lvl="1"/>
            <a:r>
              <a:rPr lang="zh-CN" altLang="en-US" sz="1700" dirty="0">
                <a:latin typeface="楷体" pitchFamily="49" charset="-122"/>
                <a:ea typeface="楷体" pitchFamily="49" charset="-122"/>
              </a:rPr>
              <a:t>为客</a:t>
            </a:r>
            <a:r>
              <a:rPr lang="zh-CN" altLang="en-US" sz="1700" dirty="0" smtClean="0">
                <a:latin typeface="楷体" pitchFamily="49" charset="-122"/>
                <a:ea typeface="楷体" pitchFamily="49" charset="-122"/>
              </a:rPr>
              <a:t>户量身定做培训课程</a:t>
            </a:r>
            <a:endParaRPr lang="en-US" altLang="zh-CN" sz="1700" dirty="0" smtClean="0">
              <a:latin typeface="楷体" pitchFamily="49" charset="-122"/>
              <a:ea typeface="楷体" pitchFamily="49" charset="-122"/>
            </a:endParaRPr>
          </a:p>
          <a:p>
            <a:pPr lvl="1"/>
            <a:r>
              <a:rPr lang="zh-CN" altLang="en-US" sz="1700" dirty="0">
                <a:latin typeface="楷体" pitchFamily="49" charset="-122"/>
                <a:ea typeface="楷体" pitchFamily="49" charset="-122"/>
              </a:rPr>
              <a:t>满</a:t>
            </a:r>
            <a:r>
              <a:rPr lang="zh-CN" altLang="en-US" sz="1700" dirty="0" smtClean="0">
                <a:latin typeface="楷体" pitchFamily="49" charset="-122"/>
                <a:ea typeface="楷体" pitchFamily="49" charset="-122"/>
              </a:rPr>
              <a:t>足集团一体化管理需求</a:t>
            </a:r>
            <a:endParaRPr lang="en-US" altLang="zh-CN" sz="1700" dirty="0">
              <a:latin typeface="楷体" pitchFamily="49" charset="-122"/>
              <a:ea typeface="楷体" pitchFamily="49" charset="-122"/>
            </a:endParaRPr>
          </a:p>
          <a:p>
            <a:r>
              <a:rPr lang="zh-CN" altLang="en-US" sz="1700" b="1" dirty="0">
                <a:latin typeface="楷体" pitchFamily="49" charset="-122"/>
                <a:ea typeface="楷体" pitchFamily="49" charset="-122"/>
              </a:rPr>
              <a:t>产品优势</a:t>
            </a:r>
            <a:endParaRPr lang="en-US" altLang="zh-CN" sz="1700" b="1" dirty="0">
              <a:latin typeface="楷体" pitchFamily="49" charset="-122"/>
              <a:ea typeface="楷体" pitchFamily="49" charset="-122"/>
            </a:endParaRPr>
          </a:p>
          <a:p>
            <a:pPr lvl="1"/>
            <a:r>
              <a:rPr lang="zh-CN" altLang="en-US" sz="1700" dirty="0" smtClean="0">
                <a:latin typeface="楷体" pitchFamily="49" charset="-122"/>
                <a:ea typeface="楷体" pitchFamily="49" charset="-122"/>
              </a:rPr>
              <a:t>量化风险模型先驱，海内外金融风险管理业标准</a:t>
            </a:r>
            <a:endParaRPr lang="en-US" altLang="zh-CN" sz="1700" dirty="0" smtClean="0">
              <a:latin typeface="楷体" pitchFamily="49" charset="-122"/>
              <a:ea typeface="楷体" pitchFamily="49" charset="-122"/>
            </a:endParaRPr>
          </a:p>
          <a:p>
            <a:pPr lvl="1"/>
            <a:r>
              <a:rPr lang="zh-CN" altLang="en-US" sz="1700" dirty="0" smtClean="0">
                <a:latin typeface="楷体" pitchFamily="49" charset="-122"/>
                <a:ea typeface="楷体" pitchFamily="49" charset="-122"/>
              </a:rPr>
              <a:t>自带市场风险数据服务</a:t>
            </a:r>
            <a:endParaRPr lang="en-US" altLang="zh-CN" sz="1700" dirty="0" smtClean="0">
              <a:latin typeface="楷体" pitchFamily="49" charset="-122"/>
              <a:ea typeface="楷体" pitchFamily="49" charset="-122"/>
            </a:endParaRPr>
          </a:p>
          <a:p>
            <a:pPr lvl="1"/>
            <a:r>
              <a:rPr lang="zh-CN" altLang="en-US" sz="1700" dirty="0" smtClean="0">
                <a:latin typeface="楷体" pitchFamily="49" charset="-122"/>
                <a:ea typeface="楷体" pitchFamily="49" charset="-122"/>
              </a:rPr>
              <a:t>强大计量引擎，模型完整覆盖度，高度灵</a:t>
            </a:r>
            <a:r>
              <a:rPr lang="zh-CN" altLang="en-US" sz="1700" dirty="0">
                <a:latin typeface="楷体" pitchFamily="49" charset="-122"/>
                <a:ea typeface="楷体" pitchFamily="49" charset="-122"/>
              </a:rPr>
              <a:t>活性及可拓展</a:t>
            </a:r>
            <a:r>
              <a:rPr lang="zh-CN" altLang="en-US" sz="1700" dirty="0" smtClean="0">
                <a:latin typeface="楷体" pitchFamily="49" charset="-122"/>
                <a:ea typeface="楷体" pitchFamily="49" charset="-122"/>
              </a:rPr>
              <a:t>性</a:t>
            </a:r>
            <a:endParaRPr lang="en-US" altLang="zh-CN" sz="1700" dirty="0" smtClean="0">
              <a:latin typeface="楷体" pitchFamily="49" charset="-122"/>
              <a:ea typeface="楷体" pitchFamily="49" charset="-122"/>
            </a:endParaRPr>
          </a:p>
          <a:p>
            <a:pPr lvl="1"/>
            <a:r>
              <a:rPr lang="zh-CN" altLang="en-US" sz="1700" dirty="0" smtClean="0">
                <a:latin typeface="楷体" pitchFamily="49" charset="-122"/>
                <a:ea typeface="楷体" pitchFamily="49" charset="-122"/>
              </a:rPr>
              <a:t>实施周期短，风险低</a:t>
            </a:r>
            <a:endParaRPr lang="en-US" altLang="zh-CN" sz="1700" dirty="0" smtClean="0">
              <a:latin typeface="楷体" pitchFamily="49" charset="-122"/>
              <a:ea typeface="楷体" pitchFamily="49" charset="-122"/>
            </a:endParaRPr>
          </a:p>
          <a:p>
            <a:pPr lvl="1"/>
            <a:r>
              <a:rPr lang="zh-CN" altLang="en-US" sz="1700" dirty="0">
                <a:latin typeface="楷体" pitchFamily="49" charset="-122"/>
                <a:ea typeface="楷体" pitchFamily="49" charset="-122"/>
              </a:rPr>
              <a:t>强大</a:t>
            </a:r>
            <a:r>
              <a:rPr lang="zh-CN" altLang="en-US" sz="1700" dirty="0" smtClean="0">
                <a:latin typeface="楷体" pitchFamily="49" charset="-122"/>
                <a:ea typeface="楷体" pitchFamily="49" charset="-122"/>
              </a:rPr>
              <a:t>的售后支持与咨询服务</a:t>
            </a:r>
            <a:endParaRPr lang="en-US" altLang="zh-CN" sz="1700" dirty="0" smtClean="0">
              <a:latin typeface="楷体" pitchFamily="49" charset="-122"/>
              <a:ea typeface="楷体" pitchFamily="49" charset="-122"/>
            </a:endParaRPr>
          </a:p>
          <a:p>
            <a:pPr marL="230188" lvl="1" indent="0">
              <a:buNone/>
            </a:pPr>
            <a:endParaRPr lang="en-US" altLang="zh-CN" dirty="0" smtClean="0">
              <a:latin typeface="楷体" pitchFamily="49" charset="-122"/>
              <a:ea typeface="楷体" pitchFamily="49" charset="-122"/>
            </a:endParaRPr>
          </a:p>
          <a:p>
            <a:pPr lvl="1"/>
            <a:endParaRPr lang="en-US" altLang="zh-CN" dirty="0">
              <a:latin typeface="楷体" pitchFamily="49" charset="-122"/>
              <a:ea typeface="楷体" pitchFamily="49" charset="-122"/>
            </a:endParaRPr>
          </a:p>
          <a:p>
            <a:pPr lvl="1"/>
            <a:endParaRPr lang="zh-CN" altLang="en-US" dirty="0">
              <a:latin typeface="楷体" pitchFamily="49" charset="-122"/>
              <a:ea typeface="楷体" pitchFamily="49" charset="-122"/>
            </a:endParaRPr>
          </a:p>
        </p:txBody>
      </p:sp>
      <p:sp>
        <p:nvSpPr>
          <p:cNvPr id="3" name="Title 2"/>
          <p:cNvSpPr>
            <a:spLocks noGrp="1"/>
          </p:cNvSpPr>
          <p:nvPr>
            <p:ph type="title"/>
          </p:nvPr>
        </p:nvSpPr>
        <p:spPr/>
        <p:txBody>
          <a:bodyPr vert="horz" lIns="182880" tIns="45720" rIns="91440" bIns="45720" rtlCol="0" anchor="ctr">
            <a:normAutofit/>
          </a:bodyPr>
          <a:lstStyle/>
          <a:p>
            <a:r>
              <a:rPr lang="zh-CN" altLang="en-US" dirty="0">
                <a:latin typeface="+mn-lt"/>
              </a:rPr>
              <a:t>整体解决方案优势总</a:t>
            </a:r>
            <a:r>
              <a:rPr lang="zh-CN" altLang="en-US" dirty="0">
                <a:latin typeface="+mn-lt"/>
              </a:rPr>
              <a:t>结</a:t>
            </a:r>
            <a:endParaRPr lang="zh-CN" altLang="en-US" dirty="0">
              <a:latin typeface="+mn-lt"/>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28</a:t>
            </a:fld>
            <a:endParaRPr lang="en-GB" dirty="0">
              <a:latin typeface="楷体" pitchFamily="49" charset="-122"/>
              <a:ea typeface="楷体" pitchFamily="49" charset="-122"/>
            </a:endParaRPr>
          </a:p>
        </p:txBody>
      </p:sp>
    </p:spTree>
    <p:extLst>
      <p:ext uri="{BB962C8B-B14F-4D97-AF65-F5344CB8AC3E}">
        <p14:creationId xmlns:p14="http://schemas.microsoft.com/office/powerpoint/2010/main" val="36087657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lang="zh-CN" altLang="en-US" dirty="0" smtClean="0">
                <a:latin typeface="楷体" pitchFamily="49" charset="-122"/>
                <a:ea typeface="楷体" pitchFamily="49" charset="-122"/>
              </a:rPr>
              <a:t>市场风险管理系统</a:t>
            </a:r>
            <a:r>
              <a:rPr lang="en-US" altLang="zh-CN" dirty="0" smtClean="0">
                <a:latin typeface="楷体" pitchFamily="49" charset="-122"/>
                <a:ea typeface="楷体" pitchFamily="49" charset="-122"/>
              </a:rPr>
              <a:t>-</a:t>
            </a:r>
            <a:r>
              <a:rPr lang="zh-CN" altLang="en-US" dirty="0" smtClean="0">
                <a:latin typeface="楷体" pitchFamily="49" charset="-122"/>
                <a:ea typeface="楷体" pitchFamily="49" charset="-122"/>
              </a:rPr>
              <a:t>挑战</a:t>
            </a:r>
            <a:endParaRPr lang="zh-CN" altLang="en-US" dirty="0">
              <a:latin typeface="楷体" pitchFamily="49" charset="-122"/>
              <a:ea typeface="楷体" pitchFamily="49" charset="-122"/>
            </a:endParaRPr>
          </a:p>
        </p:txBody>
      </p:sp>
      <p:sp>
        <p:nvSpPr>
          <p:cNvPr id="15" name="文本框 14"/>
          <p:cNvSpPr txBox="1"/>
          <p:nvPr/>
        </p:nvSpPr>
        <p:spPr>
          <a:xfrm>
            <a:off x="467544" y="1028198"/>
            <a:ext cx="8073459" cy="5242462"/>
          </a:xfrm>
          <a:prstGeom prst="rect">
            <a:avLst/>
          </a:prstGeom>
          <a:noFill/>
        </p:spPr>
        <p:txBody>
          <a:bodyPr wrap="square" rtlCol="0">
            <a:spAutoFit/>
          </a:bodyPr>
          <a:lstStyle/>
          <a:p>
            <a:pPr marL="342900" indent="-342900">
              <a:lnSpc>
                <a:spcPct val="150000"/>
              </a:lnSpc>
              <a:buFont typeface="+mj-lt"/>
              <a:buAutoNum type="arabicPeriod"/>
            </a:pPr>
            <a:r>
              <a:rPr kumimoji="1" lang="zh-CN" altLang="en-US" sz="1600" dirty="0" smtClean="0">
                <a:latin typeface="楷体" pitchFamily="49" charset="-122"/>
                <a:ea typeface="楷体" pitchFamily="49" charset="-122"/>
                <a:cs typeface="微软雅黑"/>
              </a:rPr>
              <a:t>如何能快速响应业务新增需求？</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数据模型 结构设计保证新增功能开发数据基础</a:t>
            </a:r>
            <a:endParaRPr kumimoji="1" lang="en-US" altLang="zh-CN" sz="1600" dirty="0" smtClean="0">
              <a:solidFill>
                <a:srgbClr val="FF0000"/>
              </a:solidFill>
              <a:latin typeface="楷体" pitchFamily="49" charset="-122"/>
              <a:ea typeface="楷体" pitchFamily="49" charset="-122"/>
              <a:cs typeface="微软雅黑"/>
            </a:endParaRPr>
          </a:p>
          <a:p>
            <a:pPr marL="342900" indent="-342900">
              <a:lnSpc>
                <a:spcPct val="150000"/>
              </a:lnSpc>
              <a:buFont typeface="+mj-lt"/>
              <a:buAutoNum type="arabicPeriod"/>
            </a:pPr>
            <a:r>
              <a:rPr kumimoji="1" lang="zh-CN" altLang="en-US" sz="1600" dirty="0" smtClean="0">
                <a:latin typeface="楷体" pitchFamily="49" charset="-122"/>
                <a:ea typeface="楷体" pitchFamily="49" charset="-122"/>
                <a:cs typeface="微软雅黑"/>
              </a:rPr>
              <a:t>如何应对需求变更？</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参数表群保证业务逻辑集中完整</a:t>
            </a:r>
            <a:endParaRPr kumimoji="1" lang="en-US" altLang="zh-CN" sz="1600" dirty="0">
              <a:solidFill>
                <a:srgbClr val="FF0000"/>
              </a:solidFill>
              <a:latin typeface="楷体" pitchFamily="49" charset="-122"/>
              <a:ea typeface="楷体" pitchFamily="49" charset="-122"/>
              <a:cs typeface="微软雅黑"/>
            </a:endParaRPr>
          </a:p>
          <a:p>
            <a:pPr marL="342900" indent="-342900">
              <a:lnSpc>
                <a:spcPct val="150000"/>
              </a:lnSpc>
              <a:buFont typeface="+mj-lt"/>
              <a:buAutoNum type="arabicPeriod"/>
            </a:pPr>
            <a:r>
              <a:rPr kumimoji="1" lang="zh-CN" altLang="en-US" sz="1600" dirty="0" smtClean="0">
                <a:latin typeface="楷体" pitchFamily="49" charset="-122"/>
                <a:ea typeface="楷体" pitchFamily="49" charset="-122"/>
                <a:cs typeface="微软雅黑"/>
              </a:rPr>
              <a:t>如何支持变化多端的风险分析？</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通过投资组合树维度标签的数据结构设计和数据模型的整合层处理，完成从业务源系统到最终风险分析终端结果的一脉贯通，以此实现风险视角下的业务分析。</a:t>
            </a:r>
            <a:endParaRPr kumimoji="1" lang="en-US" altLang="zh-CN" sz="1600" dirty="0" smtClean="0">
              <a:latin typeface="楷体" pitchFamily="49" charset="-122"/>
              <a:ea typeface="楷体" pitchFamily="49" charset="-122"/>
              <a:cs typeface="微软雅黑"/>
            </a:endParaRPr>
          </a:p>
          <a:p>
            <a:pPr marL="342900" indent="-342900">
              <a:lnSpc>
                <a:spcPct val="150000"/>
              </a:lnSpc>
              <a:buFont typeface="+mj-lt"/>
              <a:buAutoNum type="arabicPeriod"/>
            </a:pPr>
            <a:r>
              <a:rPr kumimoji="1" lang="zh-CN" altLang="en-US" sz="1600" dirty="0" smtClean="0">
                <a:latin typeface="楷体" pitchFamily="49" charset="-122"/>
                <a:ea typeface="楷体" pitchFamily="49" charset="-122"/>
                <a:cs typeface="微软雅黑"/>
              </a:rPr>
              <a:t>如何检测、控制数据质量。</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各层各节点数据质量控制。</a:t>
            </a:r>
            <a:endParaRPr kumimoji="1" lang="en-US" altLang="zh-CN" sz="1600" dirty="0" smtClean="0">
              <a:latin typeface="楷体" pitchFamily="49" charset="-122"/>
              <a:ea typeface="楷体" pitchFamily="49" charset="-122"/>
              <a:cs typeface="微软雅黑"/>
            </a:endParaRPr>
          </a:p>
          <a:p>
            <a:pPr marL="342900" indent="-342900">
              <a:lnSpc>
                <a:spcPct val="150000"/>
              </a:lnSpc>
              <a:buFont typeface="+mj-lt"/>
              <a:buAutoNum type="arabicPeriod"/>
            </a:pPr>
            <a:r>
              <a:rPr kumimoji="1" lang="zh-CN" altLang="en-US" sz="1600" dirty="0" smtClean="0">
                <a:latin typeface="楷体" pitchFamily="49" charset="-122"/>
                <a:ea typeface="楷体" pitchFamily="49" charset="-122"/>
                <a:cs typeface="微软雅黑"/>
              </a:rPr>
              <a:t>各业务系统的业务属性定义不一致，怎么实现最终的风险计量分析？</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通过一组参数表建立唯一定义，实现各系统业务属性的统一对应。</a:t>
            </a:r>
            <a:endParaRPr kumimoji="1" lang="en-US" altLang="zh-CN" sz="1600" dirty="0" smtClean="0">
              <a:latin typeface="楷体" pitchFamily="49" charset="-122"/>
              <a:ea typeface="楷体" pitchFamily="49" charset="-122"/>
              <a:cs typeface="微软雅黑"/>
            </a:endParaRPr>
          </a:p>
          <a:p>
            <a:pPr marL="342900" indent="-342900">
              <a:lnSpc>
                <a:spcPct val="150000"/>
              </a:lnSpc>
              <a:buFont typeface="+mj-lt"/>
              <a:buAutoNum type="arabicPeriod"/>
            </a:pPr>
            <a:r>
              <a:rPr kumimoji="1" lang="zh-CN" altLang="en-US" sz="1600" dirty="0" smtClean="0">
                <a:latin typeface="楷体" pitchFamily="49" charset="-122"/>
                <a:ea typeface="楷体" pitchFamily="49" charset="-122"/>
                <a:cs typeface="微软雅黑"/>
              </a:rPr>
              <a:t>遗留问题</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盘中处理，如何实现实时风险监控？</a:t>
            </a:r>
            <a:endParaRPr kumimoji="1" lang="en-US" altLang="zh-CN" sz="1600" dirty="0" smtClean="0">
              <a:latin typeface="楷体" pitchFamily="49" charset="-122"/>
              <a:ea typeface="楷体" pitchFamily="49" charset="-122"/>
              <a:cs typeface="微软雅黑"/>
            </a:endParaRPr>
          </a:p>
          <a:p>
            <a:pPr lvl="1">
              <a:lnSpc>
                <a:spcPct val="150000"/>
              </a:lnSpc>
            </a:pPr>
            <a:r>
              <a:rPr kumimoji="1" lang="zh-CN" altLang="en-US" sz="1600" dirty="0" smtClean="0">
                <a:latin typeface="楷体" pitchFamily="49" charset="-122"/>
                <a:ea typeface="楷体" pitchFamily="49" charset="-122"/>
                <a:cs typeface="微软雅黑"/>
              </a:rPr>
              <a:t>数据的查遗补缺，补录系统治标不治本。</a:t>
            </a:r>
            <a:endParaRPr kumimoji="1" lang="zh-CN" altLang="en-US" sz="1600" dirty="0">
              <a:latin typeface="楷体" pitchFamily="49" charset="-122"/>
              <a:ea typeface="楷体" pitchFamily="49" charset="-122"/>
              <a:cs typeface="微软雅黑"/>
            </a:endParaRPr>
          </a:p>
        </p:txBody>
      </p:sp>
    </p:spTree>
    <p:extLst>
      <p:ext uri="{BB962C8B-B14F-4D97-AF65-F5344CB8AC3E}">
        <p14:creationId xmlns:p14="http://schemas.microsoft.com/office/powerpoint/2010/main" val="2847233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a:latin typeface="楷体" pitchFamily="49" charset="-122"/>
                <a:ea typeface="楷体" pitchFamily="49" charset="-122"/>
              </a:rPr>
              <a:t>引领全球市场风险管理的卓越品牌</a:t>
            </a:r>
            <a:endParaRPr lang="en-US" b="1" dirty="0">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3</a:t>
            </a:fld>
            <a:endParaRPr lang="en-GB" dirty="0">
              <a:latin typeface="楷体" pitchFamily="49" charset="-122"/>
              <a:ea typeface="楷体" pitchFamily="49" charset="-122"/>
            </a:endParaRPr>
          </a:p>
        </p:txBody>
      </p:sp>
      <p:sp>
        <p:nvSpPr>
          <p:cNvPr id="6" name="Content Placeholder 2"/>
          <p:cNvSpPr txBox="1">
            <a:spLocks/>
          </p:cNvSpPr>
          <p:nvPr/>
        </p:nvSpPr>
        <p:spPr>
          <a:xfrm>
            <a:off x="98537" y="1064729"/>
            <a:ext cx="8890498" cy="2702883"/>
          </a:xfrm>
          <a:prstGeom prst="rect">
            <a:avLst/>
          </a:prstGeom>
        </p:spPr>
        <p:txBody>
          <a:bodyPr vert="horz" lIns="91440" tIns="45720" rIns="91440" bIns="45720" rtlCol="0">
            <a:normAutofit lnSpcReduction="10000"/>
          </a:bodyPr>
          <a:lstStyle>
            <a:lvl1pPr marL="225425" indent="-225425" algn="l" defTabSz="457200" rtl="0" eaLnBrk="1" latinLnBrk="0" hangingPunct="1">
              <a:lnSpc>
                <a:spcPct val="90000"/>
              </a:lnSpc>
              <a:spcBef>
                <a:spcPts val="900"/>
              </a:spcBef>
              <a:buClr>
                <a:schemeClr val="tx2"/>
              </a:buClr>
              <a:buFont typeface="Wingdings" charset="2"/>
              <a:buChar char="§"/>
              <a:defRPr sz="2200" kern="1200">
                <a:solidFill>
                  <a:schemeClr val="tx2"/>
                </a:solidFill>
                <a:latin typeface="+mn-lt"/>
                <a:ea typeface="+mn-ea"/>
                <a:cs typeface="+mn-cs"/>
              </a:defRPr>
            </a:lvl1pPr>
            <a:lvl2pPr marL="460375" indent="-234950" algn="l" defTabSz="457200" rtl="0" eaLnBrk="1" latinLnBrk="0" hangingPunct="1">
              <a:spcBef>
                <a:spcPts val="900"/>
              </a:spcBef>
              <a:buClr>
                <a:schemeClr val="tx2"/>
              </a:buClr>
              <a:buFont typeface="Wingdings" charset="2"/>
              <a:buChar char="§"/>
              <a:defRPr sz="1800" kern="1200">
                <a:solidFill>
                  <a:schemeClr val="tx1"/>
                </a:solidFill>
                <a:latin typeface="+mn-lt"/>
                <a:ea typeface="+mn-ea"/>
                <a:cs typeface="+mn-cs"/>
              </a:defRPr>
            </a:lvl2pPr>
            <a:lvl3pPr marL="685800" indent="-173038" algn="l" defTabSz="457200" rtl="0" eaLnBrk="1" latinLnBrk="0" hangingPunct="1">
              <a:spcBef>
                <a:spcPts val="900"/>
              </a:spcBef>
              <a:buClr>
                <a:schemeClr val="tx2"/>
              </a:buClr>
              <a:buFont typeface="Wingdings" charset="2"/>
              <a:buChar char="§"/>
              <a:defRPr sz="1400" kern="1200">
                <a:solidFill>
                  <a:schemeClr val="tx1"/>
                </a:solidFill>
                <a:latin typeface="+mn-lt"/>
                <a:ea typeface="+mn-ea"/>
                <a:cs typeface="+mn-cs"/>
              </a:defRPr>
            </a:lvl3pPr>
            <a:lvl4pPr marL="860425" indent="-174625" algn="l" defTabSz="457200" rtl="0" eaLnBrk="1" latinLnBrk="0" hangingPunct="1">
              <a:spcBef>
                <a:spcPts val="900"/>
              </a:spcBef>
              <a:buClr>
                <a:schemeClr val="tx2"/>
              </a:buClr>
              <a:buFont typeface="Wingdings" charset="2"/>
              <a:buChar char="§"/>
              <a:defRPr sz="1400" kern="1200">
                <a:solidFill>
                  <a:schemeClr val="tx1"/>
                </a:solidFill>
                <a:latin typeface="+mn-lt"/>
                <a:ea typeface="+mn-ea"/>
                <a:cs typeface="+mn-cs"/>
              </a:defRPr>
            </a:lvl4pPr>
            <a:lvl5pPr marL="1023938" indent="-163513" algn="l" defTabSz="457200" rtl="0" eaLnBrk="1" latinLnBrk="0" hangingPunct="1">
              <a:spcBef>
                <a:spcPts val="900"/>
              </a:spcBef>
              <a:buClr>
                <a:schemeClr val="tx2"/>
              </a:buClr>
              <a:buFont typeface="Wingdings" charset="2"/>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28650" lvl="1" indent="-342900">
              <a:lnSpc>
                <a:spcPct val="160000"/>
              </a:lnSpc>
              <a:buFont typeface="Wingdings" panose="05000000000000000000" pitchFamily="2" charset="2"/>
              <a:buChar char="ü"/>
            </a:pPr>
            <a:r>
              <a:rPr lang="en-US" altLang="zh-CN" sz="1400" dirty="0" smtClean="0">
                <a:solidFill>
                  <a:schemeClr val="accent1"/>
                </a:solidFill>
                <a:latin typeface="楷体" pitchFamily="49" charset="-122"/>
                <a:ea typeface="楷体" pitchFamily="49" charset="-122"/>
              </a:rPr>
              <a:t>RiskMetrics</a:t>
            </a:r>
            <a:r>
              <a:rPr lang="zh-CN" altLang="en-US" sz="1400" dirty="0" smtClean="0">
                <a:solidFill>
                  <a:schemeClr val="accent1"/>
                </a:solidFill>
                <a:latin typeface="楷体" pitchFamily="49" charset="-122"/>
                <a:ea typeface="楷体" pitchFamily="49" charset="-122"/>
              </a:rPr>
              <a:t>为全</a:t>
            </a:r>
            <a:r>
              <a:rPr lang="zh-CN" altLang="en-US" sz="1400" dirty="0">
                <a:solidFill>
                  <a:schemeClr val="accent1"/>
                </a:solidFill>
                <a:latin typeface="楷体" pitchFamily="49" charset="-122"/>
                <a:ea typeface="楷体" pitchFamily="49" charset="-122"/>
              </a:rPr>
              <a:t>球</a:t>
            </a:r>
            <a:r>
              <a:rPr lang="zh-CN" altLang="en-US" sz="1400" b="1" dirty="0">
                <a:solidFill>
                  <a:schemeClr val="accent1"/>
                </a:solidFill>
                <a:latin typeface="楷体" pitchFamily="49" charset="-122"/>
                <a:ea typeface="楷体" pitchFamily="49" charset="-122"/>
              </a:rPr>
              <a:t>市场风险管理的标杆品牌</a:t>
            </a:r>
            <a:r>
              <a:rPr lang="zh-CN" altLang="en-US" sz="1400" dirty="0">
                <a:solidFill>
                  <a:schemeClr val="accent1"/>
                </a:solidFill>
                <a:latin typeface="楷体" pitchFamily="49" charset="-122"/>
                <a:ea typeface="楷体" pitchFamily="49" charset="-122"/>
              </a:rPr>
              <a:t>，</a:t>
            </a:r>
            <a:r>
              <a:rPr lang="en-US" altLang="zh-CN" sz="1400" dirty="0" err="1">
                <a:solidFill>
                  <a:schemeClr val="accent1"/>
                </a:solidFill>
                <a:latin typeface="楷体" pitchFamily="49" charset="-122"/>
                <a:ea typeface="楷体" pitchFamily="49" charset="-122"/>
              </a:rPr>
              <a:t>VaR</a:t>
            </a:r>
            <a:r>
              <a:rPr lang="zh-CN" altLang="en-US" sz="1400" dirty="0">
                <a:solidFill>
                  <a:schemeClr val="accent1"/>
                </a:solidFill>
                <a:latin typeface="楷体" pitchFamily="49" charset="-122"/>
                <a:ea typeface="楷体" pitchFamily="49" charset="-122"/>
              </a:rPr>
              <a:t>等多类常用核心风险管理概念的研究首创</a:t>
            </a:r>
            <a:r>
              <a:rPr lang="zh-CN" altLang="en-US" sz="1400" dirty="0" smtClean="0">
                <a:solidFill>
                  <a:schemeClr val="accent1"/>
                </a:solidFill>
                <a:latin typeface="楷体" pitchFamily="49" charset="-122"/>
                <a:ea typeface="楷体" pitchFamily="49" charset="-122"/>
              </a:rPr>
              <a:t>者</a:t>
            </a:r>
            <a:r>
              <a:rPr lang="zh-CN" altLang="en-US" sz="1400" dirty="0">
                <a:solidFill>
                  <a:schemeClr val="accent1"/>
                </a:solidFill>
                <a:latin typeface="楷体" pitchFamily="49" charset="-122"/>
                <a:ea typeface="楷体" pitchFamily="49" charset="-122"/>
              </a:rPr>
              <a:t>。</a:t>
            </a:r>
            <a:endParaRPr lang="en-US" altLang="zh-CN" sz="1400" dirty="0">
              <a:solidFill>
                <a:schemeClr val="accent1"/>
              </a:solidFill>
              <a:latin typeface="楷体" pitchFamily="49" charset="-122"/>
              <a:ea typeface="楷体" pitchFamily="49" charset="-122"/>
            </a:endParaRPr>
          </a:p>
          <a:p>
            <a:pPr marL="628650" lvl="1" indent="-342900">
              <a:lnSpc>
                <a:spcPct val="160000"/>
              </a:lnSpc>
              <a:buFont typeface="Wingdings" panose="05000000000000000000" pitchFamily="2" charset="2"/>
              <a:buChar char="ü"/>
            </a:pPr>
            <a:r>
              <a:rPr lang="en-US" altLang="zh-CN" sz="1400" dirty="0" err="1" smtClean="0">
                <a:solidFill>
                  <a:schemeClr val="accent1"/>
                </a:solidFill>
                <a:latin typeface="楷体" pitchFamily="49" charset="-122"/>
                <a:ea typeface="楷体" pitchFamily="49" charset="-122"/>
              </a:rPr>
              <a:t>RiskMetrics</a:t>
            </a:r>
            <a:r>
              <a:rPr lang="zh-CN" altLang="en-US" sz="1400" dirty="0">
                <a:solidFill>
                  <a:schemeClr val="accent1"/>
                </a:solidFill>
                <a:latin typeface="楷体" pitchFamily="49" charset="-122"/>
                <a:ea typeface="楷体" pitchFamily="49" charset="-122"/>
              </a:rPr>
              <a:t> </a:t>
            </a:r>
            <a:r>
              <a:rPr lang="zh-CN" altLang="en-US" sz="1400" dirty="0" smtClean="0">
                <a:solidFill>
                  <a:schemeClr val="accent1"/>
                </a:solidFill>
                <a:latin typeface="楷体" pitchFamily="49" charset="-122"/>
                <a:ea typeface="楷体" pitchFamily="49" charset="-122"/>
              </a:rPr>
              <a:t>作为 </a:t>
            </a:r>
            <a:r>
              <a:rPr lang="en-US" altLang="zh-CN" sz="1400" dirty="0" smtClean="0">
                <a:solidFill>
                  <a:schemeClr val="accent1"/>
                </a:solidFill>
                <a:latin typeface="楷体" pitchFamily="49" charset="-122"/>
                <a:ea typeface="楷体" pitchFamily="49" charset="-122"/>
              </a:rPr>
              <a:t>MSCI</a:t>
            </a:r>
            <a:r>
              <a:rPr lang="zh-CN" altLang="en-US" sz="1400" dirty="0" smtClean="0">
                <a:solidFill>
                  <a:schemeClr val="accent1"/>
                </a:solidFill>
                <a:latin typeface="楷体" pitchFamily="49" charset="-122"/>
                <a:ea typeface="楷体" pitchFamily="49" charset="-122"/>
              </a:rPr>
              <a:t>旗下专注于市场风险量化和管理的品牌</a:t>
            </a:r>
            <a:r>
              <a:rPr lang="zh-CN" altLang="en-US" sz="1400" dirty="0">
                <a:solidFill>
                  <a:schemeClr val="accent1"/>
                </a:solidFill>
                <a:latin typeface="楷体" pitchFamily="49" charset="-122"/>
                <a:ea typeface="楷体" pitchFamily="49" charset="-122"/>
              </a:rPr>
              <a:t>，服务对象包括养老基金、中央银行、保险公司等资产拥有者；资产管理公司、共同基金</a:t>
            </a:r>
            <a:r>
              <a:rPr lang="zh-CN" altLang="en-US" sz="1400" dirty="0" smtClean="0">
                <a:solidFill>
                  <a:schemeClr val="accent1"/>
                </a:solidFill>
                <a:latin typeface="楷体" pitchFamily="49" charset="-122"/>
                <a:ea typeface="楷体" pitchFamily="49" charset="-122"/>
              </a:rPr>
              <a:t>、私</a:t>
            </a:r>
            <a:r>
              <a:rPr lang="zh-CN" altLang="en-US" sz="1400" dirty="0">
                <a:solidFill>
                  <a:schemeClr val="accent1"/>
                </a:solidFill>
                <a:latin typeface="楷体" pitchFamily="49" charset="-122"/>
                <a:ea typeface="楷体" pitchFamily="49" charset="-122"/>
              </a:rPr>
              <a:t>募基</a:t>
            </a:r>
            <a:r>
              <a:rPr lang="zh-CN" altLang="en-US" sz="1400" dirty="0" smtClean="0">
                <a:solidFill>
                  <a:schemeClr val="accent1"/>
                </a:solidFill>
                <a:latin typeface="楷体" pitchFamily="49" charset="-122"/>
                <a:ea typeface="楷体" pitchFamily="49" charset="-122"/>
              </a:rPr>
              <a:t>金等</a:t>
            </a:r>
            <a:r>
              <a:rPr lang="zh-CN" altLang="en-US" sz="1400" dirty="0">
                <a:solidFill>
                  <a:schemeClr val="accent1"/>
                </a:solidFill>
                <a:latin typeface="楷体" pitchFamily="49" charset="-122"/>
                <a:ea typeface="楷体" pitchFamily="49" charset="-122"/>
              </a:rPr>
              <a:t>机构投资者</a:t>
            </a:r>
            <a:r>
              <a:rPr lang="zh-CN" altLang="en-US" sz="1400" dirty="0" smtClean="0">
                <a:solidFill>
                  <a:schemeClr val="accent1"/>
                </a:solidFill>
                <a:latin typeface="楷体" pitchFamily="49" charset="-122"/>
                <a:ea typeface="楷体" pitchFamily="49" charset="-122"/>
              </a:rPr>
              <a:t>；银</a:t>
            </a:r>
            <a:r>
              <a:rPr lang="zh-CN" altLang="en-US" sz="1400" dirty="0">
                <a:solidFill>
                  <a:schemeClr val="accent1"/>
                </a:solidFill>
                <a:latin typeface="楷体" pitchFamily="49" charset="-122"/>
                <a:ea typeface="楷体" pitchFamily="49" charset="-122"/>
              </a:rPr>
              <a:t>行、证券公</a:t>
            </a:r>
            <a:r>
              <a:rPr lang="zh-CN" altLang="en-US" sz="1400" dirty="0" smtClean="0">
                <a:solidFill>
                  <a:schemeClr val="accent1"/>
                </a:solidFill>
                <a:latin typeface="楷体" pitchFamily="49" charset="-122"/>
                <a:ea typeface="楷体" pitchFamily="49" charset="-122"/>
              </a:rPr>
              <a:t>司等</a:t>
            </a:r>
            <a:r>
              <a:rPr lang="zh-CN" altLang="en-US" sz="1400" dirty="0">
                <a:solidFill>
                  <a:schemeClr val="accent1"/>
                </a:solidFill>
                <a:latin typeface="楷体" pitchFamily="49" charset="-122"/>
                <a:ea typeface="楷体" pitchFamily="49" charset="-122"/>
              </a:rPr>
              <a:t>金</a:t>
            </a:r>
            <a:r>
              <a:rPr lang="zh-CN" altLang="en-US" sz="1400" dirty="0" smtClean="0">
                <a:solidFill>
                  <a:schemeClr val="accent1"/>
                </a:solidFill>
                <a:latin typeface="楷体" pitchFamily="49" charset="-122"/>
                <a:ea typeface="楷体" pitchFamily="49" charset="-122"/>
              </a:rPr>
              <a:t>融机构。</a:t>
            </a:r>
            <a:endParaRPr lang="en-US" altLang="zh-CN" sz="1400" dirty="0" smtClean="0">
              <a:solidFill>
                <a:schemeClr val="accent1"/>
              </a:solidFill>
              <a:latin typeface="楷体" pitchFamily="49" charset="-122"/>
              <a:ea typeface="楷体" pitchFamily="49" charset="-122"/>
            </a:endParaRPr>
          </a:p>
          <a:p>
            <a:pPr marL="628650" lvl="1" indent="-342900">
              <a:lnSpc>
                <a:spcPct val="160000"/>
              </a:lnSpc>
              <a:buFont typeface="Wingdings" panose="05000000000000000000" pitchFamily="2" charset="2"/>
              <a:buChar char="ü"/>
            </a:pPr>
            <a:r>
              <a:rPr lang="en-US" altLang="zh-CN" sz="1400" dirty="0" err="1" smtClean="0">
                <a:solidFill>
                  <a:schemeClr val="accent1"/>
                </a:solidFill>
                <a:latin typeface="楷体" pitchFamily="49" charset="-122"/>
                <a:ea typeface="楷体" pitchFamily="49" charset="-122"/>
              </a:rPr>
              <a:t>RiskMetrics</a:t>
            </a:r>
            <a:r>
              <a:rPr lang="zh-CN" altLang="en-US" sz="1400" dirty="0" smtClean="0">
                <a:solidFill>
                  <a:schemeClr val="accent1"/>
                </a:solidFill>
                <a:latin typeface="楷体" pitchFamily="49" charset="-122"/>
                <a:ea typeface="楷体" pitchFamily="49" charset="-122"/>
              </a:rPr>
              <a:t> 总部设在美</a:t>
            </a:r>
            <a:r>
              <a:rPr lang="zh-CN" altLang="en-US" sz="1400" dirty="0">
                <a:solidFill>
                  <a:schemeClr val="accent1"/>
                </a:solidFill>
                <a:latin typeface="楷体" pitchFamily="49" charset="-122"/>
                <a:ea typeface="楷体" pitchFamily="49" charset="-122"/>
              </a:rPr>
              <a:t>国，在全球</a:t>
            </a:r>
            <a:r>
              <a:rPr lang="en-US" altLang="zh-CN" sz="1400" dirty="0">
                <a:solidFill>
                  <a:schemeClr val="accent1"/>
                </a:solidFill>
                <a:latin typeface="楷体" pitchFamily="49" charset="-122"/>
                <a:ea typeface="楷体" pitchFamily="49" charset="-122"/>
              </a:rPr>
              <a:t>22</a:t>
            </a:r>
            <a:r>
              <a:rPr lang="zh-CN" altLang="en-US" sz="1400" dirty="0">
                <a:solidFill>
                  <a:schemeClr val="accent1"/>
                </a:solidFill>
                <a:latin typeface="楷体" pitchFamily="49" charset="-122"/>
                <a:ea typeface="楷体" pitchFamily="49" charset="-122"/>
              </a:rPr>
              <a:t>个国家</a:t>
            </a:r>
            <a:r>
              <a:rPr lang="en-US" altLang="zh-CN" sz="1400" dirty="0">
                <a:solidFill>
                  <a:schemeClr val="accent1"/>
                </a:solidFill>
                <a:latin typeface="楷体" pitchFamily="49" charset="-122"/>
                <a:ea typeface="楷体" pitchFamily="49" charset="-122"/>
              </a:rPr>
              <a:t>33</a:t>
            </a:r>
            <a:r>
              <a:rPr lang="zh-CN" altLang="en-US" sz="1400" dirty="0">
                <a:solidFill>
                  <a:schemeClr val="accent1"/>
                </a:solidFill>
                <a:latin typeface="楷体" pitchFamily="49" charset="-122"/>
                <a:ea typeface="楷体" pitchFamily="49" charset="-122"/>
              </a:rPr>
              <a:t>个城市设</a:t>
            </a:r>
            <a:r>
              <a:rPr lang="zh-CN" altLang="en-US" sz="1400" dirty="0" smtClean="0">
                <a:solidFill>
                  <a:schemeClr val="accent1"/>
                </a:solidFill>
                <a:latin typeface="楷体" pitchFamily="49" charset="-122"/>
                <a:ea typeface="楷体" pitchFamily="49" charset="-122"/>
              </a:rPr>
              <a:t>有本地支持及服务团队；在</a:t>
            </a:r>
            <a:r>
              <a:rPr lang="zh-CN" altLang="en-US" sz="1400" b="1" dirty="0" smtClean="0">
                <a:solidFill>
                  <a:schemeClr val="accent1"/>
                </a:solidFill>
                <a:latin typeface="楷体" pitchFamily="49" charset="-122"/>
                <a:ea typeface="楷体" pitchFamily="49" charset="-122"/>
              </a:rPr>
              <a:t>北京和上海均设有办公室</a:t>
            </a:r>
            <a:r>
              <a:rPr lang="zh-CN" altLang="en-US" sz="1400" dirty="0" smtClean="0">
                <a:solidFill>
                  <a:schemeClr val="accent1"/>
                </a:solidFill>
                <a:latin typeface="楷体" pitchFamily="49" charset="-122"/>
                <a:ea typeface="楷体" pitchFamily="49" charset="-122"/>
              </a:rPr>
              <a:t>，旨在第一时间从业务和技术上为中国客户提供</a:t>
            </a:r>
            <a:r>
              <a:rPr lang="zh-CN" altLang="en-US" sz="1400" b="1" dirty="0" smtClean="0">
                <a:solidFill>
                  <a:schemeClr val="accent1"/>
                </a:solidFill>
                <a:latin typeface="楷体" pitchFamily="49" charset="-122"/>
                <a:ea typeface="楷体" pitchFamily="49" charset="-122"/>
              </a:rPr>
              <a:t>本地中文化支持服务</a:t>
            </a:r>
            <a:r>
              <a:rPr lang="zh-CN" altLang="en-US" sz="1400" dirty="0" smtClean="0">
                <a:solidFill>
                  <a:schemeClr val="accent1"/>
                </a:solidFill>
                <a:latin typeface="楷体" pitchFamily="49" charset="-122"/>
                <a:ea typeface="楷体" pitchFamily="49" charset="-122"/>
              </a:rPr>
              <a:t>。</a:t>
            </a:r>
            <a:endParaRPr lang="en-US" altLang="zh-CN" sz="1400" dirty="0" smtClean="0">
              <a:solidFill>
                <a:schemeClr val="accent1"/>
              </a:solidFill>
              <a:latin typeface="楷体" pitchFamily="49" charset="-122"/>
              <a:ea typeface="楷体" pitchFamily="49" charset="-122"/>
            </a:endParaRPr>
          </a:p>
          <a:p>
            <a:pPr marL="628650" lvl="1" indent="-342900">
              <a:lnSpc>
                <a:spcPct val="160000"/>
              </a:lnSpc>
              <a:buFont typeface="Wingdings" panose="05000000000000000000" pitchFamily="2" charset="2"/>
              <a:buChar char="ü"/>
            </a:pPr>
            <a:r>
              <a:rPr lang="zh-CN" altLang="en-US" sz="1400" dirty="0">
                <a:solidFill>
                  <a:schemeClr val="accent1"/>
                </a:solidFill>
                <a:latin typeface="楷体" pitchFamily="49" charset="-122"/>
                <a:ea typeface="楷体" pitchFamily="49" charset="-122"/>
              </a:rPr>
              <a:t>就银行类客户而言</a:t>
            </a:r>
            <a:r>
              <a:rPr lang="zh-CN" altLang="en-US" sz="1400" dirty="0" smtClean="0">
                <a:solidFill>
                  <a:schemeClr val="accent1"/>
                </a:solidFill>
                <a:latin typeface="楷体" pitchFamily="49" charset="-122"/>
                <a:ea typeface="楷体" pitchFamily="49" charset="-122"/>
              </a:rPr>
              <a:t>，</a:t>
            </a:r>
            <a:r>
              <a:rPr lang="zh-CN" altLang="en-US" sz="1400" b="1" dirty="0" smtClean="0">
                <a:solidFill>
                  <a:schemeClr val="accent1"/>
                </a:solidFill>
                <a:latin typeface="楷体" pitchFamily="49" charset="-122"/>
                <a:ea typeface="楷体" pitchFamily="49" charset="-122"/>
              </a:rPr>
              <a:t>全球领先的银行中大多数选择</a:t>
            </a:r>
            <a:r>
              <a:rPr lang="en-US" altLang="zh-CN" sz="1400" b="1" dirty="0" err="1" smtClean="0">
                <a:solidFill>
                  <a:schemeClr val="accent1"/>
                </a:solidFill>
                <a:latin typeface="楷体" pitchFamily="49" charset="-122"/>
                <a:ea typeface="楷体" pitchFamily="49" charset="-122"/>
              </a:rPr>
              <a:t>RiskMetrics</a:t>
            </a:r>
            <a:r>
              <a:rPr lang="zh-CN" altLang="en-US" sz="1400" dirty="0" smtClean="0">
                <a:solidFill>
                  <a:schemeClr val="accent1"/>
                </a:solidFill>
                <a:latin typeface="楷体" pitchFamily="49" charset="-122"/>
                <a:ea typeface="楷体" pitchFamily="49" charset="-122"/>
              </a:rPr>
              <a:t>作为其风险管理及计量工具。</a:t>
            </a:r>
            <a:endParaRPr lang="en-US" altLang="zh-CN" sz="1400" dirty="0" smtClean="0">
              <a:solidFill>
                <a:schemeClr val="accent1"/>
              </a:solidFill>
              <a:latin typeface="楷体" pitchFamily="49" charset="-122"/>
              <a:ea typeface="楷体" pitchFamily="49" charset="-122"/>
            </a:endParaRPr>
          </a:p>
        </p:txBody>
      </p:sp>
      <p:pic>
        <p:nvPicPr>
          <p:cNvPr id="7" name="Picture 6" descr="Global Office Map September 2011.jpg"/>
          <p:cNvPicPr/>
          <p:nvPr/>
        </p:nvPicPr>
        <p:blipFill>
          <a:blip r:embed="rId3" cstate="print"/>
          <a:stretch>
            <a:fillRect/>
          </a:stretch>
        </p:blipFill>
        <p:spPr>
          <a:xfrm>
            <a:off x="746189" y="3682015"/>
            <a:ext cx="4133677" cy="2400391"/>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465" y="3888635"/>
            <a:ext cx="3146425"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930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j-lt"/>
                <a:ea typeface="楷体" panose="02010609060101010101" pitchFamily="49" charset="-122"/>
              </a:rPr>
              <a:t/>
            </a:r>
            <a:br>
              <a:rPr lang="en-US" altLang="zh-CN" dirty="0" smtClean="0">
                <a:latin typeface="+mj-lt"/>
                <a:ea typeface="楷体" panose="02010609060101010101" pitchFamily="49" charset="-122"/>
              </a:rPr>
            </a:br>
            <a:r>
              <a:rPr lang="zh-CN" altLang="en-US" dirty="0" smtClean="0">
                <a:latin typeface="+mj-lt"/>
                <a:ea typeface="楷体" panose="02010609060101010101" pitchFamily="49" charset="-122"/>
              </a:rPr>
              <a:t>产品和方案</a:t>
            </a:r>
            <a:endParaRPr lang="en-US" sz="4000" dirty="0">
              <a:latin typeface="+mj-lt"/>
              <a:ea typeface="楷体" panose="02010609060101010101"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t>30</a:t>
            </a:fld>
            <a:endParaRPr lang="en-GB" dirty="0"/>
          </a:p>
        </p:txBody>
      </p:sp>
    </p:spTree>
    <p:extLst>
      <p:ext uri="{BB962C8B-B14F-4D97-AF65-F5344CB8AC3E}">
        <p14:creationId xmlns:p14="http://schemas.microsoft.com/office/powerpoint/2010/main" val="24115634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zh-CN" altLang="en-US" dirty="0">
                <a:latin typeface="楷体" pitchFamily="49" charset="-122"/>
                <a:ea typeface="楷体" pitchFamily="49" charset="-122"/>
              </a:rPr>
              <a:t>市场风险</a:t>
            </a:r>
            <a:r>
              <a:rPr lang="zh-CN" altLang="en-US" dirty="0" smtClean="0">
                <a:latin typeface="楷体" pitchFamily="49" charset="-122"/>
                <a:ea typeface="楷体" pitchFamily="49" charset="-122"/>
              </a:rPr>
              <a:t>管理</a:t>
            </a:r>
            <a:r>
              <a:rPr lang="en-US" altLang="zh-CN" dirty="0" smtClean="0">
                <a:latin typeface="楷体" pitchFamily="49" charset="-122"/>
                <a:ea typeface="楷体" pitchFamily="49" charset="-122"/>
              </a:rPr>
              <a:t>-</a:t>
            </a:r>
            <a:r>
              <a:rPr lang="zh-CN" altLang="en-US" dirty="0">
                <a:latin typeface="楷体" pitchFamily="49" charset="-122"/>
                <a:ea typeface="楷体" pitchFamily="49" charset="-122"/>
              </a:rPr>
              <a:t>理论基础</a:t>
            </a:r>
            <a:endParaRPr lang="en-US" b="0" dirty="0">
              <a:latin typeface="楷体" pitchFamily="49" charset="-122"/>
              <a:ea typeface="楷体" pitchFamily="49" charset="-122"/>
            </a:endParaRPr>
          </a:p>
        </p:txBody>
      </p:sp>
      <p:cxnSp>
        <p:nvCxnSpPr>
          <p:cNvPr id="268" name="Gewinkelte Verbindung 267"/>
          <p:cNvCxnSpPr/>
          <p:nvPr/>
        </p:nvCxnSpPr>
        <p:spPr bwMode="gray">
          <a:xfrm flipV="1">
            <a:off x="1458189" y="2588030"/>
            <a:ext cx="3511156" cy="182965"/>
          </a:xfrm>
          <a:prstGeom prst="bentConnector3">
            <a:avLst>
              <a:gd name="adj1" fmla="val -651"/>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31" name="Rechteck 30"/>
          <p:cNvSpPr/>
          <p:nvPr/>
        </p:nvSpPr>
        <p:spPr bwMode="gray">
          <a:xfrm>
            <a:off x="2865043" y="1185428"/>
            <a:ext cx="2561889" cy="558521"/>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defTabSz="801597" eaLnBrk="0" hangingPunct="0">
              <a:defRPr/>
            </a:pPr>
            <a:r>
              <a:rPr lang="zh-CN" altLang="en-US" b="1" noProof="1" smtClean="0">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巴塞尔协议</a:t>
            </a:r>
            <a:endParaRPr lang="zh-CN" altLang="en-US"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grpSp>
        <p:nvGrpSpPr>
          <p:cNvPr id="3" name="Gruppieren 276"/>
          <p:cNvGrpSpPr/>
          <p:nvPr/>
        </p:nvGrpSpPr>
        <p:grpSpPr bwMode="gray">
          <a:xfrm>
            <a:off x="5090966" y="1927540"/>
            <a:ext cx="2555693" cy="476879"/>
            <a:chOff x="6354932" y="2299772"/>
            <a:chExt cx="1689470" cy="476879"/>
          </a:xfrm>
        </p:grpSpPr>
        <p:sp>
          <p:nvSpPr>
            <p:cNvPr id="70" name="Rechteck 69"/>
            <p:cNvSpPr/>
            <p:nvPr/>
          </p:nvSpPr>
          <p:spPr bwMode="gray">
            <a:xfrm>
              <a:off x="6811887" y="2299772"/>
              <a:ext cx="1232515" cy="476879"/>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defTabSz="801597" eaLnBrk="0" hangingPunct="0">
                <a:defRPr/>
              </a:pPr>
              <a:r>
                <a:rPr lang="zh-CN" alt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操作风险</a:t>
              </a:r>
              <a:endParaRPr 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cxnSp>
          <p:nvCxnSpPr>
            <p:cNvPr id="111" name="Gerade Verbindung 110"/>
            <p:cNvCxnSpPr>
              <a:endCxn id="70" idx="1"/>
            </p:cNvCxnSpPr>
            <p:nvPr/>
          </p:nvCxnSpPr>
          <p:spPr bwMode="gray">
            <a:xfrm>
              <a:off x="6354932" y="2538211"/>
              <a:ext cx="456955" cy="1"/>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cxnSp>
        <p:nvCxnSpPr>
          <p:cNvPr id="118" name="Gerade Verbindung 117"/>
          <p:cNvCxnSpPr>
            <a:endCxn id="31" idx="2"/>
          </p:cNvCxnSpPr>
          <p:nvPr/>
        </p:nvCxnSpPr>
        <p:spPr bwMode="gray">
          <a:xfrm flipV="1">
            <a:off x="4145987" y="1743949"/>
            <a:ext cx="0" cy="844062"/>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nvGrpSpPr>
          <p:cNvPr id="4" name="Gruppieren 275"/>
          <p:cNvGrpSpPr/>
          <p:nvPr/>
        </p:nvGrpSpPr>
        <p:grpSpPr bwMode="gray">
          <a:xfrm>
            <a:off x="1102404" y="2770977"/>
            <a:ext cx="1479150" cy="2429456"/>
            <a:chOff x="3203574" y="3143209"/>
            <a:chExt cx="977809" cy="2429456"/>
          </a:xfrm>
        </p:grpSpPr>
        <p:cxnSp>
          <p:nvCxnSpPr>
            <p:cNvPr id="285" name="Gewinkelte Verbindung 284"/>
            <p:cNvCxnSpPr>
              <a:endCxn id="132" idx="1"/>
            </p:cNvCxnSpPr>
            <p:nvPr/>
          </p:nvCxnSpPr>
          <p:spPr bwMode="gray">
            <a:xfrm rot="16200000" flipH="1">
              <a:off x="2329022" y="4223341"/>
              <a:ext cx="2300651" cy="140387"/>
            </a:xfrm>
            <a:prstGeom prst="bentConnector2">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112" name="Rechteck 111"/>
            <p:cNvSpPr/>
            <p:nvPr/>
          </p:nvSpPr>
          <p:spPr bwMode="gray">
            <a:xfrm>
              <a:off x="3203574" y="3143209"/>
              <a:ext cx="819786" cy="384350"/>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defTabSz="801597" eaLnBrk="0" hangingPunct="0">
                <a:defRPr/>
              </a:pPr>
              <a:r>
                <a:rPr lang="zh-CN" alt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定性方面</a:t>
              </a:r>
              <a:endParaRPr 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sp>
          <p:nvSpPr>
            <p:cNvPr id="122" name="Rectangle 5"/>
            <p:cNvSpPr>
              <a:spLocks noChangeArrowheads="1"/>
            </p:cNvSpPr>
            <p:nvPr/>
          </p:nvSpPr>
          <p:spPr bwMode="gray">
            <a:xfrm>
              <a:off x="3549541" y="3826125"/>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组织构架</a:t>
              </a:r>
              <a:endParaRPr lang="en-US" sz="1000" noProof="1">
                <a:solidFill>
                  <a:srgbClr val="000000"/>
                </a:solidFill>
                <a:latin typeface="楷体" pitchFamily="49" charset="-122"/>
                <a:ea typeface="楷体" pitchFamily="49" charset="-122"/>
                <a:cs typeface="Arial" charset="0"/>
              </a:endParaRPr>
            </a:p>
          </p:txBody>
        </p:sp>
        <p:sp>
          <p:nvSpPr>
            <p:cNvPr id="123" name="Rectangle 5"/>
            <p:cNvSpPr>
              <a:spLocks noChangeArrowheads="1"/>
            </p:cNvSpPr>
            <p:nvPr/>
          </p:nvSpPr>
          <p:spPr bwMode="gray">
            <a:xfrm>
              <a:off x="3549541" y="4942824"/>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限额管理</a:t>
              </a:r>
              <a:endParaRPr lang="en-US" sz="1000" noProof="1">
                <a:solidFill>
                  <a:srgbClr val="000000"/>
                </a:solidFill>
                <a:latin typeface="楷体" pitchFamily="49" charset="-122"/>
                <a:ea typeface="楷体" pitchFamily="49" charset="-122"/>
                <a:cs typeface="Arial" charset="0"/>
              </a:endParaRPr>
            </a:p>
          </p:txBody>
        </p:sp>
        <p:sp>
          <p:nvSpPr>
            <p:cNvPr id="124" name="Rectangle 5"/>
            <p:cNvSpPr>
              <a:spLocks noChangeArrowheads="1"/>
            </p:cNvSpPr>
            <p:nvPr/>
          </p:nvSpPr>
          <p:spPr bwMode="gray">
            <a:xfrm>
              <a:off x="3549541" y="4570591"/>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风险系统</a:t>
              </a:r>
              <a:endParaRPr lang="en-US" sz="1000" noProof="1">
                <a:solidFill>
                  <a:srgbClr val="000000"/>
                </a:solidFill>
                <a:latin typeface="楷体" pitchFamily="49" charset="-122"/>
                <a:ea typeface="楷体" pitchFamily="49" charset="-122"/>
                <a:cs typeface="Arial" charset="0"/>
              </a:endParaRPr>
            </a:p>
          </p:txBody>
        </p:sp>
        <p:sp>
          <p:nvSpPr>
            <p:cNvPr id="125" name="Rectangle 5"/>
            <p:cNvSpPr>
              <a:spLocks noChangeArrowheads="1"/>
            </p:cNvSpPr>
            <p:nvPr/>
          </p:nvSpPr>
          <p:spPr bwMode="gray">
            <a:xfrm>
              <a:off x="3549541" y="4198358"/>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政策流程</a:t>
              </a:r>
              <a:endParaRPr lang="en-US" sz="1000" noProof="1">
                <a:solidFill>
                  <a:srgbClr val="000000"/>
                </a:solidFill>
                <a:latin typeface="楷体" pitchFamily="49" charset="-122"/>
                <a:ea typeface="楷体" pitchFamily="49" charset="-122"/>
                <a:cs typeface="Arial" charset="0"/>
              </a:endParaRPr>
            </a:p>
          </p:txBody>
        </p:sp>
        <p:cxnSp>
          <p:nvCxnSpPr>
            <p:cNvPr id="127" name="Gerade Verbindung 126"/>
            <p:cNvCxnSpPr>
              <a:stCxn id="122" idx="1"/>
            </p:cNvCxnSpPr>
            <p:nvPr/>
          </p:nvCxnSpPr>
          <p:spPr bwMode="gray">
            <a:xfrm flipH="1">
              <a:off x="3409153" y="3954929"/>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nvCxnSpPr>
          <p:spPr bwMode="gray">
            <a:xfrm flipH="1">
              <a:off x="3409153" y="4330702"/>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nvCxnSpPr>
          <p:spPr bwMode="gray">
            <a:xfrm flipH="1">
              <a:off x="3409153" y="4704723"/>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nvCxnSpPr>
          <p:spPr bwMode="gray">
            <a:xfrm flipH="1">
              <a:off x="3409153" y="5081505"/>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132" name="Rectangle 5"/>
            <p:cNvSpPr>
              <a:spLocks noChangeArrowheads="1"/>
            </p:cNvSpPr>
            <p:nvPr/>
          </p:nvSpPr>
          <p:spPr bwMode="gray">
            <a:xfrm>
              <a:off x="3549541" y="5315057"/>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可审计性</a:t>
              </a:r>
              <a:endParaRPr lang="en-US" sz="1000" noProof="1">
                <a:solidFill>
                  <a:srgbClr val="000000"/>
                </a:solidFill>
                <a:latin typeface="楷体" pitchFamily="49" charset="-122"/>
                <a:ea typeface="楷体" pitchFamily="49" charset="-122"/>
                <a:cs typeface="Arial" charset="0"/>
              </a:endParaRPr>
            </a:p>
          </p:txBody>
        </p:sp>
        <p:cxnSp>
          <p:nvCxnSpPr>
            <p:cNvPr id="133" name="Gerade Verbindung 132"/>
            <p:cNvCxnSpPr/>
            <p:nvPr/>
          </p:nvCxnSpPr>
          <p:spPr bwMode="gray">
            <a:xfrm flipH="1">
              <a:off x="3409153" y="5443861"/>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5" name="Gruppieren 270"/>
          <p:cNvGrpSpPr/>
          <p:nvPr/>
        </p:nvGrpSpPr>
        <p:grpSpPr bwMode="gray">
          <a:xfrm>
            <a:off x="5774241" y="2588008"/>
            <a:ext cx="1479150" cy="2240191"/>
            <a:chOff x="6806619" y="2960240"/>
            <a:chExt cx="977809" cy="2240191"/>
          </a:xfrm>
        </p:grpSpPr>
        <p:cxnSp>
          <p:nvCxnSpPr>
            <p:cNvPr id="292" name="Gewinkelte Verbindung 291"/>
            <p:cNvCxnSpPr>
              <a:endCxn id="211" idx="1"/>
            </p:cNvCxnSpPr>
            <p:nvPr/>
          </p:nvCxnSpPr>
          <p:spPr bwMode="gray">
            <a:xfrm rot="16200000" flipH="1">
              <a:off x="6026698" y="3945739"/>
              <a:ext cx="2111387" cy="140388"/>
            </a:xfrm>
            <a:prstGeom prst="bentConnector2">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bwMode="gray">
            <a:xfrm>
              <a:off x="6806619" y="3143208"/>
              <a:ext cx="819786" cy="384350"/>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defTabSz="801597" eaLnBrk="0" hangingPunct="0">
                <a:defRPr/>
              </a:pPr>
              <a:r>
                <a:rPr lang="zh-CN" alt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定量方面</a:t>
              </a:r>
              <a:endParaRPr 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sp>
          <p:nvSpPr>
            <p:cNvPr id="210" name="Rectangle 5"/>
            <p:cNvSpPr>
              <a:spLocks noChangeArrowheads="1"/>
            </p:cNvSpPr>
            <p:nvPr/>
          </p:nvSpPr>
          <p:spPr bwMode="gray">
            <a:xfrm>
              <a:off x="7152586" y="3826124"/>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一般市场风险</a:t>
              </a:r>
              <a:endParaRPr lang="en-US" sz="1000" noProof="1">
                <a:solidFill>
                  <a:srgbClr val="000000"/>
                </a:solidFill>
                <a:latin typeface="楷体" pitchFamily="49" charset="-122"/>
                <a:ea typeface="楷体" pitchFamily="49" charset="-122"/>
                <a:cs typeface="Arial" charset="0"/>
              </a:endParaRPr>
            </a:p>
          </p:txBody>
        </p:sp>
        <p:sp>
          <p:nvSpPr>
            <p:cNvPr id="211" name="Rectangle 5"/>
            <p:cNvSpPr>
              <a:spLocks noChangeArrowheads="1"/>
            </p:cNvSpPr>
            <p:nvPr/>
          </p:nvSpPr>
          <p:spPr bwMode="gray">
            <a:xfrm>
              <a:off x="7152586" y="4942823"/>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新增风险（</a:t>
              </a:r>
              <a:r>
                <a:rPr lang="en-US" altLang="zh-CN" sz="1000" noProof="1">
                  <a:solidFill>
                    <a:srgbClr val="000000"/>
                  </a:solidFill>
                  <a:latin typeface="楷体" pitchFamily="49" charset="-122"/>
                  <a:ea typeface="楷体" pitchFamily="49" charset="-122"/>
                  <a:cs typeface="Arial" charset="0"/>
                </a:rPr>
                <a:t>IRC</a:t>
              </a:r>
              <a:r>
                <a:rPr lang="zh-CN" altLang="en-US" sz="1000" noProof="1">
                  <a:solidFill>
                    <a:srgbClr val="000000"/>
                  </a:solidFill>
                  <a:latin typeface="楷体" pitchFamily="49" charset="-122"/>
                  <a:ea typeface="楷体" pitchFamily="49" charset="-122"/>
                  <a:cs typeface="Arial" charset="0"/>
                </a:rPr>
                <a:t>）</a:t>
              </a:r>
              <a:endParaRPr lang="en-US" sz="1000" noProof="1">
                <a:solidFill>
                  <a:srgbClr val="000000"/>
                </a:solidFill>
                <a:latin typeface="楷体" pitchFamily="49" charset="-122"/>
                <a:ea typeface="楷体" pitchFamily="49" charset="-122"/>
                <a:cs typeface="Arial" charset="0"/>
              </a:endParaRPr>
            </a:p>
          </p:txBody>
        </p:sp>
        <p:sp>
          <p:nvSpPr>
            <p:cNvPr id="212" name="Rectangle 5"/>
            <p:cNvSpPr>
              <a:spLocks noChangeArrowheads="1"/>
            </p:cNvSpPr>
            <p:nvPr/>
          </p:nvSpPr>
          <p:spPr bwMode="gray">
            <a:xfrm>
              <a:off x="7152586" y="4570590"/>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压力</a:t>
              </a:r>
              <a:r>
                <a:rPr lang="en-US" altLang="zh-CN" sz="1000" noProof="1">
                  <a:solidFill>
                    <a:srgbClr val="000000"/>
                  </a:solidFill>
                  <a:latin typeface="楷体" pitchFamily="49" charset="-122"/>
                  <a:ea typeface="楷体" pitchFamily="49" charset="-122"/>
                  <a:cs typeface="Arial" charset="0"/>
                </a:rPr>
                <a:t>VaR</a:t>
              </a:r>
              <a:endParaRPr lang="en-US" sz="1000" noProof="1">
                <a:solidFill>
                  <a:srgbClr val="000000"/>
                </a:solidFill>
                <a:latin typeface="楷体" pitchFamily="49" charset="-122"/>
                <a:ea typeface="楷体" pitchFamily="49" charset="-122"/>
                <a:cs typeface="Arial" charset="0"/>
              </a:endParaRPr>
            </a:p>
          </p:txBody>
        </p:sp>
        <p:sp>
          <p:nvSpPr>
            <p:cNvPr id="213" name="Rectangle 5"/>
            <p:cNvSpPr>
              <a:spLocks noChangeArrowheads="1"/>
            </p:cNvSpPr>
            <p:nvPr/>
          </p:nvSpPr>
          <p:spPr bwMode="gray">
            <a:xfrm>
              <a:off x="7152586" y="4198357"/>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特定风险</a:t>
              </a:r>
              <a:endParaRPr lang="en-US" sz="1000" noProof="1">
                <a:solidFill>
                  <a:srgbClr val="000000"/>
                </a:solidFill>
                <a:latin typeface="楷体" pitchFamily="49" charset="-122"/>
                <a:ea typeface="楷体" pitchFamily="49" charset="-122"/>
                <a:cs typeface="Arial" charset="0"/>
              </a:endParaRPr>
            </a:p>
          </p:txBody>
        </p:sp>
        <p:cxnSp>
          <p:nvCxnSpPr>
            <p:cNvPr id="214" name="Gerade Verbindung 213"/>
            <p:cNvCxnSpPr>
              <a:stCxn id="210" idx="1"/>
            </p:cNvCxnSpPr>
            <p:nvPr/>
          </p:nvCxnSpPr>
          <p:spPr bwMode="gray">
            <a:xfrm flipH="1">
              <a:off x="7012198" y="3954928"/>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nvCxnSpPr>
          <p:spPr bwMode="gray">
            <a:xfrm flipH="1">
              <a:off x="7012198" y="4330701"/>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nvCxnSpPr>
          <p:spPr bwMode="gray">
            <a:xfrm flipH="1">
              <a:off x="7012198" y="4704722"/>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6" name="Gruppieren 268"/>
          <p:cNvGrpSpPr/>
          <p:nvPr/>
        </p:nvGrpSpPr>
        <p:grpSpPr bwMode="gray">
          <a:xfrm>
            <a:off x="7253388" y="3582696"/>
            <a:ext cx="1513908" cy="1867957"/>
            <a:chOff x="7819364" y="2588009"/>
            <a:chExt cx="1000786" cy="1867957"/>
          </a:xfrm>
        </p:grpSpPr>
        <p:sp>
          <p:nvSpPr>
            <p:cNvPr id="236" name="Rectangle 5"/>
            <p:cNvSpPr>
              <a:spLocks noChangeArrowheads="1"/>
            </p:cNvSpPr>
            <p:nvPr/>
          </p:nvSpPr>
          <p:spPr bwMode="gray">
            <a:xfrm>
              <a:off x="8188308" y="3826125"/>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标准法</a:t>
              </a:r>
              <a:endParaRPr lang="en-US" sz="1000" noProof="1">
                <a:solidFill>
                  <a:srgbClr val="000000"/>
                </a:solidFill>
                <a:latin typeface="楷体" pitchFamily="49" charset="-122"/>
                <a:ea typeface="楷体" pitchFamily="49" charset="-122"/>
                <a:cs typeface="Arial" charset="0"/>
              </a:endParaRPr>
            </a:p>
          </p:txBody>
        </p:sp>
        <p:sp>
          <p:nvSpPr>
            <p:cNvPr id="239" name="Rectangle 5"/>
            <p:cNvSpPr>
              <a:spLocks noChangeArrowheads="1"/>
            </p:cNvSpPr>
            <p:nvPr/>
          </p:nvSpPr>
          <p:spPr bwMode="gray">
            <a:xfrm>
              <a:off x="8188308" y="4198358"/>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内模法</a:t>
              </a:r>
              <a:endParaRPr lang="en-US" sz="1000" noProof="1">
                <a:solidFill>
                  <a:srgbClr val="000000"/>
                </a:solidFill>
                <a:latin typeface="楷体" pitchFamily="49" charset="-122"/>
                <a:ea typeface="楷体" pitchFamily="49" charset="-122"/>
                <a:cs typeface="Arial" charset="0"/>
              </a:endParaRPr>
            </a:p>
          </p:txBody>
        </p:sp>
        <p:cxnSp>
          <p:nvCxnSpPr>
            <p:cNvPr id="240" name="Gerade Verbindung 239"/>
            <p:cNvCxnSpPr>
              <a:stCxn id="236" idx="1"/>
            </p:cNvCxnSpPr>
            <p:nvPr/>
          </p:nvCxnSpPr>
          <p:spPr bwMode="gray">
            <a:xfrm flipH="1">
              <a:off x="8003838" y="3954929"/>
              <a:ext cx="184470"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034" name="Gewinkelte Verbindung 1033"/>
            <p:cNvCxnSpPr>
              <a:stCxn id="213" idx="3"/>
              <a:endCxn id="239" idx="1"/>
            </p:cNvCxnSpPr>
            <p:nvPr/>
          </p:nvCxnSpPr>
          <p:spPr bwMode="gray">
            <a:xfrm>
              <a:off x="7819364" y="2588009"/>
              <a:ext cx="368944" cy="1739153"/>
            </a:xfrm>
            <a:prstGeom prst="bentConnector3">
              <a:avLst>
                <a:gd name="adj1" fmla="val 50000"/>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cxnSp>
        <p:nvCxnSpPr>
          <p:cNvPr id="1046" name="Gewinkelte Verbindung 1045"/>
          <p:cNvCxnSpPr/>
          <p:nvPr/>
        </p:nvCxnSpPr>
        <p:spPr bwMode="gray">
          <a:xfrm rot="16200000" flipV="1">
            <a:off x="4869589" y="1555334"/>
            <a:ext cx="182962" cy="2248307"/>
          </a:xfrm>
          <a:prstGeom prst="bentConnector2">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68" name="Rechteck 69"/>
          <p:cNvSpPr/>
          <p:nvPr/>
        </p:nvSpPr>
        <p:spPr bwMode="gray">
          <a:xfrm>
            <a:off x="3213767" y="1927539"/>
            <a:ext cx="1864449" cy="476879"/>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defTabSz="801597" eaLnBrk="0" hangingPunct="0">
              <a:defRPr/>
            </a:pPr>
            <a:r>
              <a:rPr lang="zh-CN" alt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市场风险内部模型法</a:t>
            </a:r>
            <a:endParaRPr 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cxnSp>
        <p:nvCxnSpPr>
          <p:cNvPr id="69" name="Gerade Verbindung 110"/>
          <p:cNvCxnSpPr/>
          <p:nvPr/>
        </p:nvCxnSpPr>
        <p:spPr bwMode="gray">
          <a:xfrm>
            <a:off x="2515183" y="2165980"/>
            <a:ext cx="691244" cy="1"/>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71" name="Rechteck 69"/>
          <p:cNvSpPr/>
          <p:nvPr/>
        </p:nvSpPr>
        <p:spPr bwMode="gray">
          <a:xfrm>
            <a:off x="650734" y="1927541"/>
            <a:ext cx="1864449" cy="476879"/>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defTabSz="801597" eaLnBrk="0" hangingPunct="0">
              <a:defRPr/>
            </a:pPr>
            <a:r>
              <a:rPr lang="zh-CN" alt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信用风险</a:t>
            </a:r>
            <a:endParaRPr lang="en-US" sz="1200"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cxnSp>
        <p:nvCxnSpPr>
          <p:cNvPr id="72" name="Gewinkelte Verbindung 252"/>
          <p:cNvCxnSpPr/>
          <p:nvPr/>
        </p:nvCxnSpPr>
        <p:spPr bwMode="gray">
          <a:xfrm rot="16200000" flipH="1">
            <a:off x="836113" y="5033243"/>
            <a:ext cx="1366918" cy="212367"/>
          </a:xfrm>
          <a:prstGeom prst="bentConnector3">
            <a:avLst>
              <a:gd name="adj1" fmla="val 100636"/>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73" name="Rectangle 5"/>
          <p:cNvSpPr>
            <a:spLocks noChangeArrowheads="1"/>
          </p:cNvSpPr>
          <p:nvPr/>
        </p:nvSpPr>
        <p:spPr bwMode="gray">
          <a:xfrm>
            <a:off x="1629215" y="5321850"/>
            <a:ext cx="955799"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模型</a:t>
            </a:r>
            <a:endParaRPr lang="en-US" sz="1000" noProof="1">
              <a:solidFill>
                <a:srgbClr val="000000"/>
              </a:solidFill>
              <a:latin typeface="楷体" pitchFamily="49" charset="-122"/>
              <a:ea typeface="楷体" pitchFamily="49" charset="-122"/>
              <a:cs typeface="Arial" charset="0"/>
            </a:endParaRPr>
          </a:p>
        </p:txBody>
      </p:sp>
      <p:sp>
        <p:nvSpPr>
          <p:cNvPr id="74" name="Rectangle 5"/>
          <p:cNvSpPr>
            <a:spLocks noChangeArrowheads="1"/>
          </p:cNvSpPr>
          <p:nvPr/>
        </p:nvSpPr>
        <p:spPr bwMode="gray">
          <a:xfrm>
            <a:off x="1629215" y="5694082"/>
            <a:ext cx="955799"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压力测试</a:t>
            </a:r>
            <a:endParaRPr lang="en-US" sz="1000" noProof="1">
              <a:solidFill>
                <a:srgbClr val="000000"/>
              </a:solidFill>
              <a:latin typeface="楷体" pitchFamily="49" charset="-122"/>
              <a:ea typeface="楷体" pitchFamily="49" charset="-122"/>
              <a:cs typeface="Arial" charset="0"/>
            </a:endParaRPr>
          </a:p>
        </p:txBody>
      </p:sp>
      <p:cxnSp>
        <p:nvCxnSpPr>
          <p:cNvPr id="75" name="Gerade Verbindung 226"/>
          <p:cNvCxnSpPr>
            <a:stCxn id="73" idx="1"/>
          </p:cNvCxnSpPr>
          <p:nvPr/>
        </p:nvCxnSpPr>
        <p:spPr bwMode="gray">
          <a:xfrm flipH="1">
            <a:off x="1416846" y="5450654"/>
            <a:ext cx="212367"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6" name="Gewinkelte Verbindung 290"/>
          <p:cNvCxnSpPr>
            <a:endCxn id="78" idx="1"/>
          </p:cNvCxnSpPr>
          <p:nvPr/>
        </p:nvCxnSpPr>
        <p:spPr bwMode="gray">
          <a:xfrm rot="16200000" flipH="1">
            <a:off x="2477631" y="5292747"/>
            <a:ext cx="1111688" cy="212367"/>
          </a:xfrm>
          <a:prstGeom prst="bentConnector2">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77" name="Rectangle 5"/>
          <p:cNvSpPr>
            <a:spLocks noChangeArrowheads="1"/>
          </p:cNvSpPr>
          <p:nvPr/>
        </p:nvSpPr>
        <p:spPr bwMode="gray">
          <a:xfrm>
            <a:off x="3139658" y="4709273"/>
            <a:ext cx="955799"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历史最大损失</a:t>
            </a:r>
            <a:endParaRPr lang="en-US" sz="1000" noProof="1">
              <a:solidFill>
                <a:srgbClr val="000000"/>
              </a:solidFill>
              <a:latin typeface="楷体" pitchFamily="49" charset="-122"/>
              <a:ea typeface="楷体" pitchFamily="49" charset="-122"/>
              <a:cs typeface="Arial" charset="0"/>
            </a:endParaRPr>
          </a:p>
        </p:txBody>
      </p:sp>
      <p:sp>
        <p:nvSpPr>
          <p:cNvPr id="78" name="Rectangle 5"/>
          <p:cNvSpPr>
            <a:spLocks noChangeArrowheads="1"/>
          </p:cNvSpPr>
          <p:nvPr/>
        </p:nvSpPr>
        <p:spPr bwMode="gray">
          <a:xfrm>
            <a:off x="3139658" y="5825971"/>
            <a:ext cx="955799"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假设性情景</a:t>
            </a:r>
            <a:endParaRPr lang="en-US" sz="1000" noProof="1">
              <a:solidFill>
                <a:srgbClr val="000000"/>
              </a:solidFill>
              <a:latin typeface="楷体" pitchFamily="49" charset="-122"/>
              <a:ea typeface="楷体" pitchFamily="49" charset="-122"/>
              <a:cs typeface="Arial" charset="0"/>
            </a:endParaRPr>
          </a:p>
        </p:txBody>
      </p:sp>
      <p:sp>
        <p:nvSpPr>
          <p:cNvPr id="79" name="Rectangle 5"/>
          <p:cNvSpPr>
            <a:spLocks noChangeArrowheads="1"/>
          </p:cNvSpPr>
          <p:nvPr/>
        </p:nvSpPr>
        <p:spPr bwMode="gray">
          <a:xfrm>
            <a:off x="3139658" y="5453738"/>
            <a:ext cx="955799"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内生情景</a:t>
            </a:r>
            <a:endParaRPr lang="en-US" sz="1000" noProof="1">
              <a:solidFill>
                <a:srgbClr val="000000"/>
              </a:solidFill>
              <a:latin typeface="楷体" pitchFamily="49" charset="-122"/>
              <a:ea typeface="楷体" pitchFamily="49" charset="-122"/>
              <a:cs typeface="Arial" charset="0"/>
            </a:endParaRPr>
          </a:p>
        </p:txBody>
      </p:sp>
      <p:sp>
        <p:nvSpPr>
          <p:cNvPr id="80" name="Rectangle 5"/>
          <p:cNvSpPr>
            <a:spLocks noChangeArrowheads="1"/>
          </p:cNvSpPr>
          <p:nvPr/>
        </p:nvSpPr>
        <p:spPr bwMode="gray">
          <a:xfrm>
            <a:off x="3139658" y="5081505"/>
            <a:ext cx="955799"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历史情景</a:t>
            </a:r>
            <a:endParaRPr lang="en-US" sz="1000" noProof="1">
              <a:solidFill>
                <a:srgbClr val="000000"/>
              </a:solidFill>
              <a:latin typeface="楷体" pitchFamily="49" charset="-122"/>
              <a:ea typeface="楷体" pitchFamily="49" charset="-122"/>
              <a:cs typeface="Arial" charset="0"/>
            </a:endParaRPr>
          </a:p>
        </p:txBody>
      </p:sp>
      <p:cxnSp>
        <p:nvCxnSpPr>
          <p:cNvPr id="81" name="Gerade Verbindung 200"/>
          <p:cNvCxnSpPr>
            <a:stCxn id="77" idx="1"/>
          </p:cNvCxnSpPr>
          <p:nvPr/>
        </p:nvCxnSpPr>
        <p:spPr bwMode="gray">
          <a:xfrm flipH="1">
            <a:off x="2927290" y="4838076"/>
            <a:ext cx="212367"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82" name="Gerade Verbindung 201"/>
          <p:cNvCxnSpPr/>
          <p:nvPr/>
        </p:nvCxnSpPr>
        <p:spPr bwMode="gray">
          <a:xfrm flipH="1">
            <a:off x="2927290" y="5213850"/>
            <a:ext cx="212367"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83" name="Gerade Verbindung 202"/>
          <p:cNvCxnSpPr/>
          <p:nvPr/>
        </p:nvCxnSpPr>
        <p:spPr bwMode="gray">
          <a:xfrm flipH="1">
            <a:off x="2927290" y="5587870"/>
            <a:ext cx="212367"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92" name="Gerade Verbindung 110"/>
          <p:cNvCxnSpPr/>
          <p:nvPr/>
        </p:nvCxnSpPr>
        <p:spPr bwMode="gray">
          <a:xfrm>
            <a:off x="2581554" y="5822887"/>
            <a:ext cx="345735" cy="1"/>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nvGrpSpPr>
          <p:cNvPr id="7" name="Gruppieren 275"/>
          <p:cNvGrpSpPr/>
          <p:nvPr/>
        </p:nvGrpSpPr>
        <p:grpSpPr bwMode="gray">
          <a:xfrm>
            <a:off x="7599126" y="2709427"/>
            <a:ext cx="1168167" cy="1746541"/>
            <a:chOff x="3409153" y="3826125"/>
            <a:chExt cx="772230" cy="1746540"/>
          </a:xfrm>
        </p:grpSpPr>
        <p:cxnSp>
          <p:nvCxnSpPr>
            <p:cNvPr id="107" name="Gewinkelte Verbindung 284"/>
            <p:cNvCxnSpPr/>
            <p:nvPr/>
          </p:nvCxnSpPr>
          <p:spPr bwMode="gray">
            <a:xfrm rot="16200000" flipH="1">
              <a:off x="2734883" y="4629198"/>
              <a:ext cx="1488929" cy="140388"/>
            </a:xfrm>
            <a:prstGeom prst="bentConnector3">
              <a:avLst>
                <a:gd name="adj1" fmla="val 100347"/>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109" name="Rectangle 5"/>
            <p:cNvSpPr>
              <a:spLocks noChangeArrowheads="1"/>
            </p:cNvSpPr>
            <p:nvPr/>
          </p:nvSpPr>
          <p:spPr bwMode="gray">
            <a:xfrm>
              <a:off x="3549541" y="3826125"/>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组织构架</a:t>
              </a:r>
              <a:endParaRPr lang="en-US" sz="1000" noProof="1">
                <a:solidFill>
                  <a:srgbClr val="000000"/>
                </a:solidFill>
                <a:latin typeface="楷体" pitchFamily="49" charset="-122"/>
                <a:ea typeface="楷体" pitchFamily="49" charset="-122"/>
                <a:cs typeface="Arial" charset="0"/>
              </a:endParaRPr>
            </a:p>
          </p:txBody>
        </p:sp>
        <p:sp>
          <p:nvSpPr>
            <p:cNvPr id="110" name="Rectangle 5"/>
            <p:cNvSpPr>
              <a:spLocks noChangeArrowheads="1"/>
            </p:cNvSpPr>
            <p:nvPr/>
          </p:nvSpPr>
          <p:spPr bwMode="gray">
            <a:xfrm>
              <a:off x="3549541" y="4942824"/>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限额管理</a:t>
              </a:r>
              <a:endParaRPr lang="en-US" sz="1000" noProof="1">
                <a:solidFill>
                  <a:srgbClr val="000000"/>
                </a:solidFill>
                <a:latin typeface="楷体" pitchFamily="49" charset="-122"/>
                <a:ea typeface="楷体" pitchFamily="49" charset="-122"/>
                <a:cs typeface="Arial" charset="0"/>
              </a:endParaRPr>
            </a:p>
          </p:txBody>
        </p:sp>
        <p:sp>
          <p:nvSpPr>
            <p:cNvPr id="119" name="Rectangle 5"/>
            <p:cNvSpPr>
              <a:spLocks noChangeArrowheads="1"/>
            </p:cNvSpPr>
            <p:nvPr/>
          </p:nvSpPr>
          <p:spPr bwMode="gray">
            <a:xfrm>
              <a:off x="3549541" y="4570591"/>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风险系统</a:t>
              </a:r>
              <a:endParaRPr lang="en-US" sz="1000" noProof="1">
                <a:solidFill>
                  <a:srgbClr val="000000"/>
                </a:solidFill>
                <a:latin typeface="楷体" pitchFamily="49" charset="-122"/>
                <a:ea typeface="楷体" pitchFamily="49" charset="-122"/>
                <a:cs typeface="Arial" charset="0"/>
              </a:endParaRPr>
            </a:p>
          </p:txBody>
        </p:sp>
        <p:sp>
          <p:nvSpPr>
            <p:cNvPr id="120" name="Rectangle 5"/>
            <p:cNvSpPr>
              <a:spLocks noChangeArrowheads="1"/>
            </p:cNvSpPr>
            <p:nvPr/>
          </p:nvSpPr>
          <p:spPr bwMode="gray">
            <a:xfrm>
              <a:off x="3549541" y="4198358"/>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政策流程</a:t>
              </a:r>
              <a:endParaRPr lang="en-US" sz="1000" noProof="1">
                <a:solidFill>
                  <a:srgbClr val="000000"/>
                </a:solidFill>
                <a:latin typeface="楷体" pitchFamily="49" charset="-122"/>
                <a:ea typeface="楷体" pitchFamily="49" charset="-122"/>
                <a:cs typeface="Arial" charset="0"/>
              </a:endParaRPr>
            </a:p>
          </p:txBody>
        </p:sp>
        <p:cxnSp>
          <p:nvCxnSpPr>
            <p:cNvPr id="121" name="Gerade Verbindung 126"/>
            <p:cNvCxnSpPr>
              <a:stCxn id="109" idx="1"/>
            </p:cNvCxnSpPr>
            <p:nvPr/>
          </p:nvCxnSpPr>
          <p:spPr bwMode="gray">
            <a:xfrm flipH="1">
              <a:off x="3409153" y="3954929"/>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26" name="Gerade Verbindung 127"/>
            <p:cNvCxnSpPr/>
            <p:nvPr/>
          </p:nvCxnSpPr>
          <p:spPr bwMode="gray">
            <a:xfrm flipH="1">
              <a:off x="3409153" y="4330702"/>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31" name="Gerade Verbindung 128"/>
            <p:cNvCxnSpPr/>
            <p:nvPr/>
          </p:nvCxnSpPr>
          <p:spPr bwMode="gray">
            <a:xfrm flipH="1">
              <a:off x="3409153" y="4704723"/>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34" name="Gerade Verbindung 129"/>
            <p:cNvCxnSpPr/>
            <p:nvPr/>
          </p:nvCxnSpPr>
          <p:spPr bwMode="gray">
            <a:xfrm flipH="1">
              <a:off x="3409153" y="5081505"/>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
          <p:nvSpPr>
            <p:cNvPr id="135" name="Rectangle 5"/>
            <p:cNvSpPr>
              <a:spLocks noChangeArrowheads="1"/>
            </p:cNvSpPr>
            <p:nvPr/>
          </p:nvSpPr>
          <p:spPr bwMode="gray">
            <a:xfrm>
              <a:off x="3549541" y="5315057"/>
              <a:ext cx="631842" cy="257608"/>
            </a:xfrm>
            <a:prstGeom prst="rect">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algn="ctr">
                <a:lnSpc>
                  <a:spcPct val="95000"/>
                </a:lnSpc>
                <a:spcAft>
                  <a:spcPts val="800"/>
                </a:spcAft>
                <a:buClr>
                  <a:srgbClr val="969696"/>
                </a:buClr>
                <a:defRPr/>
              </a:pPr>
              <a:r>
                <a:rPr lang="zh-CN" altLang="en-US" sz="1000" noProof="1">
                  <a:solidFill>
                    <a:srgbClr val="000000"/>
                  </a:solidFill>
                  <a:latin typeface="楷体" pitchFamily="49" charset="-122"/>
                  <a:ea typeface="楷体" pitchFamily="49" charset="-122"/>
                  <a:cs typeface="Arial" charset="0"/>
                </a:rPr>
                <a:t>可审计性</a:t>
              </a:r>
              <a:endParaRPr lang="en-US" sz="1000" noProof="1">
                <a:solidFill>
                  <a:srgbClr val="000000"/>
                </a:solidFill>
                <a:latin typeface="楷体" pitchFamily="49" charset="-122"/>
                <a:ea typeface="楷体" pitchFamily="49" charset="-122"/>
                <a:cs typeface="Arial" charset="0"/>
              </a:endParaRPr>
            </a:p>
          </p:txBody>
        </p:sp>
        <p:cxnSp>
          <p:nvCxnSpPr>
            <p:cNvPr id="136" name="Gerade Verbindung 132"/>
            <p:cNvCxnSpPr/>
            <p:nvPr/>
          </p:nvCxnSpPr>
          <p:spPr bwMode="gray">
            <a:xfrm flipH="1">
              <a:off x="3409153" y="5443861"/>
              <a:ext cx="140388" cy="0"/>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grpSp>
      <p:cxnSp>
        <p:nvCxnSpPr>
          <p:cNvPr id="137" name="Gerade Verbindung 110"/>
          <p:cNvCxnSpPr/>
          <p:nvPr/>
        </p:nvCxnSpPr>
        <p:spPr bwMode="gray">
          <a:xfrm>
            <a:off x="7253391" y="3582693"/>
            <a:ext cx="345735" cy="1"/>
          </a:xfrm>
          <a:prstGeom prst="line">
            <a:avLst/>
          </a:prstGeom>
          <a:ln w="28575">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69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kumimoji="1" lang="zh-CN" altLang="en-US" dirty="0">
                <a:latin typeface="楷体" pitchFamily="49" charset="-122"/>
                <a:ea typeface="楷体" pitchFamily="49" charset="-122"/>
              </a:rPr>
              <a:t>市场风险管理系</a:t>
            </a:r>
            <a:r>
              <a:rPr kumimoji="1" lang="zh-CN" altLang="en-US" dirty="0" smtClean="0">
                <a:latin typeface="楷体" pitchFamily="49" charset="-122"/>
                <a:ea typeface="楷体" pitchFamily="49" charset="-122"/>
              </a:rPr>
              <a:t>统</a:t>
            </a:r>
            <a:r>
              <a:rPr kumimoji="1" lang="zh-CN" altLang="en-US" dirty="0">
                <a:latin typeface="楷体" pitchFamily="49" charset="-122"/>
                <a:ea typeface="楷体" pitchFamily="49" charset="-122"/>
              </a:rPr>
              <a:t>设</a:t>
            </a:r>
            <a:r>
              <a:rPr kumimoji="1" lang="zh-CN" altLang="en-US" dirty="0" smtClean="0">
                <a:latin typeface="楷体" pitchFamily="49" charset="-122"/>
                <a:ea typeface="楷体" pitchFamily="49" charset="-122"/>
              </a:rPr>
              <a:t>计理念</a:t>
            </a:r>
            <a:endParaRPr lang="zh-CN" altLang="en-US" dirty="0">
              <a:latin typeface="楷体" pitchFamily="49" charset="-122"/>
              <a:ea typeface="楷体" pitchFamily="49" charset="-122"/>
            </a:endParaRPr>
          </a:p>
        </p:txBody>
      </p:sp>
      <p:sp>
        <p:nvSpPr>
          <p:cNvPr id="93" name="文本框 1"/>
          <p:cNvSpPr txBox="1"/>
          <p:nvPr/>
        </p:nvSpPr>
        <p:spPr>
          <a:xfrm>
            <a:off x="467544" y="1124744"/>
            <a:ext cx="8352928" cy="466281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kumimoji="1" lang="zh-CN" altLang="en-US" b="1" dirty="0" smtClean="0">
                <a:ea typeface="楷体" pitchFamily="49" charset="-122"/>
                <a:cs typeface="微软雅黑"/>
              </a:rPr>
              <a:t>以巴塞尔协议为框架构建风险管理系统</a:t>
            </a:r>
            <a:endParaRPr kumimoji="1" lang="en-US" altLang="zh-CN" b="1" dirty="0" smtClean="0">
              <a:ea typeface="楷体" pitchFamily="49" charset="-122"/>
              <a:cs typeface="微软雅黑"/>
            </a:endParaRPr>
          </a:p>
          <a:p>
            <a:pPr marL="742950" lvl="1" indent="-285750">
              <a:lnSpc>
                <a:spcPct val="150000"/>
              </a:lnSpc>
              <a:buFont typeface="Wingdings" charset="2"/>
              <a:buChar char="ü"/>
            </a:pPr>
            <a:r>
              <a:rPr kumimoji="1" lang="zh-CN" altLang="en-US" dirty="0" smtClean="0">
                <a:ea typeface="楷体" pitchFamily="49" charset="-122"/>
                <a:cs typeface="微软雅黑"/>
              </a:rPr>
              <a:t>以最低资本进行风险管理</a:t>
            </a:r>
            <a:r>
              <a:rPr kumimoji="1" lang="zh-CN" altLang="zh-CN" dirty="0" smtClean="0">
                <a:ea typeface="楷体" pitchFamily="49" charset="-122"/>
                <a:cs typeface="微软雅黑"/>
              </a:rPr>
              <a:t>（</a:t>
            </a:r>
            <a:r>
              <a:rPr kumimoji="1" lang="zh-CN" altLang="en-US" dirty="0" smtClean="0">
                <a:ea typeface="楷体" pitchFamily="49" charset="-122"/>
                <a:cs typeface="微软雅黑"/>
              </a:rPr>
              <a:t>第一支柱）</a:t>
            </a:r>
            <a:endParaRPr kumimoji="1" lang="en-US" altLang="zh-CN" dirty="0" smtClean="0">
              <a:ea typeface="楷体" pitchFamily="49" charset="-122"/>
              <a:cs typeface="微软雅黑"/>
            </a:endParaRPr>
          </a:p>
          <a:p>
            <a:pPr marL="742950" lvl="1" indent="-285750">
              <a:lnSpc>
                <a:spcPct val="150000"/>
              </a:lnSpc>
              <a:buFont typeface="Wingdings" charset="2"/>
              <a:buChar char="ü"/>
            </a:pPr>
            <a:r>
              <a:rPr kumimoji="1" lang="zh-CN" altLang="en-US" dirty="0" smtClean="0">
                <a:ea typeface="楷体" pitchFamily="49" charset="-122"/>
                <a:cs typeface="微软雅黑"/>
              </a:rPr>
              <a:t>用数据分析展现实现各功能（第二、三支柱）</a:t>
            </a:r>
            <a:endParaRPr kumimoji="1" lang="en-US" altLang="zh-CN" dirty="0" smtClean="0">
              <a:ea typeface="楷体" pitchFamily="49" charset="-122"/>
              <a:cs typeface="微软雅黑"/>
            </a:endParaRPr>
          </a:p>
          <a:p>
            <a:pPr lvl="1">
              <a:lnSpc>
                <a:spcPct val="150000"/>
              </a:lnSpc>
            </a:pPr>
            <a:endParaRPr kumimoji="1" lang="en-US" altLang="zh-CN" dirty="0" smtClean="0">
              <a:ea typeface="楷体" pitchFamily="49" charset="-122"/>
              <a:cs typeface="微软雅黑"/>
            </a:endParaRPr>
          </a:p>
          <a:p>
            <a:pPr marL="285750" indent="-285750">
              <a:lnSpc>
                <a:spcPct val="150000"/>
              </a:lnSpc>
              <a:buFont typeface="Wingdings" panose="05000000000000000000" pitchFamily="2" charset="2"/>
              <a:buChar char="u"/>
            </a:pPr>
            <a:r>
              <a:rPr kumimoji="1" lang="zh-CN" altLang="en-US" b="1" dirty="0" smtClean="0">
                <a:ea typeface="楷体" pitchFamily="49" charset="-122"/>
                <a:cs typeface="微软雅黑"/>
              </a:rPr>
              <a:t>以计量为手段实现中台风控</a:t>
            </a:r>
            <a:endParaRPr kumimoji="1" lang="en-US" altLang="zh-CN" b="1" dirty="0" smtClean="0">
              <a:ea typeface="楷体" pitchFamily="49" charset="-122"/>
              <a:cs typeface="微软雅黑"/>
            </a:endParaRPr>
          </a:p>
          <a:p>
            <a:pPr marL="742950" lvl="1" indent="-285750">
              <a:lnSpc>
                <a:spcPct val="150000"/>
              </a:lnSpc>
              <a:buFont typeface="Wingdings" charset="2"/>
              <a:buChar char="ü"/>
            </a:pPr>
            <a:r>
              <a:rPr kumimoji="1" lang="zh-CN" altLang="en-US" dirty="0" smtClean="0">
                <a:ea typeface="楷体" pitchFamily="49" charset="-122"/>
                <a:cs typeface="微软雅黑"/>
              </a:rPr>
              <a:t>灵活、高效的计量（</a:t>
            </a:r>
            <a:r>
              <a:rPr kumimoji="1" lang="en-US" altLang="zh-CN" dirty="0" smtClean="0">
                <a:ea typeface="楷体" pitchFamily="49" charset="-122"/>
                <a:cs typeface="微软雅黑"/>
              </a:rPr>
              <a:t>RM</a:t>
            </a:r>
            <a:r>
              <a:rPr kumimoji="1" lang="zh-CN" altLang="en-US" dirty="0" smtClean="0">
                <a:ea typeface="楷体" pitchFamily="49" charset="-122"/>
                <a:cs typeface="微软雅黑"/>
              </a:rPr>
              <a:t>引擎支持）</a:t>
            </a:r>
            <a:endParaRPr kumimoji="1" lang="en-US" altLang="zh-CN" dirty="0" smtClean="0">
              <a:ea typeface="楷体" pitchFamily="49" charset="-122"/>
              <a:cs typeface="微软雅黑"/>
            </a:endParaRPr>
          </a:p>
          <a:p>
            <a:pPr marL="742950" lvl="1" indent="-285750">
              <a:lnSpc>
                <a:spcPct val="150000"/>
              </a:lnSpc>
              <a:buFont typeface="Wingdings" charset="2"/>
              <a:buChar char="ü"/>
            </a:pPr>
            <a:r>
              <a:rPr kumimoji="1" lang="en-US" altLang="zh-CN" dirty="0" smtClean="0">
                <a:ea typeface="楷体" pitchFamily="49" charset="-122"/>
                <a:cs typeface="微软雅黑"/>
              </a:rPr>
              <a:t>PV</a:t>
            </a:r>
            <a:r>
              <a:rPr kumimoji="1" lang="zh-CN" altLang="en-US" dirty="0" smtClean="0">
                <a:ea typeface="楷体" pitchFamily="49" charset="-122"/>
                <a:cs typeface="微软雅黑"/>
              </a:rPr>
              <a:t> </a:t>
            </a:r>
            <a:r>
              <a:rPr kumimoji="1" lang="zh-CN" altLang="en-US" dirty="0">
                <a:ea typeface="楷体" pitchFamily="49" charset="-122"/>
                <a:cs typeface="微软雅黑"/>
              </a:rPr>
              <a:t>敏感性 </a:t>
            </a:r>
            <a:r>
              <a:rPr kumimoji="1" lang="en-US" altLang="zh-CN" dirty="0" err="1" smtClean="0">
                <a:ea typeface="楷体" pitchFamily="49" charset="-122"/>
                <a:cs typeface="微软雅黑"/>
              </a:rPr>
              <a:t>VaR</a:t>
            </a:r>
            <a:r>
              <a:rPr kumimoji="1" lang="zh-CN" altLang="en-US" dirty="0" smtClean="0">
                <a:ea typeface="楷体" pitchFamily="49" charset="-122"/>
                <a:cs typeface="微软雅黑"/>
              </a:rPr>
              <a:t>等计量结果的应用（客户化的管理功能）</a:t>
            </a:r>
            <a:endParaRPr kumimoji="1" lang="en-US" altLang="zh-CN" dirty="0">
              <a:ea typeface="楷体" pitchFamily="49" charset="-122"/>
              <a:cs typeface="微软雅黑"/>
            </a:endParaRPr>
          </a:p>
          <a:p>
            <a:pPr marL="742950" lvl="1" indent="-285750">
              <a:lnSpc>
                <a:spcPct val="150000"/>
              </a:lnSpc>
              <a:buFont typeface="Wingdings" charset="2"/>
              <a:buChar char="ü"/>
            </a:pPr>
            <a:endParaRPr kumimoji="1" lang="en-US" altLang="zh-CN" dirty="0">
              <a:ea typeface="楷体" pitchFamily="49" charset="-122"/>
              <a:cs typeface="微软雅黑"/>
            </a:endParaRPr>
          </a:p>
          <a:p>
            <a:pPr marL="285750" indent="-285750">
              <a:lnSpc>
                <a:spcPct val="150000"/>
              </a:lnSpc>
              <a:buFont typeface="Wingdings" panose="05000000000000000000" pitchFamily="2" charset="2"/>
              <a:buChar char="u"/>
            </a:pPr>
            <a:r>
              <a:rPr kumimoji="1" lang="zh-CN" altLang="en-US" b="1" dirty="0">
                <a:ea typeface="楷体" pitchFamily="49" charset="-122"/>
                <a:cs typeface="微软雅黑"/>
              </a:rPr>
              <a:t>以数据模型为基础构建数据集</a:t>
            </a:r>
            <a:r>
              <a:rPr kumimoji="1" lang="zh-CN" altLang="en-US" b="1" dirty="0" smtClean="0">
                <a:ea typeface="楷体" pitchFamily="49" charset="-122"/>
                <a:cs typeface="微软雅黑"/>
              </a:rPr>
              <a:t>市</a:t>
            </a:r>
            <a:endParaRPr kumimoji="1" lang="en-US" altLang="zh-CN" b="1" dirty="0" smtClean="0">
              <a:ea typeface="楷体" pitchFamily="49" charset="-122"/>
              <a:cs typeface="微软雅黑"/>
            </a:endParaRPr>
          </a:p>
          <a:p>
            <a:pPr marL="742950" lvl="1" indent="-285750">
              <a:lnSpc>
                <a:spcPct val="150000"/>
              </a:lnSpc>
              <a:buFont typeface="Wingdings" charset="2"/>
              <a:buChar char="ü"/>
            </a:pPr>
            <a:r>
              <a:rPr kumimoji="1" lang="zh-CN" altLang="en-US" dirty="0" smtClean="0">
                <a:ea typeface="楷体" pitchFamily="49" charset="-122"/>
                <a:cs typeface="微软雅黑"/>
              </a:rPr>
              <a:t>数据模型设计</a:t>
            </a:r>
            <a:r>
              <a:rPr kumimoji="1" lang="en-US" altLang="zh-CN" dirty="0" smtClean="0">
                <a:ea typeface="楷体" pitchFamily="49" charset="-122"/>
                <a:cs typeface="微软雅黑"/>
              </a:rPr>
              <a:t>——</a:t>
            </a:r>
            <a:r>
              <a:rPr kumimoji="1" lang="zh-CN" altLang="en-US" dirty="0" smtClean="0">
                <a:ea typeface="楷体" pitchFamily="49" charset="-122"/>
                <a:cs typeface="微软雅黑"/>
              </a:rPr>
              <a:t>整合层（业务宽表）、汇总计量层（雪花模型）</a:t>
            </a:r>
            <a:endParaRPr kumimoji="1" lang="en-US" altLang="zh-CN" dirty="0" smtClean="0">
              <a:ea typeface="楷体" pitchFamily="49" charset="-122"/>
              <a:cs typeface="微软雅黑"/>
            </a:endParaRPr>
          </a:p>
          <a:p>
            <a:pPr marL="742950" lvl="1" indent="-285750">
              <a:lnSpc>
                <a:spcPct val="150000"/>
              </a:lnSpc>
              <a:buFont typeface="Wingdings" charset="2"/>
              <a:buChar char="ü"/>
            </a:pPr>
            <a:r>
              <a:rPr kumimoji="1" lang="zh-CN" altLang="en-US" dirty="0" smtClean="0">
                <a:ea typeface="楷体" pitchFamily="49" charset="-122"/>
                <a:cs typeface="微软雅黑"/>
              </a:rPr>
              <a:t>数据治理</a:t>
            </a:r>
            <a:r>
              <a:rPr kumimoji="1" lang="en-US" altLang="zh-CN" dirty="0" smtClean="0">
                <a:ea typeface="楷体" pitchFamily="49" charset="-122"/>
                <a:cs typeface="微软雅黑"/>
              </a:rPr>
              <a:t>——</a:t>
            </a:r>
            <a:r>
              <a:rPr kumimoji="1" lang="zh-CN" altLang="en-US" dirty="0" smtClean="0">
                <a:ea typeface="楷体" pitchFamily="49" charset="-122"/>
                <a:cs typeface="微软雅黑"/>
              </a:rPr>
              <a:t>元数据、数据质量、数据标准</a:t>
            </a:r>
            <a:endParaRPr kumimoji="1" lang="en-US" altLang="zh-CN" dirty="0">
              <a:ea typeface="楷体" pitchFamily="49" charset="-122"/>
              <a:cs typeface="微软雅黑"/>
            </a:endParaRPr>
          </a:p>
        </p:txBody>
      </p:sp>
    </p:spTree>
    <p:extLst>
      <p:ext uri="{BB962C8B-B14F-4D97-AF65-F5344CB8AC3E}">
        <p14:creationId xmlns:p14="http://schemas.microsoft.com/office/powerpoint/2010/main" val="4102473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lang="zh-CN" altLang="en-US" dirty="0">
                <a:latin typeface="+mj-lt"/>
                <a:ea typeface="楷体" panose="02010609060101010101" pitchFamily="49" charset="-122"/>
              </a:rPr>
              <a:t>市场风险管理系</a:t>
            </a:r>
            <a:r>
              <a:rPr lang="zh-CN" altLang="en-US" dirty="0" smtClean="0">
                <a:latin typeface="+mj-lt"/>
                <a:ea typeface="楷体" panose="02010609060101010101" pitchFamily="49" charset="-122"/>
              </a:rPr>
              <a:t>统</a:t>
            </a:r>
            <a:r>
              <a:rPr lang="zh-CN" altLang="en-US" dirty="0">
                <a:latin typeface="+mj-lt"/>
                <a:ea typeface="楷体" panose="02010609060101010101" pitchFamily="49" charset="-122"/>
              </a:rPr>
              <a:t>现状</a:t>
            </a:r>
          </a:p>
        </p:txBody>
      </p:sp>
      <p:grpSp>
        <p:nvGrpSpPr>
          <p:cNvPr id="2" name="Gruppieren 15"/>
          <p:cNvGrpSpPr/>
          <p:nvPr/>
        </p:nvGrpSpPr>
        <p:grpSpPr bwMode="gray">
          <a:xfrm>
            <a:off x="223416" y="1197897"/>
            <a:ext cx="2015188" cy="1437717"/>
            <a:chOff x="323850" y="1554639"/>
            <a:chExt cx="2016000" cy="1666616"/>
          </a:xfrm>
        </p:grpSpPr>
        <p:sp>
          <p:nvSpPr>
            <p:cNvPr id="145" name="Rechteck 16"/>
            <p:cNvSpPr/>
            <p:nvPr/>
          </p:nvSpPr>
          <p:spPr bwMode="gray">
            <a:xfrm>
              <a:off x="323850" y="1554639"/>
              <a:ext cx="2016000" cy="360561"/>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市场数据管理模块</a:t>
              </a:r>
            </a:p>
          </p:txBody>
        </p:sp>
        <p:sp>
          <p:nvSpPr>
            <p:cNvPr id="146" name="Rechteck 17"/>
            <p:cNvSpPr/>
            <p:nvPr/>
          </p:nvSpPr>
          <p:spPr bwMode="gray">
            <a:xfrm>
              <a:off x="323850" y="1915201"/>
              <a:ext cx="2016000" cy="1306054"/>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noProof="1">
                  <a:solidFill>
                    <a:srgbClr val="000000"/>
                  </a:solidFill>
                  <a:latin typeface="+mj-lt"/>
                  <a:ea typeface="楷体" panose="02010609060101010101" pitchFamily="49" charset="-122"/>
                  <a:cs typeface="Arial" charset="0"/>
                </a:rPr>
                <a:t>-</a:t>
              </a:r>
              <a:r>
                <a:rPr lang="zh-CN" altLang="zh-CN" sz="1200" dirty="0">
                  <a:latin typeface="+mj-lt"/>
                  <a:ea typeface="楷体" panose="02010609060101010101" pitchFamily="49" charset="-122"/>
                </a:rPr>
                <a:t>市场数据导入</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市场数据转换</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市场数据查询及导出</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市场数据参数配置</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数据补缺/修改</a:t>
              </a:r>
            </a:p>
          </p:txBody>
        </p:sp>
      </p:grpSp>
      <p:grpSp>
        <p:nvGrpSpPr>
          <p:cNvPr id="3" name="Gruppieren 18"/>
          <p:cNvGrpSpPr/>
          <p:nvPr/>
        </p:nvGrpSpPr>
        <p:grpSpPr bwMode="gray">
          <a:xfrm>
            <a:off x="2343084" y="1197897"/>
            <a:ext cx="2284127" cy="1437717"/>
            <a:chOff x="2484214" y="1554639"/>
            <a:chExt cx="2016000" cy="1666616"/>
          </a:xfrm>
        </p:grpSpPr>
        <p:sp>
          <p:nvSpPr>
            <p:cNvPr id="143" name="Rechteck 19"/>
            <p:cNvSpPr/>
            <p:nvPr/>
          </p:nvSpPr>
          <p:spPr bwMode="gray">
            <a:xfrm>
              <a:off x="2484214" y="1554639"/>
              <a:ext cx="2016000" cy="360561"/>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交易数据管理模块</a:t>
              </a:r>
            </a:p>
          </p:txBody>
        </p:sp>
        <p:sp>
          <p:nvSpPr>
            <p:cNvPr id="144" name="Rechteck 20"/>
            <p:cNvSpPr/>
            <p:nvPr/>
          </p:nvSpPr>
          <p:spPr bwMode="gray">
            <a:xfrm>
              <a:off x="2484214" y="1915201"/>
              <a:ext cx="2016000" cy="1306054"/>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交易数据导入</a:t>
              </a:r>
              <a:r>
                <a:rPr lang="en-US" altLang="zh-CN" sz="1200" dirty="0">
                  <a:latin typeface="+mj-lt"/>
                  <a:ea typeface="楷体" panose="02010609060101010101" pitchFamily="49" charset="-122"/>
                </a:rPr>
                <a:t>      -</a:t>
              </a:r>
              <a:r>
                <a:rPr lang="zh-CN" altLang="zh-CN" sz="1200" dirty="0">
                  <a:latin typeface="+mj-lt"/>
                  <a:ea typeface="楷体" panose="02010609060101010101" pitchFamily="49" charset="-122"/>
                </a:rPr>
                <a:t>交易补录</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虚拟交易生成</a:t>
              </a:r>
              <a:r>
                <a:rPr lang="en-US" altLang="zh-CN" sz="1200" dirty="0">
                  <a:latin typeface="+mj-lt"/>
                  <a:ea typeface="楷体" panose="02010609060101010101" pitchFamily="49" charset="-122"/>
                </a:rPr>
                <a:t>      </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头寸/现金流汇总</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交易信息实时查询和导出</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头寸信息维护</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损益计算逻辑配置</a:t>
              </a:r>
            </a:p>
          </p:txBody>
        </p:sp>
      </p:grpSp>
      <p:grpSp>
        <p:nvGrpSpPr>
          <p:cNvPr id="4" name="Gruppieren 21"/>
          <p:cNvGrpSpPr/>
          <p:nvPr/>
        </p:nvGrpSpPr>
        <p:grpSpPr bwMode="gray">
          <a:xfrm>
            <a:off x="4718248" y="1197897"/>
            <a:ext cx="2015188" cy="1437717"/>
            <a:chOff x="4644578" y="1554639"/>
            <a:chExt cx="2016000" cy="1666616"/>
          </a:xfrm>
        </p:grpSpPr>
        <p:sp>
          <p:nvSpPr>
            <p:cNvPr id="141" name="Rechteck 22"/>
            <p:cNvSpPr/>
            <p:nvPr/>
          </p:nvSpPr>
          <p:spPr bwMode="gray">
            <a:xfrm>
              <a:off x="4644578" y="1554639"/>
              <a:ext cx="2016000" cy="360561"/>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参考数据管理模块</a:t>
              </a:r>
            </a:p>
          </p:txBody>
        </p:sp>
        <p:sp>
          <p:nvSpPr>
            <p:cNvPr id="142" name="Rechteck 23"/>
            <p:cNvSpPr/>
            <p:nvPr/>
          </p:nvSpPr>
          <p:spPr bwMode="gray">
            <a:xfrm>
              <a:off x="4644578" y="1915201"/>
              <a:ext cx="2016000" cy="1306054"/>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风险因子体系配置</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投资组合层级设置</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产品属性</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金融日历</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产品和曲线配置</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其他参考数据维护</a:t>
              </a:r>
            </a:p>
          </p:txBody>
        </p:sp>
      </p:grpSp>
      <p:sp>
        <p:nvSpPr>
          <p:cNvPr id="139" name="Rechteck 25"/>
          <p:cNvSpPr/>
          <p:nvPr/>
        </p:nvSpPr>
        <p:spPr bwMode="gray">
          <a:xfrm>
            <a:off x="6837921" y="1197897"/>
            <a:ext cx="2015188" cy="311040"/>
          </a:xfrm>
          <a:prstGeom prst="rect">
            <a:avLst/>
          </a:prstGeom>
          <a:solidFill>
            <a:srgbClr val="F38B3C"/>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估值模块</a:t>
            </a:r>
          </a:p>
        </p:txBody>
      </p:sp>
      <p:sp>
        <p:nvSpPr>
          <p:cNvPr id="140" name="Rechteck 26"/>
          <p:cNvSpPr/>
          <p:nvPr/>
        </p:nvSpPr>
        <p:spPr bwMode="gray">
          <a:xfrm>
            <a:off x="6837921" y="1508938"/>
            <a:ext cx="2015188" cy="1126676"/>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估值功能</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敏感度</a:t>
            </a:r>
            <a:r>
              <a:rPr lang="zh-CN" altLang="zh-CN" sz="1200" dirty="0" smtClean="0">
                <a:latin typeface="+mj-lt"/>
                <a:ea typeface="楷体" panose="02010609060101010101" pitchFamily="49" charset="-122"/>
              </a:rPr>
              <a:t>计算</a:t>
            </a:r>
            <a:endParaRPr lang="en-US" altLang="zh-CN" sz="1200" dirty="0" smtClean="0">
              <a:latin typeface="+mj-lt"/>
              <a:ea typeface="楷体" panose="02010609060101010101" pitchFamily="49" charset="-122"/>
            </a:endParaRPr>
          </a:p>
          <a:p>
            <a:pPr fontAlgn="ctr"/>
            <a:r>
              <a:rPr lang="en-US" altLang="zh-CN" sz="1200" dirty="0" smtClean="0">
                <a:latin typeface="+mj-lt"/>
                <a:ea typeface="楷体" panose="02010609060101010101" pitchFamily="49" charset="-122"/>
              </a:rPr>
              <a:t>-</a:t>
            </a:r>
            <a:r>
              <a:rPr lang="zh-CN" altLang="en-US" sz="1200" dirty="0" smtClean="0">
                <a:latin typeface="+mj-lt"/>
                <a:ea typeface="楷体" panose="02010609060101010101" pitchFamily="49" charset="-122"/>
              </a:rPr>
              <a:t>风险试算</a:t>
            </a:r>
            <a:endParaRPr lang="en-US" altLang="zh-CN" sz="1200" dirty="0" smtClean="0">
              <a:latin typeface="+mj-lt"/>
              <a:ea typeface="楷体" panose="02010609060101010101" pitchFamily="49" charset="-122"/>
            </a:endParaRPr>
          </a:p>
          <a:p>
            <a:pPr fontAlgn="ctr"/>
            <a:r>
              <a:rPr lang="en-US" altLang="zh-CN" sz="1200" dirty="0" smtClean="0">
                <a:latin typeface="+mj-lt"/>
                <a:ea typeface="楷体" panose="02010609060101010101" pitchFamily="49" charset="-122"/>
              </a:rPr>
              <a:t>-</a:t>
            </a:r>
            <a:r>
              <a:rPr lang="zh-CN" altLang="en-US" sz="1200" dirty="0" smtClean="0">
                <a:latin typeface="+mj-lt"/>
                <a:ea typeface="楷体" panose="02010609060101010101" pitchFamily="49" charset="-122"/>
              </a:rPr>
              <a:t>模型验证</a:t>
            </a:r>
            <a:endParaRPr lang="zh-CN" altLang="zh-CN" sz="1200" dirty="0">
              <a:latin typeface="+mj-lt"/>
              <a:ea typeface="楷体" panose="02010609060101010101" pitchFamily="49" charset="-122"/>
            </a:endParaRPr>
          </a:p>
        </p:txBody>
      </p:sp>
      <p:sp>
        <p:nvSpPr>
          <p:cNvPr id="114" name="Rechteck 16"/>
          <p:cNvSpPr/>
          <p:nvPr/>
        </p:nvSpPr>
        <p:spPr bwMode="gray">
          <a:xfrm>
            <a:off x="223415" y="4679200"/>
            <a:ext cx="2291186" cy="311041"/>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交易对手信用</a:t>
            </a:r>
            <a:r>
              <a:rPr lang="zh-CN" altLang="en-US" sz="1600" b="1" noProof="1" smtClean="0">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风险模块</a:t>
            </a:r>
            <a:endPar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endParaRPr>
          </a:p>
        </p:txBody>
      </p:sp>
      <p:sp>
        <p:nvSpPr>
          <p:cNvPr id="115" name="Rechteck 17"/>
          <p:cNvSpPr/>
          <p:nvPr/>
        </p:nvSpPr>
        <p:spPr bwMode="gray">
          <a:xfrm>
            <a:off x="223415" y="4990241"/>
            <a:ext cx="2291186" cy="1126676"/>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交易对手信息维护</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交易对手主协议维护</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抵质押品</a:t>
            </a:r>
            <a:r>
              <a:rPr lang="zh-CN" altLang="zh-CN" sz="1200" dirty="0" smtClean="0">
                <a:solidFill>
                  <a:srgbClr val="000000"/>
                </a:solidFill>
                <a:latin typeface="+mj-lt"/>
                <a:ea typeface="楷体" panose="02010609060101010101" pitchFamily="49" charset="-122"/>
              </a:rPr>
              <a:t>管理</a:t>
            </a:r>
            <a:r>
              <a:rPr lang="en-US" altLang="zh-CN" sz="1200" dirty="0" smtClean="0">
                <a:solidFill>
                  <a:srgbClr val="000000"/>
                </a:solidFill>
                <a:latin typeface="+mj-lt"/>
                <a:ea typeface="楷体" panose="02010609060101010101" pitchFamily="49" charset="-122"/>
              </a:rPr>
              <a:t>      </a:t>
            </a:r>
          </a:p>
          <a:p>
            <a:pPr fontAlgn="ctr"/>
            <a:r>
              <a:rPr lang="en-US" altLang="zh-CN" sz="1200" dirty="0" smtClean="0">
                <a:solidFill>
                  <a:srgbClr val="000000"/>
                </a:solidFill>
                <a:latin typeface="+mj-lt"/>
                <a:ea typeface="楷体" panose="02010609060101010101" pitchFamily="49" charset="-122"/>
              </a:rPr>
              <a:t>-</a:t>
            </a:r>
            <a:r>
              <a:rPr lang="zh-CN" altLang="zh-CN" sz="1200" dirty="0" smtClean="0">
                <a:solidFill>
                  <a:srgbClr val="000000"/>
                </a:solidFill>
                <a:latin typeface="+mj-lt"/>
                <a:ea typeface="楷体" panose="02010609060101010101" pitchFamily="49" charset="-122"/>
              </a:rPr>
              <a:t>交易对手内部</a:t>
            </a:r>
            <a:r>
              <a:rPr lang="zh-CN" altLang="zh-CN" sz="1200" dirty="0">
                <a:solidFill>
                  <a:srgbClr val="000000"/>
                </a:solidFill>
                <a:latin typeface="+mj-lt"/>
                <a:ea typeface="楷体" panose="02010609060101010101" pitchFamily="49" charset="-122"/>
              </a:rPr>
              <a:t>模型法计量</a:t>
            </a:r>
            <a:endParaRPr lang="zh-CN" altLang="zh-CN" sz="3600" dirty="0">
              <a:latin typeface="+mj-lt"/>
              <a:ea typeface="楷体" panose="02010609060101010101" pitchFamily="49" charset="-122"/>
            </a:endParaRPr>
          </a:p>
        </p:txBody>
      </p:sp>
      <p:grpSp>
        <p:nvGrpSpPr>
          <p:cNvPr id="5" name="组合 38"/>
          <p:cNvGrpSpPr/>
          <p:nvPr/>
        </p:nvGrpSpPr>
        <p:grpSpPr>
          <a:xfrm>
            <a:off x="2612024" y="4692647"/>
            <a:ext cx="2015188" cy="1437717"/>
            <a:chOff x="2477554" y="4759882"/>
            <a:chExt cx="2015188" cy="1437717"/>
          </a:xfrm>
        </p:grpSpPr>
        <p:sp>
          <p:nvSpPr>
            <p:cNvPr id="116" name="Rechteck 19"/>
            <p:cNvSpPr/>
            <p:nvPr/>
          </p:nvSpPr>
          <p:spPr bwMode="gray">
            <a:xfrm>
              <a:off x="2477554" y="4759882"/>
              <a:ext cx="2015188" cy="311041"/>
            </a:xfrm>
            <a:prstGeom prst="rect">
              <a:avLst/>
            </a:prstGeom>
            <a:solidFill>
              <a:srgbClr val="F38B3C"/>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限额管理模块</a:t>
              </a:r>
            </a:p>
          </p:txBody>
        </p:sp>
        <p:sp>
          <p:nvSpPr>
            <p:cNvPr id="117" name="Rechteck 20"/>
            <p:cNvSpPr/>
            <p:nvPr/>
          </p:nvSpPr>
          <p:spPr bwMode="gray">
            <a:xfrm>
              <a:off x="2477554" y="5070923"/>
              <a:ext cx="2015188" cy="1126676"/>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限额</a:t>
              </a:r>
              <a:r>
                <a:rPr lang="zh-CN" altLang="zh-CN" sz="1200" dirty="0" smtClean="0">
                  <a:solidFill>
                    <a:srgbClr val="000000"/>
                  </a:solidFill>
                  <a:latin typeface="+mj-lt"/>
                  <a:ea typeface="楷体" panose="02010609060101010101" pitchFamily="49" charset="-122"/>
                </a:rPr>
                <a:t>配置</a:t>
              </a:r>
              <a:endParaRPr lang="en-US" altLang="zh-CN" sz="1200" dirty="0" smtClean="0">
                <a:solidFill>
                  <a:srgbClr val="000000"/>
                </a:solidFill>
                <a:latin typeface="+mj-lt"/>
                <a:ea typeface="楷体" panose="02010609060101010101" pitchFamily="49" charset="-122"/>
              </a:endParaRPr>
            </a:p>
            <a:p>
              <a:pPr fontAlgn="ctr"/>
              <a:r>
                <a:rPr lang="en-US" altLang="zh-CN" sz="1200" dirty="0" smtClean="0">
                  <a:solidFill>
                    <a:srgbClr val="000000"/>
                  </a:solidFill>
                  <a:latin typeface="+mj-lt"/>
                  <a:ea typeface="楷体" panose="02010609060101010101" pitchFamily="49" charset="-122"/>
                </a:rPr>
                <a:t>-</a:t>
              </a:r>
              <a:r>
                <a:rPr lang="zh-CN" altLang="en-US" sz="1200" dirty="0" smtClean="0">
                  <a:solidFill>
                    <a:srgbClr val="000000"/>
                  </a:solidFill>
                  <a:latin typeface="+mj-lt"/>
                  <a:ea typeface="楷体" panose="02010609060101010101" pitchFamily="49" charset="-122"/>
                </a:rPr>
                <a:t>止盈止损</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限额</a:t>
              </a:r>
              <a:r>
                <a:rPr lang="zh-CN" altLang="zh-CN" sz="1200" dirty="0" smtClean="0">
                  <a:solidFill>
                    <a:srgbClr val="000000"/>
                  </a:solidFill>
                  <a:latin typeface="+mj-lt"/>
                  <a:ea typeface="楷体" panose="02010609060101010101" pitchFamily="49" charset="-122"/>
                </a:rPr>
                <a:t>监控</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结果统计</a:t>
              </a:r>
              <a:endParaRPr lang="zh-CN" altLang="zh-CN" sz="3600" dirty="0">
                <a:latin typeface="+mj-lt"/>
                <a:ea typeface="楷体" panose="02010609060101010101" pitchFamily="49" charset="-122"/>
              </a:endParaRPr>
            </a:p>
          </p:txBody>
        </p:sp>
      </p:grpSp>
      <p:grpSp>
        <p:nvGrpSpPr>
          <p:cNvPr id="6" name="组合 37"/>
          <p:cNvGrpSpPr/>
          <p:nvPr/>
        </p:nvGrpSpPr>
        <p:grpSpPr>
          <a:xfrm>
            <a:off x="4731694" y="4692647"/>
            <a:ext cx="2015188" cy="1437717"/>
            <a:chOff x="4597224" y="4759882"/>
            <a:chExt cx="2015188" cy="1437717"/>
          </a:xfrm>
        </p:grpSpPr>
        <p:sp>
          <p:nvSpPr>
            <p:cNvPr id="118" name="Rechteck 22"/>
            <p:cNvSpPr/>
            <p:nvPr/>
          </p:nvSpPr>
          <p:spPr bwMode="gray">
            <a:xfrm>
              <a:off x="4597224" y="4759882"/>
              <a:ext cx="2015188" cy="311041"/>
            </a:xfrm>
            <a:prstGeom prst="rect">
              <a:avLst/>
            </a:prstGeom>
            <a:solidFill>
              <a:srgbClr val="F38B3C"/>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压力测试模块</a:t>
              </a:r>
            </a:p>
          </p:txBody>
        </p:sp>
        <p:sp>
          <p:nvSpPr>
            <p:cNvPr id="119" name="Rechteck 23"/>
            <p:cNvSpPr/>
            <p:nvPr/>
          </p:nvSpPr>
          <p:spPr bwMode="gray">
            <a:xfrm>
              <a:off x="4597224" y="5070923"/>
              <a:ext cx="2015188" cy="1126676"/>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smtClean="0">
                  <a:solidFill>
                    <a:srgbClr val="000000"/>
                  </a:solidFill>
                  <a:latin typeface="+mj-lt"/>
                  <a:ea typeface="楷体" panose="02010609060101010101" pitchFamily="49" charset="-122"/>
                </a:rPr>
                <a:t>-</a:t>
              </a:r>
              <a:r>
                <a:rPr lang="zh-CN" altLang="en-US" sz="1200" dirty="0" smtClean="0">
                  <a:solidFill>
                    <a:srgbClr val="000000"/>
                  </a:solidFill>
                  <a:latin typeface="+mj-lt"/>
                  <a:ea typeface="楷体" panose="02010609060101010101" pitchFamily="49" charset="-122"/>
                </a:rPr>
                <a:t>压力测试情景管理</a:t>
              </a:r>
              <a:endParaRPr lang="en-US" altLang="zh-CN" sz="1200" dirty="0" smtClean="0">
                <a:solidFill>
                  <a:srgbClr val="000000"/>
                </a:solidFill>
                <a:latin typeface="+mj-lt"/>
                <a:ea typeface="楷体" panose="02010609060101010101" pitchFamily="49" charset="-122"/>
              </a:endParaRPr>
            </a:p>
            <a:p>
              <a:pPr fontAlgn="ctr"/>
              <a:r>
                <a:rPr lang="en-US" altLang="zh-CN" sz="1200" dirty="0" smtClean="0">
                  <a:solidFill>
                    <a:srgbClr val="000000"/>
                  </a:solidFill>
                  <a:latin typeface="+mj-lt"/>
                  <a:ea typeface="楷体" panose="02010609060101010101" pitchFamily="49" charset="-122"/>
                </a:rPr>
                <a:t>-</a:t>
              </a:r>
              <a:r>
                <a:rPr lang="zh-CN" altLang="zh-CN" sz="1200" dirty="0" smtClean="0">
                  <a:solidFill>
                    <a:srgbClr val="000000"/>
                  </a:solidFill>
                  <a:latin typeface="+mj-lt"/>
                  <a:ea typeface="楷体" panose="02010609060101010101" pitchFamily="49" charset="-122"/>
                </a:rPr>
                <a:t>压力</a:t>
              </a:r>
              <a:r>
                <a:rPr lang="zh-CN" altLang="zh-CN" sz="1200" dirty="0">
                  <a:solidFill>
                    <a:srgbClr val="000000"/>
                  </a:solidFill>
                  <a:latin typeface="+mj-lt"/>
                  <a:ea typeface="楷体" panose="02010609060101010101" pitchFamily="49" charset="-122"/>
                </a:rPr>
                <a:t>测试情景维护</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压力测试结果报告与查询</a:t>
              </a:r>
              <a:endParaRPr lang="zh-CN" altLang="zh-CN" sz="3600" dirty="0">
                <a:latin typeface="+mj-lt"/>
                <a:ea typeface="楷体" panose="02010609060101010101" pitchFamily="49" charset="-122"/>
              </a:endParaRPr>
            </a:p>
          </p:txBody>
        </p:sp>
      </p:grpSp>
      <p:grpSp>
        <p:nvGrpSpPr>
          <p:cNvPr id="7" name="组合 36"/>
          <p:cNvGrpSpPr/>
          <p:nvPr/>
        </p:nvGrpSpPr>
        <p:grpSpPr>
          <a:xfrm>
            <a:off x="6861226" y="4692647"/>
            <a:ext cx="2198169" cy="1437718"/>
            <a:chOff x="6726757" y="4759882"/>
            <a:chExt cx="2015188" cy="1437718"/>
          </a:xfrm>
        </p:grpSpPr>
        <p:sp>
          <p:nvSpPr>
            <p:cNvPr id="121" name="Rechteck 22"/>
            <p:cNvSpPr/>
            <p:nvPr/>
          </p:nvSpPr>
          <p:spPr bwMode="gray">
            <a:xfrm>
              <a:off x="6726757" y="4759882"/>
              <a:ext cx="2015188" cy="311041"/>
            </a:xfrm>
            <a:prstGeom prst="rect">
              <a:avLst/>
            </a:prstGeom>
            <a:solidFill>
              <a:srgbClr val="F38B3C"/>
            </a:solidFill>
            <a:ln w="12700">
              <a:solidFill>
                <a:srgbClr val="C0C0C0"/>
              </a:solidFill>
              <a:miter lim="800000"/>
              <a:headEnd/>
              <a:tailEnd/>
            </a:ln>
            <a:effectLst>
              <a:outerShdw blurRad="127000" dist="63500" dir="2700000" algn="tl" rotWithShape="0">
                <a:prstClr val="black">
                  <a:alpha val="40000"/>
                </a:prstClr>
              </a:outerShdw>
            </a:effectLst>
          </p:spPr>
          <p:txBody>
            <a:bodyPr lIns="90731" tIns="0" rIns="90731"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报告及资本计量模块</a:t>
              </a:r>
            </a:p>
          </p:txBody>
        </p:sp>
        <p:sp>
          <p:nvSpPr>
            <p:cNvPr id="122" name="Rechteck 23"/>
            <p:cNvSpPr/>
            <p:nvPr/>
          </p:nvSpPr>
          <p:spPr bwMode="gray">
            <a:xfrm>
              <a:off x="6726757" y="5070923"/>
              <a:ext cx="2015188" cy="1126677"/>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90731" tIns="60487" rIns="90731" bIns="60487"/>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报告定制</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报告生成</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资本计量</a:t>
              </a:r>
              <a:r>
                <a:rPr lang="zh-CN" altLang="zh-CN" sz="1200" dirty="0" smtClean="0">
                  <a:solidFill>
                    <a:srgbClr val="000000"/>
                  </a:solidFill>
                  <a:latin typeface="+mj-lt"/>
                  <a:ea typeface="楷体" panose="02010609060101010101" pitchFamily="49" charset="-122"/>
                </a:rPr>
                <a:t>模块</a:t>
              </a:r>
              <a:endParaRPr lang="en-US" altLang="zh-CN" sz="1200" dirty="0" smtClean="0">
                <a:solidFill>
                  <a:srgbClr val="000000"/>
                </a:solidFill>
                <a:latin typeface="+mj-lt"/>
                <a:ea typeface="楷体" panose="02010609060101010101" pitchFamily="49" charset="-122"/>
              </a:endParaRPr>
            </a:p>
            <a:p>
              <a:pPr fontAlgn="ctr"/>
              <a:r>
                <a:rPr lang="en-US" altLang="zh-CN" sz="1200" dirty="0" smtClean="0">
                  <a:solidFill>
                    <a:srgbClr val="000000"/>
                  </a:solidFill>
                  <a:latin typeface="+mj-lt"/>
                  <a:ea typeface="楷体" panose="02010609060101010101" pitchFamily="49" charset="-122"/>
                </a:rPr>
                <a:t>-</a:t>
              </a:r>
              <a:r>
                <a:rPr lang="zh-CN" altLang="en-US" sz="1200" dirty="0" smtClean="0">
                  <a:solidFill>
                    <a:srgbClr val="000000"/>
                  </a:solidFill>
                  <a:latin typeface="+mj-lt"/>
                  <a:ea typeface="楷体" panose="02010609060101010101" pitchFamily="49" charset="-122"/>
                </a:rPr>
                <a:t>灵活报表</a:t>
              </a:r>
              <a:endParaRPr lang="zh-CN" altLang="zh-CN" sz="3600" dirty="0">
                <a:latin typeface="+mj-lt"/>
                <a:ea typeface="楷体" panose="02010609060101010101" pitchFamily="49" charset="-122"/>
              </a:endParaRPr>
            </a:p>
          </p:txBody>
        </p:sp>
      </p:grpSp>
      <p:grpSp>
        <p:nvGrpSpPr>
          <p:cNvPr id="8" name="组合 39"/>
          <p:cNvGrpSpPr/>
          <p:nvPr/>
        </p:nvGrpSpPr>
        <p:grpSpPr>
          <a:xfrm>
            <a:off x="223418" y="2958560"/>
            <a:ext cx="1604669" cy="1437233"/>
            <a:chOff x="357888" y="3039242"/>
            <a:chExt cx="1604669" cy="1437233"/>
          </a:xfrm>
        </p:grpSpPr>
        <p:sp>
          <p:nvSpPr>
            <p:cNvPr id="137" name="Rechteck 28"/>
            <p:cNvSpPr/>
            <p:nvPr/>
          </p:nvSpPr>
          <p:spPr bwMode="gray">
            <a:xfrm>
              <a:off x="357889" y="3039242"/>
              <a:ext cx="1604668" cy="310556"/>
            </a:xfrm>
            <a:prstGeom prst="rect">
              <a:avLst/>
            </a:prstGeom>
            <a:solidFill>
              <a:srgbClr val="F38B3C"/>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损益计算模块</a:t>
              </a:r>
            </a:p>
          </p:txBody>
        </p:sp>
        <p:sp>
          <p:nvSpPr>
            <p:cNvPr id="138" name="Rechteck 29"/>
            <p:cNvSpPr/>
            <p:nvPr/>
          </p:nvSpPr>
          <p:spPr bwMode="gray">
            <a:xfrm>
              <a:off x="357888" y="3349800"/>
              <a:ext cx="1604668" cy="1126675"/>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情景损益计算</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理论损益计算</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实际损益计算</a:t>
              </a:r>
            </a:p>
            <a:p>
              <a:pPr fontAlgn="ctr"/>
              <a:r>
                <a:rPr lang="en-US" altLang="zh-CN" sz="1200" dirty="0">
                  <a:latin typeface="+mj-lt"/>
                  <a:ea typeface="楷体" panose="02010609060101010101" pitchFamily="49" charset="-122"/>
                </a:rPr>
                <a:t>-</a:t>
              </a:r>
              <a:r>
                <a:rPr lang="zh-CN" altLang="zh-CN" sz="1200" dirty="0">
                  <a:latin typeface="+mj-lt"/>
                  <a:ea typeface="楷体" panose="02010609060101010101" pitchFamily="49" charset="-122"/>
                </a:rPr>
                <a:t>损益归因分析</a:t>
              </a:r>
            </a:p>
          </p:txBody>
        </p:sp>
      </p:grpSp>
      <p:sp>
        <p:nvSpPr>
          <p:cNvPr id="135" name="Rechteck 31"/>
          <p:cNvSpPr/>
          <p:nvPr/>
        </p:nvSpPr>
        <p:spPr bwMode="gray">
          <a:xfrm>
            <a:off x="1897836" y="2958560"/>
            <a:ext cx="1604668" cy="310556"/>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en-US" altLang="zh-CN"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VaR</a:t>
            </a: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计量模块</a:t>
            </a:r>
          </a:p>
        </p:txBody>
      </p:sp>
      <p:sp>
        <p:nvSpPr>
          <p:cNvPr id="136" name="Rechteck 32"/>
          <p:cNvSpPr/>
          <p:nvPr/>
        </p:nvSpPr>
        <p:spPr bwMode="gray">
          <a:xfrm>
            <a:off x="1897835" y="3269118"/>
            <a:ext cx="1604668" cy="1126675"/>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计量方法</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参数配置</a:t>
            </a:r>
            <a:endParaRPr lang="zh-CN" altLang="zh-CN" sz="3600" dirty="0">
              <a:latin typeface="+mj-lt"/>
              <a:ea typeface="楷体" panose="02010609060101010101" pitchFamily="49" charset="-122"/>
            </a:endParaRPr>
          </a:p>
          <a:p>
            <a:pPr fontAlgn="ctr"/>
            <a:r>
              <a:rPr lang="en-GB" altLang="zh-CN" sz="1200" dirty="0">
                <a:solidFill>
                  <a:srgbClr val="000000"/>
                </a:solidFill>
                <a:latin typeface="+mj-lt"/>
                <a:ea typeface="楷体" panose="02010609060101010101" pitchFamily="49" charset="-122"/>
              </a:rPr>
              <a:t>-</a:t>
            </a:r>
            <a:r>
              <a:rPr lang="en-GB" altLang="zh-CN" sz="1200" dirty="0" err="1">
                <a:solidFill>
                  <a:srgbClr val="000000"/>
                </a:solidFill>
                <a:latin typeface="+mj-lt"/>
                <a:ea typeface="楷体" panose="02010609060101010101" pitchFamily="49" charset="-122"/>
              </a:rPr>
              <a:t>VaR计算</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结果分析</a:t>
            </a:r>
            <a:endParaRPr lang="zh-CN" altLang="zh-CN" sz="3600" dirty="0">
              <a:latin typeface="+mj-lt"/>
              <a:ea typeface="楷体" panose="02010609060101010101" pitchFamily="49" charset="-122"/>
            </a:endParaRPr>
          </a:p>
        </p:txBody>
      </p:sp>
      <p:sp>
        <p:nvSpPr>
          <p:cNvPr id="133" name="Rechteck 34"/>
          <p:cNvSpPr/>
          <p:nvPr/>
        </p:nvSpPr>
        <p:spPr bwMode="gray">
          <a:xfrm>
            <a:off x="3585701" y="2958560"/>
            <a:ext cx="1604668" cy="310556"/>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返回检验模块</a:t>
            </a:r>
          </a:p>
        </p:txBody>
      </p:sp>
      <p:sp>
        <p:nvSpPr>
          <p:cNvPr id="134" name="Rechteck 35"/>
          <p:cNvSpPr/>
          <p:nvPr/>
        </p:nvSpPr>
        <p:spPr bwMode="gray">
          <a:xfrm>
            <a:off x="3585701" y="3269118"/>
            <a:ext cx="1604668" cy="1126675"/>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参数配置</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突破检测</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结果统计</a:t>
            </a:r>
            <a:endParaRPr lang="zh-CN" altLang="zh-CN" sz="3600" dirty="0">
              <a:latin typeface="+mj-lt"/>
              <a:ea typeface="楷体" panose="02010609060101010101" pitchFamily="49" charset="-122"/>
            </a:endParaRPr>
          </a:p>
        </p:txBody>
      </p:sp>
      <p:sp>
        <p:nvSpPr>
          <p:cNvPr id="131" name="Rechteck 37"/>
          <p:cNvSpPr/>
          <p:nvPr/>
        </p:nvSpPr>
        <p:spPr bwMode="gray">
          <a:xfrm>
            <a:off x="5273567" y="2958560"/>
            <a:ext cx="1893716" cy="310558"/>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特定风险计量模块</a:t>
            </a:r>
          </a:p>
        </p:txBody>
      </p:sp>
      <p:sp>
        <p:nvSpPr>
          <p:cNvPr id="132" name="Rechteck 38"/>
          <p:cNvSpPr/>
          <p:nvPr/>
        </p:nvSpPr>
        <p:spPr bwMode="gray">
          <a:xfrm>
            <a:off x="5273567" y="3269118"/>
            <a:ext cx="1893715" cy="1126675"/>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参数配置</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头寸价值计算</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计提比率确定</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特定风险资本计算</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统计报告</a:t>
            </a:r>
            <a:endParaRPr lang="zh-CN" altLang="zh-CN" sz="3600" dirty="0">
              <a:latin typeface="+mj-lt"/>
              <a:ea typeface="楷体" panose="02010609060101010101" pitchFamily="49" charset="-122"/>
            </a:endParaRPr>
          </a:p>
        </p:txBody>
      </p:sp>
      <p:sp>
        <p:nvSpPr>
          <p:cNvPr id="127" name="Rechteck 37"/>
          <p:cNvSpPr/>
          <p:nvPr/>
        </p:nvSpPr>
        <p:spPr bwMode="gray">
          <a:xfrm>
            <a:off x="7231407" y="2958560"/>
            <a:ext cx="1885698" cy="310558"/>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defTabSz="673498" eaLnBrk="0" hangingPunct="0">
              <a:buClr>
                <a:srgbClr val="969696"/>
              </a:buClr>
              <a:defRPr/>
            </a:pPr>
            <a:r>
              <a:rPr lang="zh-CN" altLang="en-US" sz="1600" b="1" noProof="1">
                <a:solidFill>
                  <a:srgbClr val="FFFFFF"/>
                </a:solidFill>
                <a:effectLst>
                  <a:outerShdw blurRad="190500" algn="ctr" rotWithShape="0">
                    <a:prstClr val="black">
                      <a:alpha val="50000"/>
                    </a:prstClr>
                  </a:outerShdw>
                </a:effectLst>
                <a:latin typeface="+mj-lt"/>
                <a:ea typeface="楷体" panose="02010609060101010101" pitchFamily="49" charset="-122"/>
                <a:cs typeface="Arial" charset="0"/>
              </a:rPr>
              <a:t>授信额度管控模块</a:t>
            </a:r>
          </a:p>
        </p:txBody>
      </p:sp>
      <p:sp>
        <p:nvSpPr>
          <p:cNvPr id="128" name="Rechteck 38"/>
          <p:cNvSpPr/>
          <p:nvPr/>
        </p:nvSpPr>
        <p:spPr bwMode="gray">
          <a:xfrm>
            <a:off x="7231407" y="3269118"/>
            <a:ext cx="1885698" cy="1126675"/>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lstStyle/>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参数配置</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授信额度监控</a:t>
            </a:r>
            <a:endParaRPr lang="zh-CN" altLang="zh-CN" sz="3600" dirty="0">
              <a:latin typeface="+mj-lt"/>
              <a:ea typeface="楷体" panose="02010609060101010101" pitchFamily="49" charset="-122"/>
            </a:endParaRPr>
          </a:p>
          <a:p>
            <a:pPr fontAlgn="ctr"/>
            <a:r>
              <a:rPr lang="en-US" altLang="zh-CN" sz="1200" dirty="0">
                <a:solidFill>
                  <a:srgbClr val="000000"/>
                </a:solidFill>
                <a:latin typeface="+mj-lt"/>
                <a:ea typeface="楷体" panose="02010609060101010101" pitchFamily="49" charset="-122"/>
              </a:rPr>
              <a:t>-</a:t>
            </a:r>
            <a:r>
              <a:rPr lang="zh-CN" altLang="zh-CN" sz="1200" dirty="0">
                <a:solidFill>
                  <a:srgbClr val="000000"/>
                </a:solidFill>
                <a:latin typeface="+mj-lt"/>
                <a:ea typeface="楷体" panose="02010609060101010101" pitchFamily="49" charset="-122"/>
              </a:rPr>
              <a:t>结果统计</a:t>
            </a:r>
            <a:endParaRPr lang="zh-CN" altLang="zh-CN" sz="3600" dirty="0">
              <a:latin typeface="+mj-lt"/>
              <a:ea typeface="楷体" panose="02010609060101010101" pitchFamily="49" charset="-122"/>
            </a:endParaRPr>
          </a:p>
        </p:txBody>
      </p:sp>
    </p:spTree>
    <p:extLst>
      <p:ext uri="{BB962C8B-B14F-4D97-AF65-F5344CB8AC3E}">
        <p14:creationId xmlns:p14="http://schemas.microsoft.com/office/powerpoint/2010/main" val="705599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smtClean="0">
                <a:latin typeface="楷体" pitchFamily="49" charset="-122"/>
                <a:ea typeface="楷体" pitchFamily="49" charset="-122"/>
              </a:rPr>
              <a:t>市场风险管理系统</a:t>
            </a:r>
            <a:endParaRPr lang="en-US" b="1" dirty="0">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34</a:t>
            </a:fld>
            <a:endParaRPr lang="en-GB" dirty="0">
              <a:latin typeface="楷体" pitchFamily="49" charset="-122"/>
              <a:ea typeface="楷体" pitchFamily="49" charset="-122"/>
            </a:endParaRPr>
          </a:p>
        </p:txBody>
      </p:sp>
      <p:sp>
        <p:nvSpPr>
          <p:cNvPr id="53" name="Rectangle 52"/>
          <p:cNvSpPr/>
          <p:nvPr/>
        </p:nvSpPr>
        <p:spPr>
          <a:xfrm>
            <a:off x="429042" y="999880"/>
            <a:ext cx="8102688" cy="1094252"/>
          </a:xfrm>
          <a:prstGeom prst="rect">
            <a:avLst/>
          </a:prstGeom>
          <a:solidFill>
            <a:srgbClr val="FFE697"/>
          </a:solidFill>
          <a:ln w="25400" cap="flat" cmpd="sng" algn="ctr">
            <a:solidFill>
              <a:srgbClr val="FFB838"/>
            </a:solidFill>
            <a:prstDash val="solid"/>
          </a:ln>
          <a:effectLst>
            <a:glow rad="63500">
              <a:srgbClr val="FFB838">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54" name="Rectangle 53"/>
          <p:cNvSpPr/>
          <p:nvPr/>
        </p:nvSpPr>
        <p:spPr>
          <a:xfrm>
            <a:off x="413948" y="3546347"/>
            <a:ext cx="8129408" cy="2363136"/>
          </a:xfrm>
          <a:prstGeom prst="rect">
            <a:avLst/>
          </a:prstGeom>
          <a:solidFill>
            <a:schemeClr val="bg1">
              <a:lumMod val="75000"/>
            </a:schemeClr>
          </a:solidFill>
          <a:ln w="25400" cap="flat" cmpd="sng" algn="ctr">
            <a:solidFill>
              <a:schemeClr val="accent1"/>
            </a:solidFill>
            <a:prstDash val="solid"/>
          </a:ln>
          <a:effectLst>
            <a:glow rad="63500">
              <a:schemeClr val="accent1">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55" name="Rectangle 54"/>
          <p:cNvSpPr/>
          <p:nvPr/>
        </p:nvSpPr>
        <p:spPr>
          <a:xfrm>
            <a:off x="417890" y="2224016"/>
            <a:ext cx="8113840" cy="1094252"/>
          </a:xfrm>
          <a:prstGeom prst="rect">
            <a:avLst/>
          </a:prstGeom>
          <a:solidFill>
            <a:srgbClr val="FFE697"/>
          </a:solidFill>
          <a:ln w="25400" cap="flat" cmpd="sng" algn="ctr">
            <a:solidFill>
              <a:srgbClr val="FFB838"/>
            </a:solidFill>
            <a:prstDash val="solid"/>
          </a:ln>
          <a:effectLst>
            <a:glow rad="63500">
              <a:srgbClr val="FFB838">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grpSp>
        <p:nvGrpSpPr>
          <p:cNvPr id="56" name="Group 13"/>
          <p:cNvGrpSpPr/>
          <p:nvPr/>
        </p:nvGrpSpPr>
        <p:grpSpPr>
          <a:xfrm>
            <a:off x="2120812" y="1696896"/>
            <a:ext cx="4383423" cy="609600"/>
            <a:chOff x="2208139" y="5355424"/>
            <a:chExt cx="4383423" cy="609600"/>
          </a:xfrm>
          <a:solidFill>
            <a:sysClr val="window" lastClr="FFFFFF"/>
          </a:solidFill>
        </p:grpSpPr>
        <p:sp>
          <p:nvSpPr>
            <p:cNvPr id="57" name="Rectangle 56"/>
            <p:cNvSpPr/>
            <p:nvPr/>
          </p:nvSpPr>
          <p:spPr>
            <a:xfrm>
              <a:off x="2208139" y="5355424"/>
              <a:ext cx="4383423" cy="609600"/>
            </a:xfrm>
            <a:prstGeom prst="rect">
              <a:avLst/>
            </a:prstGeom>
            <a:grpFill/>
            <a:ln w="9525" cap="flat" cmpd="sng" algn="ctr">
              <a:solidFill>
                <a:srgbClr val="FFB838"/>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58" name="TextBox 57"/>
            <p:cNvSpPr txBox="1"/>
            <p:nvPr/>
          </p:nvSpPr>
          <p:spPr>
            <a:xfrm>
              <a:off x="2881480" y="5475558"/>
              <a:ext cx="3514415" cy="369332"/>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smtClean="0">
                  <a:ln>
                    <a:noFill/>
                  </a:ln>
                  <a:solidFill>
                    <a:sysClr val="windowText" lastClr="000000"/>
                  </a:solidFill>
                  <a:effectLst/>
                  <a:uLnTx/>
                  <a:uFillTx/>
                  <a:latin typeface="楷体" pitchFamily="49" charset="-122"/>
                  <a:ea typeface="楷体" pitchFamily="49" charset="-122"/>
                </a:rPr>
                <a:t>RiskMetrics</a:t>
              </a:r>
              <a:r>
                <a:rPr kumimoji="0" lang="zh-CN" altLang="en-US" sz="18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 市场风险计量引擎</a:t>
              </a:r>
            </a:p>
          </p:txBody>
        </p:sp>
      </p:grpSp>
      <p:sp>
        <p:nvSpPr>
          <p:cNvPr id="59" name="TextBox 58"/>
          <p:cNvSpPr txBox="1"/>
          <p:nvPr/>
        </p:nvSpPr>
        <p:spPr>
          <a:xfrm>
            <a:off x="2964833" y="3589861"/>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3.</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市场数据管理</a:t>
            </a:r>
          </a:p>
        </p:txBody>
      </p:sp>
      <p:sp>
        <p:nvSpPr>
          <p:cNvPr id="60" name="TextBox 59"/>
          <p:cNvSpPr txBox="1"/>
          <p:nvPr/>
        </p:nvSpPr>
        <p:spPr>
          <a:xfrm>
            <a:off x="4970882" y="4444961"/>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12.</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授信额度监控</a:t>
            </a:r>
          </a:p>
        </p:txBody>
      </p:sp>
      <p:sp>
        <p:nvSpPr>
          <p:cNvPr id="61" name="TextBox 60"/>
          <p:cNvSpPr txBox="1"/>
          <p:nvPr/>
        </p:nvSpPr>
        <p:spPr>
          <a:xfrm>
            <a:off x="2324433" y="2702998"/>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4.</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估值模块</a:t>
            </a:r>
          </a:p>
        </p:txBody>
      </p:sp>
      <p:sp>
        <p:nvSpPr>
          <p:cNvPr id="62" name="TextBox 61"/>
          <p:cNvSpPr txBox="1"/>
          <p:nvPr/>
        </p:nvSpPr>
        <p:spPr>
          <a:xfrm>
            <a:off x="6202259" y="2644064"/>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7.</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理论损益计量</a:t>
            </a:r>
          </a:p>
        </p:txBody>
      </p:sp>
      <p:sp>
        <p:nvSpPr>
          <p:cNvPr id="63" name="TextBox 62"/>
          <p:cNvSpPr txBox="1"/>
          <p:nvPr/>
        </p:nvSpPr>
        <p:spPr>
          <a:xfrm>
            <a:off x="4166822" y="2827411"/>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5.VaR</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等指标计量</a:t>
            </a:r>
          </a:p>
        </p:txBody>
      </p:sp>
      <p:sp>
        <p:nvSpPr>
          <p:cNvPr id="64" name="TextBox 63"/>
          <p:cNvSpPr txBox="1"/>
          <p:nvPr/>
        </p:nvSpPr>
        <p:spPr>
          <a:xfrm>
            <a:off x="4184489" y="2414144"/>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6.</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压力测试</a:t>
            </a:r>
          </a:p>
        </p:txBody>
      </p:sp>
      <p:sp>
        <p:nvSpPr>
          <p:cNvPr id="65" name="TextBox 64"/>
          <p:cNvSpPr txBox="1"/>
          <p:nvPr/>
        </p:nvSpPr>
        <p:spPr>
          <a:xfrm>
            <a:off x="4970882" y="3739312"/>
            <a:ext cx="1584176" cy="307777"/>
          </a:xfrm>
          <a:prstGeom prst="rect">
            <a:avLst/>
          </a:prstGeom>
          <a:solidFill>
            <a:schemeClr val="accent2">
              <a:lumMod val="60000"/>
              <a:lumOff val="40000"/>
            </a:schemeClr>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10.</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返回检验</a:t>
            </a:r>
          </a:p>
        </p:txBody>
      </p:sp>
      <p:sp>
        <p:nvSpPr>
          <p:cNvPr id="66" name="TextBox 65"/>
          <p:cNvSpPr txBox="1"/>
          <p:nvPr/>
        </p:nvSpPr>
        <p:spPr>
          <a:xfrm>
            <a:off x="3019889" y="4071453"/>
            <a:ext cx="1584176" cy="307777"/>
          </a:xfrm>
          <a:prstGeom prst="rect">
            <a:avLst/>
          </a:prstGeom>
          <a:solidFill>
            <a:schemeClr val="accent2">
              <a:lumMod val="60000"/>
              <a:lumOff val="40000"/>
            </a:schemeClr>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8.</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特定风险计量</a:t>
            </a:r>
          </a:p>
        </p:txBody>
      </p:sp>
      <p:sp>
        <p:nvSpPr>
          <p:cNvPr id="67" name="TextBox 66"/>
          <p:cNvSpPr txBox="1"/>
          <p:nvPr/>
        </p:nvSpPr>
        <p:spPr>
          <a:xfrm>
            <a:off x="3019889" y="4476464"/>
            <a:ext cx="1584176" cy="307777"/>
          </a:xfrm>
          <a:prstGeom prst="rect">
            <a:avLst/>
          </a:prstGeom>
          <a:solidFill>
            <a:schemeClr val="accent2">
              <a:lumMod val="60000"/>
              <a:lumOff val="40000"/>
            </a:schemeClr>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9.</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交易对手风险</a:t>
            </a:r>
          </a:p>
        </p:txBody>
      </p:sp>
      <p:sp>
        <p:nvSpPr>
          <p:cNvPr id="68" name="TextBox 67"/>
          <p:cNvSpPr txBox="1"/>
          <p:nvPr/>
        </p:nvSpPr>
        <p:spPr>
          <a:xfrm>
            <a:off x="4970882" y="4086033"/>
            <a:ext cx="1584176" cy="307777"/>
          </a:xfrm>
          <a:prstGeom prst="rect">
            <a:avLst/>
          </a:prstGeom>
          <a:solidFill>
            <a:schemeClr val="accent2">
              <a:lumMod val="60000"/>
              <a:lumOff val="40000"/>
            </a:schemeClr>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11.</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限额管理</a:t>
            </a:r>
          </a:p>
        </p:txBody>
      </p:sp>
      <p:sp>
        <p:nvSpPr>
          <p:cNvPr id="69" name="TextBox 68"/>
          <p:cNvSpPr txBox="1"/>
          <p:nvPr/>
        </p:nvSpPr>
        <p:spPr>
          <a:xfrm>
            <a:off x="4970882" y="4793860"/>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13.</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报告资本计量</a:t>
            </a:r>
          </a:p>
        </p:txBody>
      </p:sp>
      <p:grpSp>
        <p:nvGrpSpPr>
          <p:cNvPr id="70" name="Group 29"/>
          <p:cNvGrpSpPr/>
          <p:nvPr/>
        </p:nvGrpSpPr>
        <p:grpSpPr>
          <a:xfrm>
            <a:off x="701979" y="5248418"/>
            <a:ext cx="7398796" cy="572003"/>
            <a:chOff x="2128668" y="5661248"/>
            <a:chExt cx="4312559" cy="836712"/>
          </a:xfrm>
          <a:solidFill>
            <a:srgbClr val="DBD5CD"/>
          </a:solidFill>
        </p:grpSpPr>
        <p:sp>
          <p:nvSpPr>
            <p:cNvPr id="71" name="Flowchart: Magnetic Disk 70"/>
            <p:cNvSpPr/>
            <p:nvPr/>
          </p:nvSpPr>
          <p:spPr>
            <a:xfrm>
              <a:off x="2128668" y="5661248"/>
              <a:ext cx="4312559" cy="836712"/>
            </a:xfrm>
            <a:prstGeom prst="flowChartMagneticDisk">
              <a:avLst/>
            </a:prstGeom>
            <a:grpFill/>
            <a:ln w="25400" cap="flat" cmpd="sng" algn="ctr">
              <a:solidFill>
                <a:srgbClr val="9BBB59">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72" name="TextBox 71"/>
            <p:cNvSpPr txBox="1"/>
            <p:nvPr/>
          </p:nvSpPr>
          <p:spPr>
            <a:xfrm>
              <a:off x="3168823" y="5949327"/>
              <a:ext cx="2232248" cy="495229"/>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kern="0" noProof="0" dirty="0" smtClean="0">
                  <a:solidFill>
                    <a:sysClr val="windowText" lastClr="000000"/>
                  </a:solidFill>
                  <a:latin typeface="楷体" pitchFamily="49" charset="-122"/>
                  <a:ea typeface="楷体" pitchFamily="49" charset="-122"/>
                </a:rPr>
                <a:t>数据存储（风险集市</a:t>
              </a:r>
              <a:r>
                <a:rPr lang="en-US" altLang="zh-CN" sz="1600" kern="0" noProof="0" dirty="0" smtClean="0">
                  <a:solidFill>
                    <a:sysClr val="windowText" lastClr="000000"/>
                  </a:solidFill>
                  <a:latin typeface="楷体" pitchFamily="49" charset="-122"/>
                  <a:ea typeface="楷体" pitchFamily="49" charset="-122"/>
                </a:rPr>
                <a:t>/</a:t>
              </a:r>
              <a:r>
                <a:rPr lang="zh-CN" altLang="en-US" sz="1600" kern="0" noProof="0" dirty="0" smtClean="0">
                  <a:solidFill>
                    <a:sysClr val="windowText" lastClr="000000"/>
                  </a:solidFill>
                  <a:latin typeface="楷体" pitchFamily="49" charset="-122"/>
                  <a:ea typeface="楷体" pitchFamily="49" charset="-122"/>
                </a:rPr>
                <a:t>市场风险数据库）</a:t>
              </a:r>
              <a:endParaRPr kumimoji="0" lang="zh-CN" altLang="en-US" sz="16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p:txBody>
        </p:sp>
      </p:grpSp>
      <p:sp>
        <p:nvSpPr>
          <p:cNvPr id="73" name="TextBox 72"/>
          <p:cNvSpPr txBox="1"/>
          <p:nvPr/>
        </p:nvSpPr>
        <p:spPr>
          <a:xfrm>
            <a:off x="7900720" y="3656145"/>
            <a:ext cx="400110" cy="1512169"/>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15.</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系统管理</a:t>
            </a:r>
          </a:p>
        </p:txBody>
      </p:sp>
      <p:sp>
        <p:nvSpPr>
          <p:cNvPr id="74" name="TextBox 73"/>
          <p:cNvSpPr txBox="1"/>
          <p:nvPr/>
        </p:nvSpPr>
        <p:spPr>
          <a:xfrm>
            <a:off x="7248947" y="3657821"/>
            <a:ext cx="400110" cy="1510943"/>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14.</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报告数据管理</a:t>
            </a:r>
          </a:p>
        </p:txBody>
      </p:sp>
      <p:sp>
        <p:nvSpPr>
          <p:cNvPr id="75" name="Rectangle 74"/>
          <p:cNvSpPr/>
          <p:nvPr/>
        </p:nvSpPr>
        <p:spPr>
          <a:xfrm>
            <a:off x="538842" y="6179459"/>
            <a:ext cx="7992888" cy="495672"/>
          </a:xfrm>
          <a:prstGeom prst="rect">
            <a:avLst/>
          </a:prstGeom>
          <a:solidFill>
            <a:schemeClr val="bg1">
              <a:lumMod val="75000"/>
            </a:schemeClr>
          </a:solidFill>
          <a:ln w="25400" cap="flat" cmpd="sng" algn="ctr">
            <a:solidFill>
              <a:schemeClr val="accent1"/>
            </a:solidFill>
            <a:prstDash val="solid"/>
          </a:ln>
          <a:effectLst>
            <a:glow rad="63500">
              <a:schemeClr val="accent1">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76" name="TextBox 75"/>
          <p:cNvSpPr txBox="1"/>
          <p:nvPr/>
        </p:nvSpPr>
        <p:spPr>
          <a:xfrm>
            <a:off x="769043" y="6273406"/>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前台系统 </a:t>
            </a: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a:t>
            </a:r>
            <a:endPar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p:txBody>
      </p:sp>
      <p:sp>
        <p:nvSpPr>
          <p:cNvPr id="77" name="TextBox 76"/>
          <p:cNvSpPr txBox="1"/>
          <p:nvPr/>
        </p:nvSpPr>
        <p:spPr>
          <a:xfrm>
            <a:off x="2732890" y="6266047"/>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前台系统 </a:t>
            </a: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2</a:t>
            </a:r>
            <a:endPar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p:txBody>
      </p:sp>
      <p:sp>
        <p:nvSpPr>
          <p:cNvPr id="78" name="TextBox 77"/>
          <p:cNvSpPr txBox="1"/>
          <p:nvPr/>
        </p:nvSpPr>
        <p:spPr>
          <a:xfrm>
            <a:off x="4597816" y="6266048"/>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前台系统 </a:t>
            </a: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3</a:t>
            </a:r>
            <a:endPar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p:txBody>
      </p:sp>
      <p:sp>
        <p:nvSpPr>
          <p:cNvPr id="79" name="TextBox 78"/>
          <p:cNvSpPr txBox="1"/>
          <p:nvPr/>
        </p:nvSpPr>
        <p:spPr>
          <a:xfrm>
            <a:off x="6472856" y="6266048"/>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前台系统 </a:t>
            </a: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4</a:t>
            </a:r>
            <a:endPar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p:txBody>
      </p:sp>
      <p:cxnSp>
        <p:nvCxnSpPr>
          <p:cNvPr id="80" name="Straight Arrow Connector 79"/>
          <p:cNvCxnSpPr/>
          <p:nvPr/>
        </p:nvCxnSpPr>
        <p:spPr>
          <a:xfrm flipV="1">
            <a:off x="7263497" y="5865239"/>
            <a:ext cx="0" cy="274320"/>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cxnSp>
        <p:nvCxnSpPr>
          <p:cNvPr id="81" name="Straight Arrow Connector 80"/>
          <p:cNvCxnSpPr/>
          <p:nvPr/>
        </p:nvCxnSpPr>
        <p:spPr>
          <a:xfrm flipV="1">
            <a:off x="5389904" y="5865239"/>
            <a:ext cx="0" cy="274320"/>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cxnSp>
        <p:nvCxnSpPr>
          <p:cNvPr id="82" name="Straight Arrow Connector 81"/>
          <p:cNvCxnSpPr/>
          <p:nvPr/>
        </p:nvCxnSpPr>
        <p:spPr>
          <a:xfrm flipV="1">
            <a:off x="3507311" y="5865239"/>
            <a:ext cx="0" cy="274320"/>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cxnSp>
        <p:nvCxnSpPr>
          <p:cNvPr id="83" name="Straight Arrow Connector 82"/>
          <p:cNvCxnSpPr/>
          <p:nvPr/>
        </p:nvCxnSpPr>
        <p:spPr>
          <a:xfrm flipV="1">
            <a:off x="1561131" y="5865239"/>
            <a:ext cx="0" cy="274320"/>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sp>
        <p:nvSpPr>
          <p:cNvPr id="84" name="TextBox 83"/>
          <p:cNvSpPr txBox="1"/>
          <p:nvPr/>
        </p:nvSpPr>
        <p:spPr>
          <a:xfrm>
            <a:off x="1051272" y="3861317"/>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2.</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参考数据配置</a:t>
            </a:r>
          </a:p>
        </p:txBody>
      </p:sp>
      <p:sp>
        <p:nvSpPr>
          <p:cNvPr id="85" name="TextBox 84"/>
          <p:cNvSpPr txBox="1"/>
          <p:nvPr/>
        </p:nvSpPr>
        <p:spPr>
          <a:xfrm>
            <a:off x="1038071" y="4302997"/>
            <a:ext cx="1584176" cy="307777"/>
          </a:xfrm>
          <a:prstGeom prst="rect">
            <a:avLst/>
          </a:prstGeom>
          <a:solidFill>
            <a:sysClr val="window" lastClr="FFFFFF"/>
          </a:solidFill>
          <a:ln w="9525" cap="flat" cmpd="sng" algn="ctr">
            <a:solidFill>
              <a:schemeClr val="accent1"/>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1.</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交易数据交互</a:t>
            </a:r>
          </a:p>
        </p:txBody>
      </p:sp>
      <p:cxnSp>
        <p:nvCxnSpPr>
          <p:cNvPr id="86" name="Straight Arrow Connector 85"/>
          <p:cNvCxnSpPr/>
          <p:nvPr/>
        </p:nvCxnSpPr>
        <p:spPr>
          <a:xfrm flipV="1">
            <a:off x="1907302" y="4614158"/>
            <a:ext cx="3121" cy="767190"/>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sp>
        <p:nvSpPr>
          <p:cNvPr id="87" name="Rectangle 86"/>
          <p:cNvSpPr/>
          <p:nvPr/>
        </p:nvSpPr>
        <p:spPr>
          <a:xfrm>
            <a:off x="928960" y="3776603"/>
            <a:ext cx="1775672" cy="926635"/>
          </a:xfrm>
          <a:prstGeom prst="rect">
            <a:avLst/>
          </a:prstGeom>
          <a:noFill/>
          <a:ln w="25400" cap="flat" cmpd="sng" algn="ctr">
            <a:solidFill>
              <a:schemeClr val="accent1"/>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cxnSp>
        <p:nvCxnSpPr>
          <p:cNvPr id="88" name="Straight Arrow Connector 87"/>
          <p:cNvCxnSpPr/>
          <p:nvPr/>
        </p:nvCxnSpPr>
        <p:spPr>
          <a:xfrm flipV="1">
            <a:off x="1907302" y="3326013"/>
            <a:ext cx="0" cy="450590"/>
          </a:xfrm>
          <a:prstGeom prst="straightConnector1">
            <a:avLst/>
          </a:prstGeom>
          <a:noFill/>
          <a:ln w="38100" cap="flat" cmpd="sng" algn="ctr">
            <a:solidFill>
              <a:srgbClr val="FFB838"/>
            </a:solidFill>
            <a:prstDash val="solid"/>
            <a:tailEnd type="arrow"/>
          </a:ln>
          <a:effectLst>
            <a:outerShdw blurRad="40000" dist="23000" dir="5400000" rotWithShape="0">
              <a:srgbClr val="000000">
                <a:alpha val="35000"/>
              </a:srgbClr>
            </a:outerShdw>
          </a:effectLst>
        </p:spPr>
      </p:cxnSp>
      <p:cxnSp>
        <p:nvCxnSpPr>
          <p:cNvPr id="89" name="Straight Arrow Connector 88"/>
          <p:cNvCxnSpPr/>
          <p:nvPr/>
        </p:nvCxnSpPr>
        <p:spPr>
          <a:xfrm>
            <a:off x="5293324" y="3318268"/>
            <a:ext cx="0" cy="326408"/>
          </a:xfrm>
          <a:prstGeom prst="straightConnector1">
            <a:avLst/>
          </a:prstGeom>
          <a:noFill/>
          <a:ln w="38100" cap="flat" cmpd="sng" algn="ctr">
            <a:solidFill>
              <a:srgbClr val="FFB838"/>
            </a:solidFill>
            <a:prstDash val="solid"/>
            <a:tailEnd type="arrow"/>
          </a:ln>
          <a:effectLst>
            <a:outerShdw blurRad="40000" dist="23000" dir="5400000" rotWithShape="0">
              <a:srgbClr val="000000">
                <a:alpha val="35000"/>
              </a:srgbClr>
            </a:outerShdw>
          </a:effectLst>
        </p:spPr>
      </p:cxnSp>
      <p:sp>
        <p:nvSpPr>
          <p:cNvPr id="90" name="Rectangle 89"/>
          <p:cNvSpPr/>
          <p:nvPr/>
        </p:nvSpPr>
        <p:spPr>
          <a:xfrm>
            <a:off x="4880829" y="3682887"/>
            <a:ext cx="1775672" cy="1485877"/>
          </a:xfrm>
          <a:prstGeom prst="rect">
            <a:avLst/>
          </a:prstGeom>
          <a:noFill/>
          <a:ln w="25400" cap="flat" cmpd="sng" algn="ctr">
            <a:solidFill>
              <a:schemeClr val="accent1"/>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91" name="TextBox 90"/>
          <p:cNvSpPr txBox="1"/>
          <p:nvPr/>
        </p:nvSpPr>
        <p:spPr>
          <a:xfrm>
            <a:off x="419724" y="3546347"/>
            <a:ext cx="446276" cy="1665767"/>
          </a:xfrm>
          <a:prstGeom prst="rect">
            <a:avLst/>
          </a:prstGeom>
          <a:noFill/>
          <a:ln>
            <a:noFill/>
          </a:ln>
        </p:spPr>
        <p:txBody>
          <a:bodyPr vert="eaVert" wrap="square" rtlCol="0">
            <a:spAutoFit/>
          </a:bodyPr>
          <a:lstStyle/>
          <a:p>
            <a:pPr algn="ctr" defTabSz="914400"/>
            <a:r>
              <a:rPr lang="zh-CN" altLang="en-US" sz="1700" dirty="0">
                <a:latin typeface="楷体" pitchFamily="49" charset="-122"/>
                <a:ea typeface="楷体" pitchFamily="49" charset="-122"/>
              </a:rPr>
              <a:t>客制</a:t>
            </a:r>
            <a:r>
              <a:rPr lang="zh-CN" altLang="en-US" sz="1700" dirty="0" smtClean="0">
                <a:latin typeface="楷体" pitchFamily="49" charset="-122"/>
                <a:ea typeface="楷体" pitchFamily="49" charset="-122"/>
              </a:rPr>
              <a:t>化功能模块</a:t>
            </a:r>
            <a:endParaRPr lang="zh-CN" altLang="en-US" sz="1700" dirty="0">
              <a:latin typeface="楷体" pitchFamily="49" charset="-122"/>
              <a:ea typeface="楷体" pitchFamily="49" charset="-122"/>
            </a:endParaRPr>
          </a:p>
        </p:txBody>
      </p:sp>
      <p:sp>
        <p:nvSpPr>
          <p:cNvPr id="92" name="Rectangle 91"/>
          <p:cNvSpPr/>
          <p:nvPr/>
        </p:nvSpPr>
        <p:spPr>
          <a:xfrm>
            <a:off x="2921927" y="3981643"/>
            <a:ext cx="1775672" cy="926635"/>
          </a:xfrm>
          <a:prstGeom prst="rect">
            <a:avLst/>
          </a:prstGeom>
          <a:noFill/>
          <a:ln w="25400" cap="flat" cmpd="sng" algn="ctr">
            <a:solidFill>
              <a:schemeClr val="accent1"/>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楷体" pitchFamily="49" charset="-122"/>
              <a:ea typeface="楷体" pitchFamily="49" charset="-122"/>
            </a:endParaRPr>
          </a:p>
        </p:txBody>
      </p:sp>
      <p:sp>
        <p:nvSpPr>
          <p:cNvPr id="93" name="TextBox 92"/>
          <p:cNvSpPr txBox="1"/>
          <p:nvPr/>
        </p:nvSpPr>
        <p:spPr>
          <a:xfrm>
            <a:off x="889677" y="1170083"/>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开放数据接口</a:t>
            </a:r>
          </a:p>
        </p:txBody>
      </p:sp>
      <p:sp>
        <p:nvSpPr>
          <p:cNvPr id="94" name="TextBox 93"/>
          <p:cNvSpPr txBox="1"/>
          <p:nvPr/>
        </p:nvSpPr>
        <p:spPr>
          <a:xfrm>
            <a:off x="2622247" y="1170083"/>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专业数据团队</a:t>
            </a:r>
          </a:p>
        </p:txBody>
      </p:sp>
      <p:sp>
        <p:nvSpPr>
          <p:cNvPr id="95" name="TextBox 94"/>
          <p:cNvSpPr txBox="1"/>
          <p:nvPr/>
        </p:nvSpPr>
        <p:spPr>
          <a:xfrm>
            <a:off x="4450338" y="1170083"/>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广泛产品覆盖</a:t>
            </a:r>
          </a:p>
        </p:txBody>
      </p:sp>
      <p:sp>
        <p:nvSpPr>
          <p:cNvPr id="96" name="TextBox 95"/>
          <p:cNvSpPr txBox="1"/>
          <p:nvPr/>
        </p:nvSpPr>
        <p:spPr>
          <a:xfrm>
            <a:off x="6308569" y="1170083"/>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先进模型开发</a:t>
            </a:r>
          </a:p>
        </p:txBody>
      </p:sp>
      <p:cxnSp>
        <p:nvCxnSpPr>
          <p:cNvPr id="97" name="Straight Arrow Connector 96"/>
          <p:cNvCxnSpPr>
            <a:endCxn id="92" idx="1"/>
          </p:cNvCxnSpPr>
          <p:nvPr/>
        </p:nvCxnSpPr>
        <p:spPr>
          <a:xfrm flipV="1">
            <a:off x="2635448" y="4444961"/>
            <a:ext cx="286479" cy="11924"/>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cxnSp>
        <p:nvCxnSpPr>
          <p:cNvPr id="98" name="Straight Arrow Connector 97"/>
          <p:cNvCxnSpPr/>
          <p:nvPr/>
        </p:nvCxnSpPr>
        <p:spPr>
          <a:xfrm flipV="1">
            <a:off x="4697599" y="4444961"/>
            <a:ext cx="286479" cy="11924"/>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cxnSp>
        <p:nvCxnSpPr>
          <p:cNvPr id="99" name="Straight Arrow Connector 98"/>
          <p:cNvCxnSpPr/>
          <p:nvPr/>
        </p:nvCxnSpPr>
        <p:spPr>
          <a:xfrm>
            <a:off x="6656501" y="4450922"/>
            <a:ext cx="592446" cy="5963"/>
          </a:xfrm>
          <a:prstGeom prst="straightConnector1">
            <a:avLst/>
          </a:prstGeom>
          <a:noFill/>
          <a:ln w="38100" cap="flat" cmpd="sng" algn="ctr">
            <a:solidFill>
              <a:schemeClr val="accent1"/>
            </a:solidFill>
            <a:prstDash val="solid"/>
            <a:tailEnd type="arrow"/>
          </a:ln>
          <a:effectLst>
            <a:outerShdw blurRad="40000" dist="23000" dir="5400000" rotWithShape="0">
              <a:srgbClr val="000000">
                <a:alpha val="35000"/>
              </a:srgbClr>
            </a:outerShdw>
          </a:effectLst>
        </p:spPr>
      </p:cxnSp>
      <p:pic>
        <p:nvPicPr>
          <p:cNvPr id="10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483"/>
          <a:stretch/>
        </p:blipFill>
        <p:spPr bwMode="auto">
          <a:xfrm>
            <a:off x="2150648" y="1723586"/>
            <a:ext cx="646410" cy="576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51"/>
          <p:cNvSpPr txBox="1"/>
          <p:nvPr/>
        </p:nvSpPr>
        <p:spPr>
          <a:xfrm>
            <a:off x="642862" y="2721921"/>
            <a:ext cx="1584176" cy="307777"/>
          </a:xfrm>
          <a:prstGeom prst="rect">
            <a:avLst/>
          </a:prstGeom>
          <a:solidFill>
            <a:sysClr val="window" lastClr="FFFFFF"/>
          </a:solidFill>
          <a:ln w="9525" cap="flat" cmpd="sng" algn="ctr">
            <a:solidFill>
              <a:srgbClr val="FFB838"/>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3</a:t>
            </a:r>
            <a:r>
              <a:rPr kumimoji="0" lang="en-US" altLang="zh-CN"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a:t>
            </a:r>
            <a:r>
              <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外部市场数据</a:t>
            </a:r>
            <a:endParaRPr kumimoji="0" lang="zh-CN" altLang="en-US" sz="14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p:txBody>
      </p:sp>
    </p:spTree>
    <p:extLst>
      <p:ext uri="{BB962C8B-B14F-4D97-AF65-F5344CB8AC3E}">
        <p14:creationId xmlns:p14="http://schemas.microsoft.com/office/powerpoint/2010/main" val="3807903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FFFFFF"/>
                </a:solidFill>
                <a:latin typeface="楷体" panose="02010609060101010101" pitchFamily="49" charset="-122"/>
                <a:ea typeface="楷体" panose="02010609060101010101" pitchFamily="49" charset="-122"/>
              </a:rPr>
              <a:t>市场风险管理系统</a:t>
            </a:r>
            <a:r>
              <a:rPr lang="zh-CN" altLang="en-US" dirty="0" smtClean="0">
                <a:solidFill>
                  <a:srgbClr val="FFFFFF"/>
                </a:solidFill>
                <a:latin typeface="楷体" panose="02010609060101010101" pitchFamily="49" charset="-122"/>
                <a:ea typeface="楷体" panose="02010609060101010101" pitchFamily="49" charset="-122"/>
              </a:rPr>
              <a:t>构成</a:t>
            </a:r>
            <a:endParaRPr lang="zh-CN" altLang="en-US" dirty="0">
              <a:solidFill>
                <a:srgbClr val="FFFFFF"/>
              </a:solidFill>
              <a:latin typeface="楷体" panose="02010609060101010101" pitchFamily="49" charset="-122"/>
              <a:ea typeface="楷体" panose="02010609060101010101"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pPr/>
              <a:t>35</a:t>
            </a:fld>
            <a:endParaRPr lang="en-GB" dirty="0"/>
          </a:p>
        </p:txBody>
      </p:sp>
      <p:grpSp>
        <p:nvGrpSpPr>
          <p:cNvPr id="5" name="组合 14"/>
          <p:cNvGrpSpPr/>
          <p:nvPr/>
        </p:nvGrpSpPr>
        <p:grpSpPr>
          <a:xfrm>
            <a:off x="1376754" y="1089176"/>
            <a:ext cx="6230621" cy="5094898"/>
            <a:chOff x="1724180" y="1238251"/>
            <a:chExt cx="4741805" cy="4708983"/>
          </a:xfrm>
          <a:effectLst>
            <a:outerShdw blurRad="50800" dist="38100" dir="2700000" algn="tl" rotWithShape="0">
              <a:prstClr val="black">
                <a:alpha val="40000"/>
              </a:prstClr>
            </a:outerShdw>
          </a:effectLst>
        </p:grpSpPr>
        <p:grpSp>
          <p:nvGrpSpPr>
            <p:cNvPr id="6" name="组合 5"/>
            <p:cNvGrpSpPr/>
            <p:nvPr/>
          </p:nvGrpSpPr>
          <p:grpSpPr>
            <a:xfrm>
              <a:off x="1724180" y="1238251"/>
              <a:ext cx="4741805" cy="4708983"/>
              <a:chOff x="2087215" y="1361471"/>
              <a:chExt cx="4234069" cy="4204761"/>
            </a:xfrm>
          </p:grpSpPr>
          <p:sp>
            <p:nvSpPr>
              <p:cNvPr id="11" name="对角圆角矩形 237"/>
              <p:cNvSpPr/>
              <p:nvPr/>
            </p:nvSpPr>
            <p:spPr>
              <a:xfrm>
                <a:off x="4333457" y="1361471"/>
                <a:ext cx="1987827" cy="1987827"/>
              </a:xfrm>
              <a:prstGeom prst="round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a typeface="楷体" pitchFamily="49" charset="-122"/>
                </a:endParaRPr>
              </a:p>
            </p:txBody>
          </p:sp>
          <p:sp>
            <p:nvSpPr>
              <p:cNvPr id="12" name="对角圆角矩形 238"/>
              <p:cNvSpPr/>
              <p:nvPr/>
            </p:nvSpPr>
            <p:spPr>
              <a:xfrm flipH="1">
                <a:off x="2087215" y="1361471"/>
                <a:ext cx="1987827" cy="1987827"/>
              </a:xfrm>
              <a:prstGeom prst="round2Diag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itchFamily="49" charset="-122"/>
                </a:endParaRPr>
              </a:p>
            </p:txBody>
          </p:sp>
          <p:sp>
            <p:nvSpPr>
              <p:cNvPr id="13" name="对角圆角矩形 239"/>
              <p:cNvSpPr/>
              <p:nvPr/>
            </p:nvSpPr>
            <p:spPr>
              <a:xfrm flipV="1">
                <a:off x="4333457" y="3578405"/>
                <a:ext cx="1987827" cy="1987827"/>
              </a:xfrm>
              <a:prstGeom prst="round2Diag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itchFamily="49" charset="-122"/>
                </a:endParaRPr>
              </a:p>
            </p:txBody>
          </p:sp>
          <p:sp>
            <p:nvSpPr>
              <p:cNvPr id="14" name="对角圆角矩形 240"/>
              <p:cNvSpPr/>
              <p:nvPr/>
            </p:nvSpPr>
            <p:spPr>
              <a:xfrm flipH="1" flipV="1">
                <a:off x="2087216" y="3578405"/>
                <a:ext cx="1987827" cy="1987827"/>
              </a:xfrm>
              <a:prstGeom prst="round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a typeface="楷体" pitchFamily="49" charset="-122"/>
                </a:endParaRPr>
              </a:p>
            </p:txBody>
          </p:sp>
        </p:grpSp>
        <p:sp>
          <p:nvSpPr>
            <p:cNvPr id="7" name="圆角矩形 233"/>
            <p:cNvSpPr/>
            <p:nvPr/>
          </p:nvSpPr>
          <p:spPr>
            <a:xfrm>
              <a:off x="1819431" y="1455890"/>
              <a:ext cx="2066770" cy="1906933"/>
            </a:xfrm>
            <a:prstGeom prst="roundRect">
              <a:avLst/>
            </a:prstGeom>
            <a:noFill/>
            <a:ln>
              <a:noFill/>
            </a:ln>
            <a:effectLst/>
          </p:spPr>
          <p:txBody>
            <a:bodyPr wrap="square" lIns="0" tIns="0" rIns="0" bIns="0">
              <a:noAutofit/>
            </a:bodyPr>
            <a:lstStyle/>
            <a:p>
              <a:pPr marL="266700" indent="-266700" algn="ctr"/>
              <a:r>
                <a:rPr lang="zh-CN" altLang="en-US" sz="2000" b="1" dirty="0" smtClean="0">
                  <a:ea typeface="楷体" pitchFamily="49" charset="-122"/>
                </a:rPr>
                <a:t>计量引擎</a:t>
              </a:r>
              <a:endParaRPr lang="en-US" altLang="zh-CN" sz="2000" b="1" dirty="0" smtClean="0">
                <a:ea typeface="楷体" pitchFamily="49" charset="-122"/>
              </a:endParaRPr>
            </a:p>
            <a:p>
              <a:pPr marL="171450" indent="-171450">
                <a:lnSpc>
                  <a:spcPct val="150000"/>
                </a:lnSpc>
                <a:spcBef>
                  <a:spcPts val="1200"/>
                </a:spcBef>
                <a:buFont typeface="Arial" pitchFamily="34" charset="0"/>
                <a:buChar char="•"/>
              </a:pPr>
              <a:r>
                <a:rPr lang="en-US" altLang="zh-CN" sz="1400" dirty="0" smtClean="0">
                  <a:ea typeface="楷体" pitchFamily="49" charset="-122"/>
                </a:rPr>
                <a:t>PV</a:t>
              </a:r>
              <a:r>
                <a:rPr lang="zh-CN" altLang="en-US" sz="1400" dirty="0" smtClean="0">
                  <a:ea typeface="楷体" pitchFamily="49" charset="-122"/>
                </a:rPr>
                <a:t>、</a:t>
              </a:r>
              <a:r>
                <a:rPr lang="en-US" altLang="zh-CN" sz="1400" dirty="0">
                  <a:ea typeface="楷体" pitchFamily="49" charset="-122"/>
                </a:rPr>
                <a:t>S</a:t>
              </a:r>
              <a:r>
                <a:rPr lang="en-US" altLang="zh-CN" sz="1400" dirty="0" smtClean="0">
                  <a:ea typeface="楷体" pitchFamily="49" charset="-122"/>
                </a:rPr>
                <a:t>ensitivity</a:t>
              </a:r>
              <a:r>
                <a:rPr lang="zh-CN" altLang="en-US" sz="1400" dirty="0" smtClean="0">
                  <a:ea typeface="楷体" pitchFamily="49" charset="-122"/>
                </a:rPr>
                <a:t>、</a:t>
              </a:r>
              <a:r>
                <a:rPr lang="en-US" altLang="zh-CN" sz="1400" dirty="0" err="1" smtClean="0">
                  <a:ea typeface="楷体" pitchFamily="49" charset="-122"/>
                </a:rPr>
                <a:t>VaR</a:t>
              </a:r>
              <a:endParaRPr lang="en-US" altLang="zh-CN" sz="1400" dirty="0">
                <a:ea typeface="楷体" pitchFamily="49" charset="-122"/>
              </a:endParaRPr>
            </a:p>
            <a:p>
              <a:pPr marL="171450" indent="-171450">
                <a:lnSpc>
                  <a:spcPct val="150000"/>
                </a:lnSpc>
                <a:buFont typeface="Arial" pitchFamily="34" charset="0"/>
                <a:buChar char="•"/>
              </a:pPr>
              <a:r>
                <a:rPr lang="zh-CN" altLang="en-US" sz="1400" dirty="0">
                  <a:ea typeface="楷体" pitchFamily="49" charset="-122"/>
                </a:rPr>
                <a:t>压力测试</a:t>
              </a:r>
              <a:endParaRPr lang="en-US" altLang="zh-CN" sz="1400" dirty="0">
                <a:ea typeface="楷体" pitchFamily="49" charset="-122"/>
              </a:endParaRPr>
            </a:p>
            <a:p>
              <a:pPr marL="171450" indent="-171450">
                <a:lnSpc>
                  <a:spcPct val="150000"/>
                </a:lnSpc>
                <a:buFont typeface="Arial" pitchFamily="34" charset="0"/>
                <a:buChar char="•"/>
              </a:pPr>
              <a:r>
                <a:rPr lang="zh-CN" altLang="en-US" sz="1400" dirty="0">
                  <a:ea typeface="楷体" pitchFamily="49" charset="-122"/>
                </a:rPr>
                <a:t>其它</a:t>
              </a:r>
              <a:endParaRPr lang="en-US" altLang="zh-CN" sz="1400" dirty="0">
                <a:ea typeface="楷体" pitchFamily="49" charset="-122"/>
              </a:endParaRPr>
            </a:p>
          </p:txBody>
        </p:sp>
        <p:sp>
          <p:nvSpPr>
            <p:cNvPr id="8" name="圆角矩形 234"/>
            <p:cNvSpPr/>
            <p:nvPr/>
          </p:nvSpPr>
          <p:spPr>
            <a:xfrm>
              <a:off x="4319499" y="1455890"/>
              <a:ext cx="2066770" cy="1906933"/>
            </a:xfrm>
            <a:prstGeom prst="roundRect">
              <a:avLst/>
            </a:prstGeom>
            <a:noFill/>
            <a:ln>
              <a:noFill/>
            </a:ln>
            <a:effectLst/>
          </p:spPr>
          <p:txBody>
            <a:bodyPr wrap="square" lIns="0" tIns="0" rIns="0" bIns="0">
              <a:noAutofit/>
            </a:bodyPr>
            <a:lstStyle/>
            <a:p>
              <a:pPr marL="266700" indent="-266700" algn="ctr"/>
              <a:r>
                <a:rPr lang="zh-CN" altLang="en-US" sz="2000" b="1" dirty="0" smtClean="0">
                  <a:solidFill>
                    <a:srgbClr val="FFFFFF"/>
                  </a:solidFill>
                  <a:ea typeface="楷体" pitchFamily="49" charset="-122"/>
                </a:rPr>
                <a:t>客户定制</a:t>
              </a:r>
              <a:endParaRPr lang="en-US" altLang="zh-CN" sz="2000" b="1" dirty="0" smtClean="0">
                <a:solidFill>
                  <a:srgbClr val="FFFFFF"/>
                </a:solidFill>
                <a:ea typeface="楷体" pitchFamily="49" charset="-122"/>
              </a:endParaRPr>
            </a:p>
            <a:p>
              <a:pPr marL="171450" indent="-171450">
                <a:lnSpc>
                  <a:spcPct val="150000"/>
                </a:lnSpc>
                <a:buFont typeface="Arial" pitchFamily="34" charset="0"/>
                <a:buChar char="•"/>
              </a:pPr>
              <a:r>
                <a:rPr lang="zh-CN" altLang="en-US" sz="1400" dirty="0" smtClean="0">
                  <a:solidFill>
                    <a:srgbClr val="FFFFFF"/>
                  </a:solidFill>
                  <a:ea typeface="楷体" pitchFamily="49" charset="-122"/>
                </a:rPr>
                <a:t>模型（</a:t>
              </a:r>
              <a:r>
                <a:rPr lang="zh-CN" altLang="en-US" sz="1400" dirty="0">
                  <a:solidFill>
                    <a:srgbClr val="FFFFFF"/>
                  </a:solidFill>
                  <a:ea typeface="楷体" pitchFamily="49" charset="-122"/>
                </a:rPr>
                <a:t>现金流</a:t>
              </a:r>
              <a:r>
                <a:rPr lang="zh-CN" altLang="en-US" sz="1400" dirty="0" smtClean="0">
                  <a:solidFill>
                    <a:srgbClr val="FFFFFF"/>
                  </a:solidFill>
                  <a:ea typeface="楷体" pitchFamily="49" charset="-122"/>
                </a:rPr>
                <a:t>、曲线、对比）</a:t>
              </a:r>
              <a:endParaRPr lang="en-US" altLang="zh-CN" sz="1400" dirty="0" smtClean="0">
                <a:solidFill>
                  <a:srgbClr val="FFFFFF"/>
                </a:solidFill>
                <a:ea typeface="楷体" pitchFamily="49" charset="-122"/>
              </a:endParaRPr>
            </a:p>
            <a:p>
              <a:pPr marL="171450" indent="-171450">
                <a:lnSpc>
                  <a:spcPct val="150000"/>
                </a:lnSpc>
                <a:buFont typeface="Arial" pitchFamily="34" charset="0"/>
                <a:buChar char="•"/>
              </a:pPr>
              <a:r>
                <a:rPr lang="zh-CN" altLang="en-US" sz="1400" dirty="0" smtClean="0">
                  <a:solidFill>
                    <a:srgbClr val="FFFFFF"/>
                  </a:solidFill>
                  <a:ea typeface="楷体" pitchFamily="49" charset="-122"/>
                </a:rPr>
                <a:t>情景生成、监控（实时、透明）</a:t>
              </a:r>
              <a:endParaRPr lang="en-US" altLang="zh-CN" sz="1400" dirty="0" smtClean="0">
                <a:solidFill>
                  <a:srgbClr val="FFFFFF"/>
                </a:solidFill>
                <a:ea typeface="楷体" pitchFamily="49" charset="-122"/>
              </a:endParaRPr>
            </a:p>
            <a:p>
              <a:pPr marL="171450" indent="-171450">
                <a:lnSpc>
                  <a:spcPct val="150000"/>
                </a:lnSpc>
                <a:buFont typeface="Arial" pitchFamily="34" charset="0"/>
                <a:buChar char="•"/>
              </a:pPr>
              <a:r>
                <a:rPr lang="zh-CN" altLang="en-US" sz="1400" dirty="0" smtClean="0">
                  <a:solidFill>
                    <a:srgbClr val="FFFFFF"/>
                  </a:solidFill>
                  <a:ea typeface="楷体" pitchFamily="49" charset="-122"/>
                </a:rPr>
                <a:t>损益、敞口（交易、利润、</a:t>
              </a:r>
              <a:r>
                <a:rPr lang="zh-CN" altLang="en-US" sz="1400" dirty="0">
                  <a:solidFill>
                    <a:srgbClr val="FFFFFF"/>
                  </a:solidFill>
                  <a:ea typeface="楷体" pitchFamily="49" charset="-122"/>
                </a:rPr>
                <a:t>成本</a:t>
              </a:r>
              <a:r>
                <a:rPr lang="zh-CN" altLang="en-US" sz="1400" dirty="0" smtClean="0">
                  <a:solidFill>
                    <a:srgbClr val="FFFFFF"/>
                  </a:solidFill>
                  <a:ea typeface="楷体" pitchFamily="49" charset="-122"/>
                </a:rPr>
                <a:t>）</a:t>
              </a:r>
              <a:endParaRPr lang="en-US" altLang="zh-CN" sz="1400" dirty="0">
                <a:solidFill>
                  <a:srgbClr val="FFFFFF"/>
                </a:solidFill>
                <a:ea typeface="楷体" pitchFamily="49" charset="-122"/>
              </a:endParaRPr>
            </a:p>
          </p:txBody>
        </p:sp>
        <p:sp>
          <p:nvSpPr>
            <p:cNvPr id="9" name="圆角矩形 235"/>
            <p:cNvSpPr/>
            <p:nvPr/>
          </p:nvSpPr>
          <p:spPr>
            <a:xfrm>
              <a:off x="1819431" y="4047724"/>
              <a:ext cx="2066770" cy="1191816"/>
            </a:xfrm>
            <a:prstGeom prst="roundRect">
              <a:avLst/>
            </a:prstGeom>
            <a:noFill/>
            <a:ln>
              <a:noFill/>
            </a:ln>
            <a:effectLst/>
          </p:spPr>
          <p:txBody>
            <a:bodyPr wrap="square" lIns="0" tIns="0" rIns="0" bIns="0">
              <a:noAutofit/>
            </a:bodyPr>
            <a:lstStyle/>
            <a:p>
              <a:pPr marL="266700" indent="-266700" algn="ctr"/>
              <a:r>
                <a:rPr lang="zh-CN" altLang="en-US" sz="2000" b="1" dirty="0" smtClean="0">
                  <a:solidFill>
                    <a:srgbClr val="FFFFFF"/>
                  </a:solidFill>
                  <a:ea typeface="楷体" pitchFamily="49" charset="-122"/>
                </a:rPr>
                <a:t>分析展现</a:t>
              </a:r>
              <a:endParaRPr lang="en-US" altLang="zh-CN" sz="2000" b="1" dirty="0" smtClean="0">
                <a:solidFill>
                  <a:srgbClr val="FFFFFF"/>
                </a:solidFill>
                <a:ea typeface="楷体" pitchFamily="49" charset="-122"/>
              </a:endParaRPr>
            </a:p>
            <a:p>
              <a:pPr marL="171450" indent="-171450">
                <a:lnSpc>
                  <a:spcPct val="150000"/>
                </a:lnSpc>
                <a:spcBef>
                  <a:spcPts val="1200"/>
                </a:spcBef>
                <a:buFont typeface="Arial" pitchFamily="34" charset="0"/>
                <a:buChar char="•"/>
              </a:pPr>
              <a:r>
                <a:rPr lang="zh-CN" altLang="en-US" sz="1400" dirty="0" smtClean="0">
                  <a:solidFill>
                    <a:srgbClr val="FFFFFF"/>
                  </a:solidFill>
                  <a:ea typeface="楷体" pitchFamily="49" charset="-122"/>
                </a:rPr>
                <a:t>实时监测工具</a:t>
              </a:r>
              <a:endParaRPr lang="en-US" altLang="zh-CN" sz="1400" dirty="0" smtClean="0">
                <a:solidFill>
                  <a:srgbClr val="FFFFFF"/>
                </a:solidFill>
                <a:ea typeface="楷体" pitchFamily="49" charset="-122"/>
              </a:endParaRPr>
            </a:p>
            <a:p>
              <a:pPr marL="171450" indent="-171450">
                <a:lnSpc>
                  <a:spcPct val="150000"/>
                </a:lnSpc>
                <a:buFont typeface="Arial" pitchFamily="34" charset="0"/>
                <a:buChar char="•"/>
              </a:pPr>
              <a:r>
                <a:rPr lang="zh-CN" altLang="en-US" sz="1400" dirty="0" smtClean="0">
                  <a:solidFill>
                    <a:srgbClr val="FFFFFF"/>
                  </a:solidFill>
                  <a:ea typeface="楷体" pitchFamily="49" charset="-122"/>
                </a:rPr>
                <a:t>统计分析工具（评级效果、行为分析工具）</a:t>
              </a:r>
              <a:endParaRPr lang="en-US" altLang="zh-CN" sz="1400" dirty="0">
                <a:solidFill>
                  <a:srgbClr val="FFFFFF"/>
                </a:solidFill>
                <a:ea typeface="楷体" pitchFamily="49" charset="-122"/>
              </a:endParaRPr>
            </a:p>
          </p:txBody>
        </p:sp>
        <p:sp>
          <p:nvSpPr>
            <p:cNvPr id="10" name="圆角矩形 236"/>
            <p:cNvSpPr/>
            <p:nvPr/>
          </p:nvSpPr>
          <p:spPr>
            <a:xfrm>
              <a:off x="4319499" y="4047723"/>
              <a:ext cx="2066770" cy="1572817"/>
            </a:xfrm>
            <a:prstGeom prst="roundRect">
              <a:avLst/>
            </a:prstGeom>
            <a:noFill/>
            <a:ln>
              <a:noFill/>
            </a:ln>
            <a:effectLst/>
          </p:spPr>
          <p:txBody>
            <a:bodyPr wrap="square" lIns="0" tIns="0" rIns="0" bIns="0">
              <a:noAutofit/>
            </a:bodyPr>
            <a:lstStyle/>
            <a:p>
              <a:pPr marL="266700" indent="-266700" algn="ctr"/>
              <a:r>
                <a:rPr lang="zh-CN" altLang="en-US" sz="2000" b="1" dirty="0" smtClean="0">
                  <a:ea typeface="楷体" pitchFamily="49" charset="-122"/>
                </a:rPr>
                <a:t>数据管理</a:t>
              </a:r>
              <a:endParaRPr lang="en-US" altLang="zh-CN" sz="2000" b="1" dirty="0" smtClean="0">
                <a:ea typeface="楷体" pitchFamily="49" charset="-122"/>
              </a:endParaRPr>
            </a:p>
            <a:p>
              <a:pPr marL="171450" indent="-171450">
                <a:lnSpc>
                  <a:spcPct val="150000"/>
                </a:lnSpc>
                <a:spcBef>
                  <a:spcPts val="1200"/>
                </a:spcBef>
                <a:buFont typeface="Arial" pitchFamily="34" charset="0"/>
                <a:buChar char="•"/>
              </a:pPr>
              <a:r>
                <a:rPr lang="zh-CN" altLang="en-US" sz="1400" dirty="0" smtClean="0">
                  <a:ea typeface="楷体" pitchFamily="49" charset="-122"/>
                </a:rPr>
                <a:t>风险数据集市</a:t>
              </a:r>
              <a:endParaRPr lang="en-US" altLang="zh-CN" sz="1400" dirty="0">
                <a:ea typeface="楷体" pitchFamily="49" charset="-122"/>
              </a:endParaRPr>
            </a:p>
            <a:p>
              <a:pPr marL="171450" indent="-171450">
                <a:lnSpc>
                  <a:spcPct val="150000"/>
                </a:lnSpc>
                <a:buFont typeface="Arial" pitchFamily="34" charset="0"/>
                <a:buChar char="•"/>
              </a:pPr>
              <a:r>
                <a:rPr lang="zh-CN" altLang="en-US" sz="1400" dirty="0" smtClean="0">
                  <a:ea typeface="楷体" pitchFamily="49" charset="-122"/>
                </a:rPr>
                <a:t>数据标准</a:t>
              </a:r>
              <a:endParaRPr lang="en-US" altLang="zh-CN" sz="1400" dirty="0" smtClean="0">
                <a:ea typeface="楷体" pitchFamily="49" charset="-122"/>
              </a:endParaRPr>
            </a:p>
            <a:p>
              <a:pPr marL="171450" indent="-171450">
                <a:lnSpc>
                  <a:spcPct val="150000"/>
                </a:lnSpc>
                <a:buFont typeface="Arial" pitchFamily="34" charset="0"/>
                <a:buChar char="•"/>
              </a:pPr>
              <a:r>
                <a:rPr lang="zh-CN" altLang="en-US" sz="1400" dirty="0" smtClean="0">
                  <a:ea typeface="楷体" pitchFamily="49" charset="-122"/>
                </a:rPr>
                <a:t>数据管控</a:t>
              </a:r>
              <a:endParaRPr lang="en-US" altLang="zh-CN" sz="1400" dirty="0" smtClean="0">
                <a:ea typeface="楷体" pitchFamily="49" charset="-122"/>
              </a:endParaRPr>
            </a:p>
          </p:txBody>
        </p:sp>
      </p:grpSp>
    </p:spTree>
    <p:extLst>
      <p:ext uri="{BB962C8B-B14F-4D97-AF65-F5344CB8AC3E}">
        <p14:creationId xmlns:p14="http://schemas.microsoft.com/office/powerpoint/2010/main" val="3688447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en-US" dirty="0" smtClean="0">
                <a:solidFill>
                  <a:srgbClr val="FFFFFF"/>
                </a:solidFill>
                <a:latin typeface="楷体" panose="02010609060101010101" pitchFamily="49" charset="-122"/>
                <a:ea typeface="楷体" panose="02010609060101010101" pitchFamily="49" charset="-122"/>
              </a:rPr>
              <a:t>RM</a:t>
            </a:r>
            <a:r>
              <a:rPr lang="zh-CN" altLang="en-US" dirty="0" smtClean="0">
                <a:solidFill>
                  <a:srgbClr val="FFFFFF"/>
                </a:solidFill>
                <a:latin typeface="楷体" panose="02010609060101010101" pitchFamily="49" charset="-122"/>
                <a:ea typeface="楷体" panose="02010609060101010101" pitchFamily="49" charset="-122"/>
              </a:rPr>
              <a:t>风险计量引擎</a:t>
            </a:r>
            <a:endParaRPr lang="en-CA" dirty="0">
              <a:solidFill>
                <a:srgbClr val="FFFFFF"/>
              </a:solidFill>
              <a:latin typeface="楷体" panose="02010609060101010101" pitchFamily="49" charset="-122"/>
              <a:ea typeface="楷体" panose="02010609060101010101" pitchFamily="49" charset="-122"/>
            </a:endParaRPr>
          </a:p>
        </p:txBody>
      </p:sp>
      <p:grpSp>
        <p:nvGrpSpPr>
          <p:cNvPr id="4" name="组合 3"/>
          <p:cNvGrpSpPr/>
          <p:nvPr/>
        </p:nvGrpSpPr>
        <p:grpSpPr>
          <a:xfrm>
            <a:off x="432743" y="1402874"/>
            <a:ext cx="8383869" cy="3693638"/>
            <a:chOff x="432743" y="1889677"/>
            <a:chExt cx="8383869" cy="3693638"/>
          </a:xfrm>
        </p:grpSpPr>
        <p:grpSp>
          <p:nvGrpSpPr>
            <p:cNvPr id="7" name="Group 2"/>
            <p:cNvGrpSpPr/>
            <p:nvPr/>
          </p:nvGrpSpPr>
          <p:grpSpPr>
            <a:xfrm>
              <a:off x="432743" y="1891799"/>
              <a:ext cx="1597707" cy="3691367"/>
              <a:chOff x="225909" y="1891799"/>
              <a:chExt cx="1597707" cy="3691367"/>
            </a:xfrm>
          </p:grpSpPr>
          <p:grpSp>
            <p:nvGrpSpPr>
              <p:cNvPr id="8" name="Group 40"/>
              <p:cNvGrpSpPr/>
              <p:nvPr/>
            </p:nvGrpSpPr>
            <p:grpSpPr>
              <a:xfrm>
                <a:off x="225909" y="1891799"/>
                <a:ext cx="1597707" cy="616968"/>
                <a:chOff x="4167" y="644309"/>
                <a:chExt cx="1597707" cy="616968"/>
              </a:xfrm>
            </p:grpSpPr>
            <p:sp>
              <p:nvSpPr>
                <p:cNvPr id="12" name="Rectangle 41"/>
                <p:cNvSpPr/>
                <p:nvPr/>
              </p:nvSpPr>
              <p:spPr>
                <a:xfrm>
                  <a:off x="4167" y="644309"/>
                  <a:ext cx="1597707" cy="61696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42"/>
                <p:cNvSpPr/>
                <p:nvPr/>
              </p:nvSpPr>
              <p:spPr>
                <a:xfrm>
                  <a:off x="4167" y="644309"/>
                  <a:ext cx="1597707" cy="616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楷体" pitchFamily="49" charset="-122"/>
                      <a:ea typeface="楷体" pitchFamily="49" charset="-122"/>
                    </a:rPr>
                    <a:t>风险指标计量</a:t>
                  </a:r>
                  <a:endParaRPr lang="en-US" sz="1400" kern="1200" dirty="0">
                    <a:latin typeface="楷体" pitchFamily="49" charset="-122"/>
                    <a:ea typeface="楷体" pitchFamily="49" charset="-122"/>
                  </a:endParaRPr>
                </a:p>
              </p:txBody>
            </p:sp>
          </p:grpSp>
          <p:grpSp>
            <p:nvGrpSpPr>
              <p:cNvPr id="9" name="Group 43"/>
              <p:cNvGrpSpPr/>
              <p:nvPr/>
            </p:nvGrpSpPr>
            <p:grpSpPr>
              <a:xfrm>
                <a:off x="225909" y="2508767"/>
                <a:ext cx="1597707" cy="3074399"/>
                <a:chOff x="4167" y="1261277"/>
                <a:chExt cx="1597707" cy="3074399"/>
              </a:xfrm>
            </p:grpSpPr>
            <p:sp>
              <p:nvSpPr>
                <p:cNvPr id="10" name="Rectangle 44"/>
                <p:cNvSpPr/>
                <p:nvPr/>
              </p:nvSpPr>
              <p:spPr>
                <a:xfrm>
                  <a:off x="4167" y="1261277"/>
                  <a:ext cx="1597707" cy="30743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45"/>
                <p:cNvSpPr/>
                <p:nvPr/>
              </p:nvSpPr>
              <p:spPr>
                <a:xfrm>
                  <a:off x="4167" y="1261277"/>
                  <a:ext cx="1597707" cy="30743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参数法</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蒙特卡罗法</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历史模拟法</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边际</a:t>
                  </a:r>
                  <a:r>
                    <a:rPr lang="en-US" altLang="zh-CN" sz="1400" kern="1200" dirty="0" err="1" smtClean="0">
                      <a:latin typeface="楷体" pitchFamily="49" charset="-122"/>
                      <a:ea typeface="楷体" pitchFamily="49" charset="-122"/>
                    </a:rPr>
                    <a:t>VaR</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成份</a:t>
                  </a:r>
                  <a:r>
                    <a:rPr lang="en-US" altLang="zh-CN" sz="1400" kern="1200" dirty="0" err="1" smtClean="0">
                      <a:latin typeface="楷体" pitchFamily="49" charset="-122"/>
                      <a:ea typeface="楷体" pitchFamily="49" charset="-122"/>
                    </a:rPr>
                    <a:t>VaR</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增量</a:t>
                  </a:r>
                  <a:r>
                    <a:rPr lang="en-US" altLang="zh-CN" sz="1400" kern="1200" dirty="0" err="1" smtClean="0">
                      <a:latin typeface="楷体" pitchFamily="49" charset="-122"/>
                      <a:ea typeface="楷体" pitchFamily="49" charset="-122"/>
                    </a:rPr>
                    <a:t>VaR</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厚尾风险值</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压力风险值</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敏感性分析</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希腊字母</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相关性矩阵</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模拟损益</a:t>
                  </a:r>
                  <a:r>
                    <a:rPr lang="zh-CN" altLang="en-US" sz="1400" dirty="0" smtClean="0">
                      <a:latin typeface="楷体" pitchFamily="49" charset="-122"/>
                      <a:ea typeface="楷体" pitchFamily="49" charset="-122"/>
                    </a:rPr>
                    <a:t>分布</a:t>
                  </a:r>
                  <a:endParaRPr lang="en-US" sz="1400" kern="1200" dirty="0">
                    <a:latin typeface="楷体" pitchFamily="49" charset="-122"/>
                    <a:ea typeface="楷体" pitchFamily="49" charset="-122"/>
                  </a:endParaRPr>
                </a:p>
              </p:txBody>
            </p:sp>
          </p:grpSp>
        </p:grpSp>
        <p:grpSp>
          <p:nvGrpSpPr>
            <p:cNvPr id="14" name="Group 46"/>
            <p:cNvGrpSpPr/>
            <p:nvPr/>
          </p:nvGrpSpPr>
          <p:grpSpPr>
            <a:xfrm>
              <a:off x="2121035" y="1891948"/>
              <a:ext cx="1597707" cy="3691367"/>
              <a:chOff x="3821536" y="1583316"/>
              <a:chExt cx="1597707" cy="3691367"/>
            </a:xfrm>
            <a:effectLst/>
          </p:grpSpPr>
          <p:grpSp>
            <p:nvGrpSpPr>
              <p:cNvPr id="15" name="Group 47"/>
              <p:cNvGrpSpPr/>
              <p:nvPr/>
            </p:nvGrpSpPr>
            <p:grpSpPr>
              <a:xfrm>
                <a:off x="3821536" y="1583316"/>
                <a:ext cx="1597707" cy="616968"/>
                <a:chOff x="1825553" y="644309"/>
                <a:chExt cx="1597707" cy="616968"/>
              </a:xfrm>
            </p:grpSpPr>
            <p:sp>
              <p:nvSpPr>
                <p:cNvPr id="19" name="Rectangle 51"/>
                <p:cNvSpPr/>
                <p:nvPr/>
              </p:nvSpPr>
              <p:spPr>
                <a:xfrm>
                  <a:off x="1825553" y="644309"/>
                  <a:ext cx="1597707" cy="61696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52"/>
                <p:cNvSpPr/>
                <p:nvPr/>
              </p:nvSpPr>
              <p:spPr>
                <a:xfrm>
                  <a:off x="1825553" y="644309"/>
                  <a:ext cx="1597707" cy="616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dirty="0">
                      <a:latin typeface="楷体" pitchFamily="49" charset="-122"/>
                      <a:ea typeface="楷体" pitchFamily="49" charset="-122"/>
                    </a:rPr>
                    <a:t>利差</a:t>
                  </a:r>
                  <a:r>
                    <a:rPr lang="zh-CN" altLang="en-US" sz="1400" kern="1200" dirty="0" smtClean="0">
                      <a:latin typeface="楷体" pitchFamily="49" charset="-122"/>
                      <a:ea typeface="楷体" pitchFamily="49" charset="-122"/>
                    </a:rPr>
                    <a:t>风险 </a:t>
                  </a:r>
                  <a:endParaRPr lang="en-US" altLang="zh-CN" sz="1400" kern="1200" dirty="0" smtClean="0">
                    <a:latin typeface="楷体" pitchFamily="49" charset="-122"/>
                    <a:ea typeface="楷体" pitchFamily="49" charset="-122"/>
                  </a:endParaRPr>
                </a:p>
              </p:txBody>
            </p:sp>
          </p:grpSp>
          <p:grpSp>
            <p:nvGrpSpPr>
              <p:cNvPr id="16" name="Group 48"/>
              <p:cNvGrpSpPr/>
              <p:nvPr/>
            </p:nvGrpSpPr>
            <p:grpSpPr>
              <a:xfrm>
                <a:off x="3821536" y="2200284"/>
                <a:ext cx="1597707" cy="3074399"/>
                <a:chOff x="1825553" y="1261277"/>
                <a:chExt cx="1597707" cy="3074399"/>
              </a:xfrm>
            </p:grpSpPr>
            <p:sp>
              <p:nvSpPr>
                <p:cNvPr id="17" name="Rectangle 49"/>
                <p:cNvSpPr/>
                <p:nvPr/>
              </p:nvSpPr>
              <p:spPr>
                <a:xfrm>
                  <a:off x="1825553" y="1261277"/>
                  <a:ext cx="1597707" cy="30743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Rectangle 50"/>
                <p:cNvSpPr/>
                <p:nvPr/>
              </p:nvSpPr>
              <p:spPr>
                <a:xfrm>
                  <a:off x="1825553" y="1261277"/>
                  <a:ext cx="1597707" cy="30743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发行人</a:t>
                  </a:r>
                  <a:r>
                    <a:rPr lang="en-US" altLang="zh-CN" sz="1400" kern="1200" dirty="0" smtClean="0">
                      <a:latin typeface="楷体" pitchFamily="49" charset="-122"/>
                      <a:ea typeface="楷体" pitchFamily="49" charset="-122"/>
                    </a:rPr>
                    <a:t>/</a:t>
                  </a:r>
                  <a:r>
                    <a:rPr lang="zh-CN" altLang="en-US" sz="1400" kern="1200" dirty="0" smtClean="0">
                      <a:latin typeface="楷体" pitchFamily="49" charset="-122"/>
                      <a:ea typeface="楷体" pitchFamily="49" charset="-122"/>
                    </a:rPr>
                    <a:t>评级及无风险收益率曲线</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信用利差互换</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股票资产价值波动及负债比例</a:t>
                  </a:r>
                  <a:endParaRPr lang="en-US" sz="1400" kern="1200" dirty="0">
                    <a:latin typeface="楷体" pitchFamily="49" charset="-122"/>
                    <a:ea typeface="楷体" pitchFamily="49" charset="-122"/>
                  </a:endParaRPr>
                </a:p>
              </p:txBody>
            </p:sp>
          </p:grpSp>
        </p:grpSp>
        <p:grpSp>
          <p:nvGrpSpPr>
            <p:cNvPr id="21" name="Group 4"/>
            <p:cNvGrpSpPr/>
            <p:nvPr/>
          </p:nvGrpSpPr>
          <p:grpSpPr>
            <a:xfrm>
              <a:off x="3834163" y="1889677"/>
              <a:ext cx="1597707" cy="3691367"/>
              <a:chOff x="2145322" y="1891948"/>
              <a:chExt cx="1597707" cy="3691367"/>
            </a:xfrm>
          </p:grpSpPr>
          <p:grpSp>
            <p:nvGrpSpPr>
              <p:cNvPr id="22" name="Group 53"/>
              <p:cNvGrpSpPr/>
              <p:nvPr/>
            </p:nvGrpSpPr>
            <p:grpSpPr>
              <a:xfrm>
                <a:off x="2145322" y="1891948"/>
                <a:ext cx="1597707" cy="616968"/>
                <a:chOff x="3646939" y="644309"/>
                <a:chExt cx="1597707" cy="616968"/>
              </a:xfrm>
            </p:grpSpPr>
            <p:sp>
              <p:nvSpPr>
                <p:cNvPr id="26" name="Rectangle 54"/>
                <p:cNvSpPr/>
                <p:nvPr/>
              </p:nvSpPr>
              <p:spPr>
                <a:xfrm>
                  <a:off x="3646939" y="644309"/>
                  <a:ext cx="1597707" cy="61696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55"/>
                <p:cNvSpPr/>
                <p:nvPr/>
              </p:nvSpPr>
              <p:spPr>
                <a:xfrm>
                  <a:off x="3646939" y="644309"/>
                  <a:ext cx="1597707" cy="616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楷体" pitchFamily="49" charset="-122"/>
                      <a:ea typeface="楷体" pitchFamily="49" charset="-122"/>
                    </a:rPr>
                    <a:t>压力测试</a:t>
                  </a:r>
                  <a:endParaRPr lang="en-US" sz="1400" kern="1200" dirty="0">
                    <a:latin typeface="楷体" pitchFamily="49" charset="-122"/>
                    <a:ea typeface="楷体" pitchFamily="49" charset="-122"/>
                  </a:endParaRPr>
                </a:p>
              </p:txBody>
            </p:sp>
          </p:grpSp>
          <p:grpSp>
            <p:nvGrpSpPr>
              <p:cNvPr id="23" name="Group 56"/>
              <p:cNvGrpSpPr/>
              <p:nvPr/>
            </p:nvGrpSpPr>
            <p:grpSpPr>
              <a:xfrm>
                <a:off x="2145322" y="2508916"/>
                <a:ext cx="1597707" cy="3074399"/>
                <a:chOff x="3646939" y="1261277"/>
                <a:chExt cx="1597707" cy="3074399"/>
              </a:xfrm>
            </p:grpSpPr>
            <p:sp>
              <p:nvSpPr>
                <p:cNvPr id="24" name="Rectangle 57"/>
                <p:cNvSpPr/>
                <p:nvPr/>
              </p:nvSpPr>
              <p:spPr>
                <a:xfrm>
                  <a:off x="3646939" y="1261277"/>
                  <a:ext cx="1597707" cy="30743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5" name="Rectangle 58"/>
                <p:cNvSpPr/>
                <p:nvPr/>
              </p:nvSpPr>
              <p:spPr>
                <a:xfrm>
                  <a:off x="3646939" y="1261277"/>
                  <a:ext cx="1597707" cy="30743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历史情景</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风险类型平行上下移动</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风险因素自定义变化 </a:t>
                  </a:r>
                  <a:r>
                    <a:rPr lang="en-US" altLang="zh-CN" sz="1400" kern="1200" dirty="0" smtClean="0">
                      <a:latin typeface="楷体" pitchFamily="49" charset="-122"/>
                      <a:ea typeface="楷体" pitchFamily="49" charset="-122"/>
                    </a:rPr>
                    <a:t>(</a:t>
                  </a:r>
                  <a:r>
                    <a:rPr lang="zh-CN" altLang="en-US" sz="1400" kern="1200" dirty="0" smtClean="0">
                      <a:latin typeface="楷体" pitchFamily="49" charset="-122"/>
                      <a:ea typeface="楷体" pitchFamily="49" charset="-122"/>
                    </a:rPr>
                    <a:t>变陡</a:t>
                  </a:r>
                  <a:r>
                    <a:rPr lang="en-US" altLang="zh-CN" sz="1400" kern="1200" dirty="0" smtClean="0">
                      <a:latin typeface="楷体" pitchFamily="49" charset="-122"/>
                      <a:ea typeface="楷体" pitchFamily="49" charset="-122"/>
                    </a:rPr>
                    <a:t>,</a:t>
                  </a:r>
                  <a:r>
                    <a:rPr lang="zh-CN" altLang="en-US" sz="1400" kern="1200" dirty="0" smtClean="0">
                      <a:latin typeface="楷体" pitchFamily="49" charset="-122"/>
                      <a:ea typeface="楷体" pitchFamily="49" charset="-122"/>
                    </a:rPr>
                    <a:t> 变平</a:t>
                  </a:r>
                  <a:r>
                    <a:rPr lang="en-US" altLang="zh-CN" sz="1400" kern="1200" dirty="0" smtClean="0">
                      <a:latin typeface="楷体" pitchFamily="49" charset="-122"/>
                      <a:ea typeface="楷体" pitchFamily="49" charset="-122"/>
                    </a:rPr>
                    <a:t>, </a:t>
                  </a:r>
                  <a:r>
                    <a:rPr lang="zh-CN" altLang="en-US" sz="1400" kern="1200" dirty="0" smtClean="0">
                      <a:latin typeface="楷体" pitchFamily="49" charset="-122"/>
                      <a:ea typeface="楷体" pitchFamily="49" charset="-122"/>
                    </a:rPr>
                    <a:t>扭曲等</a:t>
                  </a:r>
                  <a:r>
                    <a:rPr lang="en-US" altLang="zh-CN" sz="1400" kern="1200" dirty="0" smtClean="0">
                      <a:latin typeface="楷体" pitchFamily="49" charset="-122"/>
                      <a:ea typeface="楷体" pitchFamily="49" charset="-122"/>
                    </a:rPr>
                    <a:t>)</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模型参数自定义变化 </a:t>
                  </a:r>
                  <a:r>
                    <a:rPr lang="en-US" altLang="zh-CN" sz="1400" kern="1200" dirty="0" smtClean="0">
                      <a:latin typeface="楷体" pitchFamily="49" charset="-122"/>
                      <a:ea typeface="楷体" pitchFamily="49" charset="-122"/>
                    </a:rPr>
                    <a:t>(</a:t>
                  </a:r>
                  <a:r>
                    <a:rPr lang="zh-CN" altLang="en-US" sz="1400" kern="1200" dirty="0" smtClean="0">
                      <a:latin typeface="楷体" pitchFamily="49" charset="-122"/>
                      <a:ea typeface="楷体" pitchFamily="49" charset="-122"/>
                    </a:rPr>
                    <a:t>违约率</a:t>
                  </a:r>
                  <a:r>
                    <a:rPr lang="en-US" altLang="zh-CN" sz="1400" kern="1200" dirty="0" smtClean="0">
                      <a:latin typeface="楷体" pitchFamily="49" charset="-122"/>
                      <a:ea typeface="楷体" pitchFamily="49" charset="-122"/>
                    </a:rPr>
                    <a:t>, </a:t>
                  </a:r>
                  <a:r>
                    <a:rPr lang="zh-CN" altLang="en-US" sz="1400" kern="1200" dirty="0" smtClean="0">
                      <a:latin typeface="楷体" pitchFamily="49" charset="-122"/>
                      <a:ea typeface="楷体" pitchFamily="49" charset="-122"/>
                    </a:rPr>
                    <a:t>隐含波动率等</a:t>
                  </a:r>
                  <a:r>
                    <a:rPr lang="en-US" altLang="zh-CN" sz="1400" kern="1200" dirty="0" smtClean="0">
                      <a:latin typeface="楷体" pitchFamily="49" charset="-122"/>
                      <a:ea typeface="楷体" pitchFamily="49" charset="-122"/>
                    </a:rPr>
                    <a:t>)</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反向压力测试</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综合压力测试</a:t>
                  </a:r>
                  <a:endParaRPr lang="en-US" sz="1400" kern="1200" dirty="0">
                    <a:latin typeface="楷体" pitchFamily="49" charset="-122"/>
                    <a:ea typeface="楷体" pitchFamily="49" charset="-122"/>
                  </a:endParaRPr>
                </a:p>
              </p:txBody>
            </p:sp>
          </p:grpSp>
        </p:grpSp>
        <p:grpSp>
          <p:nvGrpSpPr>
            <p:cNvPr id="28" name="Group 59"/>
            <p:cNvGrpSpPr/>
            <p:nvPr/>
          </p:nvGrpSpPr>
          <p:grpSpPr>
            <a:xfrm>
              <a:off x="5527034" y="1891948"/>
              <a:ext cx="1597707" cy="3691367"/>
              <a:chOff x="5594533" y="1583316"/>
              <a:chExt cx="1597707" cy="3691367"/>
            </a:xfrm>
          </p:grpSpPr>
          <p:grpSp>
            <p:nvGrpSpPr>
              <p:cNvPr id="29" name="Group 60"/>
              <p:cNvGrpSpPr/>
              <p:nvPr/>
            </p:nvGrpSpPr>
            <p:grpSpPr>
              <a:xfrm>
                <a:off x="5594533" y="1583316"/>
                <a:ext cx="1597707" cy="616968"/>
                <a:chOff x="5468326" y="644309"/>
                <a:chExt cx="1597707" cy="616968"/>
              </a:xfrm>
            </p:grpSpPr>
            <p:sp>
              <p:nvSpPr>
                <p:cNvPr id="33" name="Rectangle 64"/>
                <p:cNvSpPr/>
                <p:nvPr/>
              </p:nvSpPr>
              <p:spPr>
                <a:xfrm>
                  <a:off x="5468326" y="644309"/>
                  <a:ext cx="1597707" cy="61696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ectangle 65"/>
                <p:cNvSpPr/>
                <p:nvPr/>
              </p:nvSpPr>
              <p:spPr>
                <a:xfrm>
                  <a:off x="5468326" y="644309"/>
                  <a:ext cx="1597707" cy="616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楷体" pitchFamily="49" charset="-122"/>
                      <a:ea typeface="楷体" pitchFamily="49" charset="-122"/>
                    </a:rPr>
                    <a:t>交易对手</a:t>
                  </a:r>
                  <a:endParaRPr lang="en-US" altLang="zh-CN" sz="1400" kern="1200" dirty="0" smtClean="0">
                    <a:latin typeface="楷体" pitchFamily="49" charset="-122"/>
                    <a:ea typeface="楷体" pitchFamily="49" charset="-122"/>
                  </a:endParaRPr>
                </a:p>
                <a:p>
                  <a:pPr lvl="0" algn="ctr" defTabSz="622300">
                    <a:lnSpc>
                      <a:spcPct val="90000"/>
                    </a:lnSpc>
                    <a:spcBef>
                      <a:spcPct val="0"/>
                    </a:spcBef>
                    <a:spcAft>
                      <a:spcPct val="35000"/>
                    </a:spcAft>
                  </a:pPr>
                  <a:r>
                    <a:rPr lang="zh-CN" altLang="en-US" sz="1400" kern="1200" dirty="0" smtClean="0">
                      <a:latin typeface="楷体" pitchFamily="49" charset="-122"/>
                      <a:ea typeface="楷体" pitchFamily="49" charset="-122"/>
                    </a:rPr>
                    <a:t>信用</a:t>
                  </a:r>
                  <a:r>
                    <a:rPr lang="zh-CN" altLang="en-US" sz="1400" dirty="0">
                      <a:latin typeface="楷体" pitchFamily="49" charset="-122"/>
                      <a:ea typeface="楷体" pitchFamily="49" charset="-122"/>
                    </a:rPr>
                    <a:t>风险</a:t>
                  </a:r>
                  <a:endParaRPr lang="en-US" sz="1400" kern="1200" dirty="0">
                    <a:latin typeface="楷体" pitchFamily="49" charset="-122"/>
                    <a:ea typeface="楷体" pitchFamily="49" charset="-122"/>
                  </a:endParaRPr>
                </a:p>
              </p:txBody>
            </p:sp>
          </p:grpSp>
          <p:grpSp>
            <p:nvGrpSpPr>
              <p:cNvPr id="30" name="Group 61"/>
              <p:cNvGrpSpPr/>
              <p:nvPr/>
            </p:nvGrpSpPr>
            <p:grpSpPr>
              <a:xfrm>
                <a:off x="5594533" y="2200284"/>
                <a:ext cx="1597707" cy="3074399"/>
                <a:chOff x="5468326" y="1261277"/>
                <a:chExt cx="1597707" cy="3074399"/>
              </a:xfrm>
            </p:grpSpPr>
            <p:sp>
              <p:nvSpPr>
                <p:cNvPr id="31" name="Rectangle 62"/>
                <p:cNvSpPr/>
                <p:nvPr/>
              </p:nvSpPr>
              <p:spPr>
                <a:xfrm>
                  <a:off x="5468326" y="1261277"/>
                  <a:ext cx="1597707" cy="30743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2" name="Rectangle 63"/>
                <p:cNvSpPr/>
                <p:nvPr/>
              </p:nvSpPr>
              <p:spPr>
                <a:xfrm>
                  <a:off x="5468326" y="1261277"/>
                  <a:ext cx="1597707" cy="30743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蒙特卡罗法</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sz="1400" kern="1200" dirty="0" smtClean="0">
                      <a:latin typeface="楷体" pitchFamily="49" charset="-122"/>
                      <a:ea typeface="楷体" pitchFamily="49" charset="-122"/>
                    </a:rPr>
                    <a:t>未来潜在敞口</a:t>
                  </a:r>
                  <a:r>
                    <a:rPr lang="zh-CN" altLang="en-US" sz="1400" kern="1200" dirty="0" smtClean="0">
                      <a:latin typeface="楷体" pitchFamily="49" charset="-122"/>
                      <a:ea typeface="楷体" pitchFamily="49" charset="-122"/>
                    </a:rPr>
                    <a:t> </a:t>
                  </a:r>
                  <a:r>
                    <a:rPr lang="en-US" altLang="zh-CN" sz="1400" kern="1200" dirty="0" smtClean="0">
                      <a:latin typeface="楷体" pitchFamily="49" charset="-122"/>
                      <a:ea typeface="楷体" pitchFamily="49" charset="-122"/>
                    </a:rPr>
                    <a:t>(PFE)</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sz="1400" kern="1200" dirty="0" smtClean="0">
                      <a:latin typeface="楷体" pitchFamily="49" charset="-122"/>
                      <a:ea typeface="楷体" pitchFamily="49" charset="-122"/>
                    </a:rPr>
                    <a:t>预期敞口</a:t>
                  </a:r>
                  <a:r>
                    <a:rPr lang="en-US" altLang="zh-CN" sz="1400" kern="1200" dirty="0" smtClean="0">
                      <a:latin typeface="楷体" pitchFamily="49" charset="-122"/>
                      <a:ea typeface="楷体" pitchFamily="49" charset="-122"/>
                    </a:rPr>
                    <a:t> (EE)</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sz="1400" kern="1200" dirty="0" smtClean="0">
                      <a:latin typeface="楷体" pitchFamily="49" charset="-122"/>
                      <a:ea typeface="楷体" pitchFamily="49" charset="-122"/>
                    </a:rPr>
                    <a:t>时间加权敞口</a:t>
                  </a:r>
                  <a:r>
                    <a:rPr lang="en-US" altLang="zh-CN" sz="1400" kern="1200" dirty="0" smtClean="0">
                      <a:latin typeface="楷体" pitchFamily="49" charset="-122"/>
                      <a:ea typeface="楷体" pitchFamily="49" charset="-122"/>
                    </a:rPr>
                    <a:t> (EPE)</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sz="1400" kern="1200" dirty="0" smtClean="0">
                      <a:latin typeface="楷体" pitchFamily="49" charset="-122"/>
                      <a:ea typeface="楷体" pitchFamily="49" charset="-122"/>
                    </a:rPr>
                    <a:t>时间加权有效敞口</a:t>
                  </a:r>
                  <a:r>
                    <a:rPr lang="en-US" altLang="zh-CN" sz="1400" kern="1200" dirty="0" smtClean="0">
                      <a:latin typeface="楷体" pitchFamily="49" charset="-122"/>
                      <a:ea typeface="楷体" pitchFamily="49" charset="-122"/>
                    </a:rPr>
                    <a:t> (EEPE)</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sz="1400" kern="1200" dirty="0" smtClean="0">
                      <a:latin typeface="楷体" pitchFamily="49" charset="-122"/>
                      <a:ea typeface="楷体" pitchFamily="49" charset="-122"/>
                    </a:rPr>
                    <a:t>信用调整价值</a:t>
                  </a:r>
                  <a:r>
                    <a:rPr lang="en-US" altLang="zh-CN" sz="1400" kern="1200" dirty="0" smtClean="0">
                      <a:latin typeface="楷体" pitchFamily="49" charset="-122"/>
                      <a:ea typeface="楷体" pitchFamily="49" charset="-122"/>
                    </a:rPr>
                    <a:t>  (CVA)</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错向风险</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压力敞口</a:t>
                  </a:r>
                  <a:endParaRPr lang="en-US" sz="1400" kern="1200" dirty="0">
                    <a:latin typeface="楷体" pitchFamily="49" charset="-122"/>
                    <a:ea typeface="楷体" pitchFamily="49" charset="-122"/>
                  </a:endParaRPr>
                </a:p>
              </p:txBody>
            </p:sp>
          </p:grpSp>
        </p:grpSp>
        <p:grpSp>
          <p:nvGrpSpPr>
            <p:cNvPr id="35" name="Group 66"/>
            <p:cNvGrpSpPr/>
            <p:nvPr/>
          </p:nvGrpSpPr>
          <p:grpSpPr>
            <a:xfrm>
              <a:off x="7218905" y="1889677"/>
              <a:ext cx="1597707" cy="3691367"/>
              <a:chOff x="7415919" y="1583316"/>
              <a:chExt cx="1597707" cy="3691367"/>
            </a:xfrm>
            <a:effectLst/>
          </p:grpSpPr>
          <p:grpSp>
            <p:nvGrpSpPr>
              <p:cNvPr id="36" name="Group 67"/>
              <p:cNvGrpSpPr/>
              <p:nvPr/>
            </p:nvGrpSpPr>
            <p:grpSpPr>
              <a:xfrm>
                <a:off x="7415919" y="1583316"/>
                <a:ext cx="1597707" cy="616968"/>
                <a:chOff x="7289712" y="644309"/>
                <a:chExt cx="1597707" cy="616968"/>
              </a:xfrm>
            </p:grpSpPr>
            <p:sp>
              <p:nvSpPr>
                <p:cNvPr id="40" name="Rectangle 71"/>
                <p:cNvSpPr/>
                <p:nvPr/>
              </p:nvSpPr>
              <p:spPr>
                <a:xfrm>
                  <a:off x="7289712" y="644309"/>
                  <a:ext cx="1597707" cy="61696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ectangle 72"/>
                <p:cNvSpPr/>
                <p:nvPr/>
              </p:nvSpPr>
              <p:spPr>
                <a:xfrm>
                  <a:off x="7289712" y="644309"/>
                  <a:ext cx="1597707" cy="616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dirty="0">
                      <a:latin typeface="楷体" pitchFamily="49" charset="-122"/>
                      <a:ea typeface="楷体" pitchFamily="49" charset="-122"/>
                    </a:rPr>
                    <a:t>信用组</a:t>
                  </a:r>
                  <a:r>
                    <a:rPr lang="zh-CN" altLang="en-US" sz="1400" dirty="0" smtClean="0">
                      <a:latin typeface="楷体" pitchFamily="49" charset="-122"/>
                      <a:ea typeface="楷体" pitchFamily="49" charset="-122"/>
                    </a:rPr>
                    <a:t>合风险</a:t>
                  </a:r>
                  <a:endParaRPr lang="en-US" sz="1400" kern="1200" dirty="0">
                    <a:latin typeface="楷体" pitchFamily="49" charset="-122"/>
                    <a:ea typeface="楷体" pitchFamily="49" charset="-122"/>
                  </a:endParaRPr>
                </a:p>
              </p:txBody>
            </p:sp>
          </p:grpSp>
          <p:grpSp>
            <p:nvGrpSpPr>
              <p:cNvPr id="37" name="Group 68"/>
              <p:cNvGrpSpPr/>
              <p:nvPr/>
            </p:nvGrpSpPr>
            <p:grpSpPr>
              <a:xfrm>
                <a:off x="7415919" y="2200284"/>
                <a:ext cx="1597707" cy="3074399"/>
                <a:chOff x="7289712" y="1261277"/>
                <a:chExt cx="1597707" cy="3074399"/>
              </a:xfrm>
            </p:grpSpPr>
            <p:sp>
              <p:nvSpPr>
                <p:cNvPr id="38" name="Rectangle 69"/>
                <p:cNvSpPr/>
                <p:nvPr/>
              </p:nvSpPr>
              <p:spPr>
                <a:xfrm>
                  <a:off x="7289712" y="1261277"/>
                  <a:ext cx="1597707" cy="30743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Rectangle 70"/>
                <p:cNvSpPr/>
                <p:nvPr/>
              </p:nvSpPr>
              <p:spPr>
                <a:xfrm>
                  <a:off x="7289712" y="1261277"/>
                  <a:ext cx="1597707" cy="30743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b="0" i="0" u="none" strike="noStrike" kern="1200" dirty="0" smtClean="0">
                      <a:solidFill>
                        <a:srgbClr val="000000"/>
                      </a:solidFill>
                      <a:effectLst/>
                      <a:latin typeface="楷体" pitchFamily="49" charset="-122"/>
                      <a:ea typeface="楷体" pitchFamily="49" charset="-122"/>
                    </a:rPr>
                    <a:t>蒙特卡罗法</a:t>
                  </a:r>
                  <a:endParaRPr lang="en-US" sz="1400" b="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b="0" i="0" u="none" strike="noStrike" kern="1200" dirty="0" smtClean="0">
                      <a:solidFill>
                        <a:srgbClr val="000000"/>
                      </a:solidFill>
                      <a:effectLst/>
                      <a:latin typeface="楷体" pitchFamily="49" charset="-122"/>
                      <a:ea typeface="楷体" pitchFamily="49" charset="-122"/>
                    </a:rPr>
                    <a:t>恒定风险水平</a:t>
                  </a:r>
                  <a:endParaRPr lang="en-US" sz="1400" b="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b="0" i="0" u="none" strike="noStrike" kern="1200" dirty="0" smtClean="0">
                      <a:solidFill>
                        <a:srgbClr val="000000"/>
                      </a:solidFill>
                      <a:effectLst/>
                      <a:latin typeface="楷体" pitchFamily="49" charset="-122"/>
                      <a:ea typeface="楷体" pitchFamily="49" charset="-122"/>
                    </a:rPr>
                    <a:t>流动性计划期</a:t>
                  </a:r>
                  <a:endParaRPr lang="en-US" sz="1400" b="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b="0" i="0" u="none" strike="noStrike" kern="1200" dirty="0" smtClean="0">
                      <a:solidFill>
                        <a:srgbClr val="000000"/>
                      </a:solidFill>
                      <a:effectLst/>
                      <a:latin typeface="楷体" pitchFamily="49" charset="-122"/>
                      <a:ea typeface="楷体" pitchFamily="49" charset="-122"/>
                    </a:rPr>
                    <a:t>多因子模型估计相关性</a:t>
                  </a:r>
                  <a:endParaRPr lang="en-US" sz="1400" b="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b="0" kern="1200" dirty="0" smtClean="0">
                      <a:latin typeface="楷体" pitchFamily="49" charset="-122"/>
                      <a:ea typeface="楷体" pitchFamily="49" charset="-122"/>
                    </a:rPr>
                    <a:t>违约及评级迁移风险</a:t>
                  </a:r>
                  <a:endParaRPr lang="en-US" sz="1400" b="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楷体" pitchFamily="49" charset="-122"/>
                      <a:ea typeface="楷体" pitchFamily="49" charset="-122"/>
                    </a:rPr>
                    <a:t>集中度分析</a:t>
                  </a:r>
                  <a:endParaRPr lang="en-US" sz="1400" kern="1200" dirty="0">
                    <a:latin typeface="楷体" pitchFamily="49" charset="-122"/>
                    <a:ea typeface="楷体" pitchFamily="49" charset="-122"/>
                  </a:endParaRPr>
                </a:p>
                <a:p>
                  <a:pPr marL="114300" lvl="1" indent="-114300" algn="l" defTabSz="622300">
                    <a:lnSpc>
                      <a:spcPct val="90000"/>
                    </a:lnSpc>
                    <a:spcBef>
                      <a:spcPct val="0"/>
                    </a:spcBef>
                    <a:spcAft>
                      <a:spcPct val="15000"/>
                    </a:spcAft>
                    <a:buChar char="••"/>
                  </a:pPr>
                  <a:endParaRPr lang="en-US" sz="1400" kern="1200" dirty="0">
                    <a:latin typeface="楷体" pitchFamily="49" charset="-122"/>
                    <a:ea typeface="楷体" pitchFamily="49" charset="-122"/>
                  </a:endParaRPr>
                </a:p>
              </p:txBody>
            </p:sp>
          </p:grpSp>
        </p:grpSp>
      </p:grpSp>
    </p:spTree>
    <p:extLst>
      <p:ext uri="{BB962C8B-B14F-4D97-AF65-F5344CB8AC3E}">
        <p14:creationId xmlns:p14="http://schemas.microsoft.com/office/powerpoint/2010/main" val="1702311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err="1" smtClean="0">
                <a:latin typeface="楷体" pitchFamily="49" charset="-122"/>
                <a:ea typeface="楷体" pitchFamily="49" charset="-122"/>
              </a:rPr>
              <a:t>RiskMetrics</a:t>
            </a:r>
            <a:r>
              <a:rPr lang="zh-CN" altLang="en-US" b="1" dirty="0" smtClean="0">
                <a:latin typeface="楷体" pitchFamily="49" charset="-122"/>
                <a:ea typeface="楷体" pitchFamily="49" charset="-122"/>
              </a:rPr>
              <a:t>产品特点</a:t>
            </a:r>
            <a:endParaRPr lang="en-US" altLang="zh-CN" b="1" dirty="0">
              <a:latin typeface="楷体" pitchFamily="49" charset="-122"/>
              <a:ea typeface="楷体" pitchFamily="49" charset="-122"/>
            </a:endParaRPr>
          </a:p>
        </p:txBody>
      </p:sp>
      <p:grpSp>
        <p:nvGrpSpPr>
          <p:cNvPr id="101" name="Group 100"/>
          <p:cNvGrpSpPr/>
          <p:nvPr/>
        </p:nvGrpSpPr>
        <p:grpSpPr>
          <a:xfrm>
            <a:off x="449896" y="1399456"/>
            <a:ext cx="8054962" cy="4832197"/>
            <a:chOff x="449896" y="1399457"/>
            <a:chExt cx="8054962" cy="4832197"/>
          </a:xfrm>
        </p:grpSpPr>
        <p:sp>
          <p:nvSpPr>
            <p:cNvPr id="102" name="Freeform 101"/>
            <p:cNvSpPr/>
            <p:nvPr/>
          </p:nvSpPr>
          <p:spPr>
            <a:xfrm>
              <a:off x="462565" y="1899716"/>
              <a:ext cx="1402210" cy="285862"/>
            </a:xfrm>
            <a:custGeom>
              <a:avLst/>
              <a:gdLst>
                <a:gd name="connsiteX0" fmla="*/ 0 w 1402210"/>
                <a:gd name="connsiteY0" fmla="*/ 0 h 285862"/>
                <a:gd name="connsiteX1" fmla="*/ 1402210 w 1402210"/>
                <a:gd name="connsiteY1" fmla="*/ 0 h 285862"/>
                <a:gd name="connsiteX2" fmla="*/ 1402210 w 1402210"/>
                <a:gd name="connsiteY2" fmla="*/ 285862 h 285862"/>
                <a:gd name="connsiteX3" fmla="*/ 0 w 1402210"/>
                <a:gd name="connsiteY3" fmla="*/ 285862 h 285862"/>
                <a:gd name="connsiteX4" fmla="*/ 0 w 1402210"/>
                <a:gd name="connsiteY4" fmla="*/ 0 h 28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210" h="285862">
                  <a:moveTo>
                    <a:pt x="0" y="0"/>
                  </a:moveTo>
                  <a:lnTo>
                    <a:pt x="1402210" y="0"/>
                  </a:lnTo>
                  <a:lnTo>
                    <a:pt x="1402210" y="285862"/>
                  </a:lnTo>
                  <a:lnTo>
                    <a:pt x="0" y="2858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r>
                <a:rPr lang="zh-CN" altLang="en-US" sz="1300" b="1" kern="1200" dirty="0" smtClean="0">
                  <a:latin typeface="楷体" pitchFamily="49" charset="-122"/>
                  <a:ea typeface="楷体" pitchFamily="49" charset="-122"/>
                </a:rPr>
                <a:t>市场数据</a:t>
              </a:r>
              <a:endParaRPr lang="en-US" sz="1300" b="1" kern="1200" dirty="0">
                <a:latin typeface="楷体" pitchFamily="49" charset="-122"/>
                <a:ea typeface="楷体" pitchFamily="49" charset="-122"/>
              </a:endParaRPr>
            </a:p>
          </p:txBody>
        </p:sp>
        <p:sp>
          <p:nvSpPr>
            <p:cNvPr id="103" name="Left Brace 102"/>
            <p:cNvSpPr/>
            <p:nvPr/>
          </p:nvSpPr>
          <p:spPr>
            <a:xfrm>
              <a:off x="1966868" y="1399457"/>
              <a:ext cx="444145" cy="1286381"/>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4" name="Freeform 103"/>
            <p:cNvSpPr/>
            <p:nvPr/>
          </p:nvSpPr>
          <p:spPr>
            <a:xfrm>
              <a:off x="480375" y="3128074"/>
              <a:ext cx="1366590" cy="270445"/>
            </a:xfrm>
            <a:custGeom>
              <a:avLst/>
              <a:gdLst>
                <a:gd name="connsiteX0" fmla="*/ 0 w 1366590"/>
                <a:gd name="connsiteY0" fmla="*/ 0 h 270445"/>
                <a:gd name="connsiteX1" fmla="*/ 1366590 w 1366590"/>
                <a:gd name="connsiteY1" fmla="*/ 0 h 270445"/>
                <a:gd name="connsiteX2" fmla="*/ 1366590 w 1366590"/>
                <a:gd name="connsiteY2" fmla="*/ 270445 h 270445"/>
                <a:gd name="connsiteX3" fmla="*/ 0 w 1366590"/>
                <a:gd name="connsiteY3" fmla="*/ 270445 h 270445"/>
                <a:gd name="connsiteX4" fmla="*/ 0 w 1366590"/>
                <a:gd name="connsiteY4" fmla="*/ 0 h 270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0" h="270445">
                  <a:moveTo>
                    <a:pt x="0" y="0"/>
                  </a:moveTo>
                  <a:lnTo>
                    <a:pt x="1366590" y="0"/>
                  </a:lnTo>
                  <a:lnTo>
                    <a:pt x="1366590" y="270445"/>
                  </a:lnTo>
                  <a:lnTo>
                    <a:pt x="0" y="270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r>
                <a:rPr lang="zh-CN" altLang="en-US" sz="1300" b="1" kern="1200" dirty="0" smtClean="0">
                  <a:latin typeface="楷体" pitchFamily="49" charset="-122"/>
                  <a:ea typeface="楷体" pitchFamily="49" charset="-122"/>
                </a:rPr>
                <a:t>估值模型</a:t>
              </a:r>
              <a:endParaRPr lang="en-US" sz="1300" kern="1200" dirty="0">
                <a:latin typeface="楷体" pitchFamily="49" charset="-122"/>
                <a:ea typeface="楷体" pitchFamily="49" charset="-122"/>
              </a:endParaRPr>
            </a:p>
          </p:txBody>
        </p:sp>
        <p:sp>
          <p:nvSpPr>
            <p:cNvPr id="105" name="Left Brace 104"/>
            <p:cNvSpPr/>
            <p:nvPr/>
          </p:nvSpPr>
          <p:spPr>
            <a:xfrm>
              <a:off x="1966868" y="2736238"/>
              <a:ext cx="444145" cy="1054117"/>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6" name="Freeform 105"/>
            <p:cNvSpPr/>
            <p:nvPr/>
          </p:nvSpPr>
          <p:spPr>
            <a:xfrm>
              <a:off x="480375" y="4198084"/>
              <a:ext cx="1366590" cy="571725"/>
            </a:xfrm>
            <a:custGeom>
              <a:avLst/>
              <a:gdLst>
                <a:gd name="connsiteX0" fmla="*/ 0 w 1366590"/>
                <a:gd name="connsiteY0" fmla="*/ 0 h 571725"/>
                <a:gd name="connsiteX1" fmla="*/ 1366590 w 1366590"/>
                <a:gd name="connsiteY1" fmla="*/ 0 h 571725"/>
                <a:gd name="connsiteX2" fmla="*/ 1366590 w 1366590"/>
                <a:gd name="connsiteY2" fmla="*/ 571725 h 571725"/>
                <a:gd name="connsiteX3" fmla="*/ 0 w 1366590"/>
                <a:gd name="connsiteY3" fmla="*/ 571725 h 571725"/>
                <a:gd name="connsiteX4" fmla="*/ 0 w 1366590"/>
                <a:gd name="connsiteY4" fmla="*/ 0 h 571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0" h="571725">
                  <a:moveTo>
                    <a:pt x="0" y="0"/>
                  </a:moveTo>
                  <a:lnTo>
                    <a:pt x="1366590" y="0"/>
                  </a:lnTo>
                  <a:lnTo>
                    <a:pt x="1366590" y="571725"/>
                  </a:lnTo>
                  <a:lnTo>
                    <a:pt x="0" y="5717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r>
                <a:rPr lang="zh-CN" altLang="en-US" sz="1300" b="1" kern="1200" dirty="0" smtClean="0">
                  <a:latin typeface="楷体" pitchFamily="49" charset="-122"/>
                  <a:ea typeface="楷体" pitchFamily="49" charset="-122"/>
                </a:rPr>
                <a:t>风险计量</a:t>
              </a:r>
              <a:endParaRPr lang="en-US" altLang="zh-CN" sz="1300" b="1" kern="1200" dirty="0" smtClean="0">
                <a:latin typeface="楷体" pitchFamily="49" charset="-122"/>
                <a:ea typeface="楷体" pitchFamily="49" charset="-122"/>
              </a:endParaRPr>
            </a:p>
            <a:p>
              <a:pPr lvl="0" algn="r" defTabSz="577850">
                <a:lnSpc>
                  <a:spcPct val="90000"/>
                </a:lnSpc>
                <a:spcBef>
                  <a:spcPct val="0"/>
                </a:spcBef>
                <a:spcAft>
                  <a:spcPct val="35000"/>
                </a:spcAft>
              </a:pPr>
              <a:r>
                <a:rPr lang="zh-CN" altLang="en-US" sz="1300" b="1" kern="1200" dirty="0" smtClean="0">
                  <a:latin typeface="楷体" pitchFamily="49" charset="-122"/>
                  <a:ea typeface="楷体" pitchFamily="49" charset="-122"/>
                </a:rPr>
                <a:t>模拟引擎</a:t>
              </a:r>
              <a:endParaRPr lang="en-US" sz="1300" kern="1200" dirty="0">
                <a:latin typeface="楷体" pitchFamily="49" charset="-122"/>
                <a:ea typeface="楷体" pitchFamily="49" charset="-122"/>
              </a:endParaRPr>
            </a:p>
          </p:txBody>
        </p:sp>
        <p:sp>
          <p:nvSpPr>
            <p:cNvPr id="107" name="Left Brace 106"/>
            <p:cNvSpPr/>
            <p:nvPr/>
          </p:nvSpPr>
          <p:spPr>
            <a:xfrm>
              <a:off x="1966868" y="3840756"/>
              <a:ext cx="444145" cy="1286381"/>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8" name="Freeform 107"/>
            <p:cNvSpPr/>
            <p:nvPr/>
          </p:nvSpPr>
          <p:spPr>
            <a:xfrm>
              <a:off x="449896" y="5418734"/>
              <a:ext cx="1427549" cy="571725"/>
            </a:xfrm>
            <a:custGeom>
              <a:avLst/>
              <a:gdLst>
                <a:gd name="connsiteX0" fmla="*/ 0 w 1427549"/>
                <a:gd name="connsiteY0" fmla="*/ 0 h 571725"/>
                <a:gd name="connsiteX1" fmla="*/ 1427549 w 1427549"/>
                <a:gd name="connsiteY1" fmla="*/ 0 h 571725"/>
                <a:gd name="connsiteX2" fmla="*/ 1427549 w 1427549"/>
                <a:gd name="connsiteY2" fmla="*/ 571725 h 571725"/>
                <a:gd name="connsiteX3" fmla="*/ 0 w 1427549"/>
                <a:gd name="connsiteY3" fmla="*/ 571725 h 571725"/>
                <a:gd name="connsiteX4" fmla="*/ 0 w 1427549"/>
                <a:gd name="connsiteY4" fmla="*/ 0 h 571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549" h="571725">
                  <a:moveTo>
                    <a:pt x="0" y="0"/>
                  </a:moveTo>
                  <a:lnTo>
                    <a:pt x="1427549" y="0"/>
                  </a:lnTo>
                  <a:lnTo>
                    <a:pt x="1427549" y="571725"/>
                  </a:lnTo>
                  <a:lnTo>
                    <a:pt x="0" y="5717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r>
                <a:rPr lang="zh-CN" altLang="en-US" sz="1300" b="1" kern="1200" dirty="0" smtClean="0">
                  <a:latin typeface="楷体" pitchFamily="49" charset="-122"/>
                  <a:ea typeface="楷体" pitchFamily="49" charset="-122"/>
                </a:rPr>
                <a:t>标准接口</a:t>
              </a:r>
              <a:endParaRPr lang="en-US" altLang="zh-CN" sz="1300" b="1" kern="1200" dirty="0" smtClean="0">
                <a:latin typeface="楷体" pitchFamily="49" charset="-122"/>
                <a:ea typeface="楷体" pitchFamily="49" charset="-122"/>
              </a:endParaRPr>
            </a:p>
            <a:p>
              <a:pPr algn="r" defTabSz="577850">
                <a:lnSpc>
                  <a:spcPct val="90000"/>
                </a:lnSpc>
                <a:spcBef>
                  <a:spcPct val="0"/>
                </a:spcBef>
                <a:spcAft>
                  <a:spcPct val="35000"/>
                </a:spcAft>
              </a:pPr>
              <a:r>
                <a:rPr lang="zh-CN" altLang="en-US" sz="1300" b="1" dirty="0">
                  <a:latin typeface="楷体" pitchFamily="49" charset="-122"/>
                  <a:ea typeface="楷体" pitchFamily="49" charset="-122"/>
                </a:rPr>
                <a:t>灵</a:t>
              </a:r>
              <a:r>
                <a:rPr lang="zh-CN" altLang="en-US" sz="1300" b="1" dirty="0" smtClean="0">
                  <a:latin typeface="楷体" pitchFamily="49" charset="-122"/>
                  <a:ea typeface="楷体" pitchFamily="49" charset="-122"/>
                </a:rPr>
                <a:t>活</a:t>
              </a:r>
              <a:r>
                <a:rPr lang="zh-CN" altLang="en-US" sz="1300" b="1" dirty="0">
                  <a:latin typeface="楷体" pitchFamily="49" charset="-122"/>
                  <a:ea typeface="楷体" pitchFamily="49" charset="-122"/>
                </a:rPr>
                <a:t>调用</a:t>
              </a:r>
              <a:endParaRPr lang="en-US" altLang="zh-CN" sz="1300" b="1" dirty="0">
                <a:latin typeface="楷体" pitchFamily="49" charset="-122"/>
                <a:ea typeface="楷体" pitchFamily="49" charset="-122"/>
              </a:endParaRPr>
            </a:p>
          </p:txBody>
        </p:sp>
        <p:sp>
          <p:nvSpPr>
            <p:cNvPr id="109" name="Left Brace 108"/>
            <p:cNvSpPr/>
            <p:nvPr/>
          </p:nvSpPr>
          <p:spPr>
            <a:xfrm>
              <a:off x="1966868" y="5177537"/>
              <a:ext cx="444145" cy="1054117"/>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10" name="Group 109"/>
            <p:cNvGrpSpPr/>
            <p:nvPr/>
          </p:nvGrpSpPr>
          <p:grpSpPr>
            <a:xfrm>
              <a:off x="2384872" y="1399457"/>
              <a:ext cx="6119986" cy="4832197"/>
              <a:chOff x="1512007" y="1399457"/>
              <a:chExt cx="6119986" cy="4832197"/>
            </a:xfrm>
          </p:grpSpPr>
          <p:sp>
            <p:nvSpPr>
              <p:cNvPr id="111" name="Freeform 110"/>
              <p:cNvSpPr/>
              <p:nvPr/>
            </p:nvSpPr>
            <p:spPr>
              <a:xfrm>
                <a:off x="1512007" y="1399457"/>
                <a:ext cx="6119986" cy="1286381"/>
              </a:xfrm>
              <a:custGeom>
                <a:avLst/>
                <a:gdLst>
                  <a:gd name="connsiteX0" fmla="*/ 0 w 6119986"/>
                  <a:gd name="connsiteY0" fmla="*/ 0 h 1286381"/>
                  <a:gd name="connsiteX1" fmla="*/ 6119986 w 6119986"/>
                  <a:gd name="connsiteY1" fmla="*/ 0 h 1286381"/>
                  <a:gd name="connsiteX2" fmla="*/ 6119986 w 6119986"/>
                  <a:gd name="connsiteY2" fmla="*/ 1286381 h 1286381"/>
                  <a:gd name="connsiteX3" fmla="*/ 0 w 6119986"/>
                  <a:gd name="connsiteY3" fmla="*/ 1286381 h 1286381"/>
                  <a:gd name="connsiteX4" fmla="*/ 0 w 6119986"/>
                  <a:gd name="connsiteY4" fmla="*/ 0 h 1286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986" h="1286381">
                    <a:moveTo>
                      <a:pt x="0" y="0"/>
                    </a:moveTo>
                    <a:lnTo>
                      <a:pt x="6119986" y="0"/>
                    </a:lnTo>
                    <a:lnTo>
                      <a:pt x="6119986" y="1286381"/>
                    </a:lnTo>
                    <a:lnTo>
                      <a:pt x="0" y="12863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530" tIns="49530" rIns="49530" bIns="49530" numCol="1" spcCol="1270" anchor="ctr" anchorCtr="0">
                <a:noAutofit/>
              </a:bodyPr>
              <a:lstStyle/>
              <a:p>
                <a:pPr marL="114300" lvl="1" indent="-114300" defTabSz="577850">
                  <a:lnSpc>
                    <a:spcPct val="90000"/>
                  </a:lnSpc>
                  <a:spcBef>
                    <a:spcPct val="0"/>
                  </a:spcBef>
                  <a:spcAft>
                    <a:spcPct val="15000"/>
                  </a:spcAft>
                  <a:buChar char="••"/>
                </a:pPr>
                <a:r>
                  <a:rPr lang="en-US" altLang="zh-CN" sz="1400" b="1" dirty="0">
                    <a:latin typeface="楷体" pitchFamily="49" charset="-122"/>
                    <a:ea typeface="楷体" pitchFamily="49" charset="-122"/>
                  </a:rPr>
                  <a:t>RiskMetrics</a:t>
                </a:r>
                <a:r>
                  <a:rPr lang="zh-CN" altLang="en-US" sz="1400" b="1" dirty="0">
                    <a:latin typeface="楷体" pitchFamily="49" charset="-122"/>
                    <a:ea typeface="楷体" pitchFamily="49" charset="-122"/>
                  </a:rPr>
                  <a:t>是唯一同时提供市场数据的软件商。</a:t>
                </a:r>
                <a:endParaRPr lang="en-US" altLang="zh-CN" sz="1300" b="1" kern="1200" dirty="0" smtClean="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自带完整国内外市场数据含</a:t>
                </a:r>
                <a:r>
                  <a:rPr lang="en-US" altLang="zh-CN" sz="1300" kern="1200" dirty="0" smtClean="0">
                    <a:latin typeface="楷体" pitchFamily="49" charset="-122"/>
                    <a:ea typeface="楷体" pitchFamily="49" charset="-122"/>
                  </a:rPr>
                  <a:t>15</a:t>
                </a:r>
                <a:r>
                  <a:rPr lang="zh-CN" altLang="en-US" sz="1300" kern="1200" dirty="0" smtClean="0">
                    <a:latin typeface="楷体" pitchFamily="49" charset="-122"/>
                    <a:ea typeface="楷体" pitchFamily="49" charset="-122"/>
                  </a:rPr>
                  <a:t>年以上历史，经银监会及国外监管机构验证且批准</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覆盖国内中债登曲线，外汇，利率互换，上海金交所及其它贵金属等</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专职支持团队每日维护监控数据质量</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降低客户整合风险及时间成本</a:t>
                </a:r>
                <a:endParaRPr lang="en-US" sz="1300" kern="1200" dirty="0">
                  <a:latin typeface="楷体" pitchFamily="49" charset="-122"/>
                  <a:ea typeface="楷体" pitchFamily="49" charset="-122"/>
                </a:endParaRPr>
              </a:p>
            </p:txBody>
          </p:sp>
          <p:sp>
            <p:nvSpPr>
              <p:cNvPr id="112" name="Freeform 111"/>
              <p:cNvSpPr/>
              <p:nvPr/>
            </p:nvSpPr>
            <p:spPr>
              <a:xfrm>
                <a:off x="1512007" y="2736238"/>
                <a:ext cx="6119986" cy="1054117"/>
              </a:xfrm>
              <a:custGeom>
                <a:avLst/>
                <a:gdLst>
                  <a:gd name="connsiteX0" fmla="*/ 0 w 6119986"/>
                  <a:gd name="connsiteY0" fmla="*/ 0 h 1054117"/>
                  <a:gd name="connsiteX1" fmla="*/ 6119986 w 6119986"/>
                  <a:gd name="connsiteY1" fmla="*/ 0 h 1054117"/>
                  <a:gd name="connsiteX2" fmla="*/ 6119986 w 6119986"/>
                  <a:gd name="connsiteY2" fmla="*/ 1054117 h 1054117"/>
                  <a:gd name="connsiteX3" fmla="*/ 0 w 6119986"/>
                  <a:gd name="connsiteY3" fmla="*/ 1054117 h 1054117"/>
                  <a:gd name="connsiteX4" fmla="*/ 0 w 6119986"/>
                  <a:gd name="connsiteY4" fmla="*/ 0 h 1054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986" h="1054117">
                    <a:moveTo>
                      <a:pt x="0" y="0"/>
                    </a:moveTo>
                    <a:lnTo>
                      <a:pt x="6119986" y="0"/>
                    </a:lnTo>
                    <a:lnTo>
                      <a:pt x="6119986" y="1054117"/>
                    </a:lnTo>
                    <a:lnTo>
                      <a:pt x="0" y="105411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完整多资产类别覆盖率</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支持外部模型衔接</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模型透明可提供中间结果</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数据接口清晰易懂</a:t>
                </a:r>
                <a:endParaRPr lang="en-US" sz="1300" kern="1200" dirty="0">
                  <a:latin typeface="楷体" pitchFamily="49" charset="-122"/>
                  <a:ea typeface="楷体" pitchFamily="49" charset="-122"/>
                </a:endParaRPr>
              </a:p>
            </p:txBody>
          </p:sp>
          <p:sp>
            <p:nvSpPr>
              <p:cNvPr id="113" name="Freeform 112"/>
              <p:cNvSpPr/>
              <p:nvPr/>
            </p:nvSpPr>
            <p:spPr>
              <a:xfrm>
                <a:off x="1512007" y="3840756"/>
                <a:ext cx="6119986" cy="1286381"/>
              </a:xfrm>
              <a:custGeom>
                <a:avLst/>
                <a:gdLst>
                  <a:gd name="connsiteX0" fmla="*/ 0 w 6119986"/>
                  <a:gd name="connsiteY0" fmla="*/ 0 h 1286381"/>
                  <a:gd name="connsiteX1" fmla="*/ 6119986 w 6119986"/>
                  <a:gd name="connsiteY1" fmla="*/ 0 h 1286381"/>
                  <a:gd name="connsiteX2" fmla="*/ 6119986 w 6119986"/>
                  <a:gd name="connsiteY2" fmla="*/ 1286381 h 1286381"/>
                  <a:gd name="connsiteX3" fmla="*/ 0 w 6119986"/>
                  <a:gd name="connsiteY3" fmla="*/ 1286381 h 1286381"/>
                  <a:gd name="connsiteX4" fmla="*/ 0 w 6119986"/>
                  <a:gd name="connsiteY4" fmla="*/ 0 h 1286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986" h="1286381">
                    <a:moveTo>
                      <a:pt x="0" y="0"/>
                    </a:moveTo>
                    <a:lnTo>
                      <a:pt x="6119986" y="0"/>
                    </a:lnTo>
                    <a:lnTo>
                      <a:pt x="6119986" y="1286381"/>
                    </a:lnTo>
                    <a:lnTo>
                      <a:pt x="0" y="12863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全球领先专注于风险管理方法论研发及最佳实践</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经银监会及国外监管机构验证且批准</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满足市场风险，特定风险，交易对手风险及新增风险内部模型法资本计量</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灵活多样化压力测试情景配置</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高运算效能，便于整合</a:t>
                </a:r>
                <a:endParaRPr lang="en-US" sz="1300" kern="1200" dirty="0">
                  <a:latin typeface="楷体" pitchFamily="49" charset="-122"/>
                  <a:ea typeface="楷体" pitchFamily="49" charset="-122"/>
                </a:endParaRPr>
              </a:p>
            </p:txBody>
          </p:sp>
          <p:sp>
            <p:nvSpPr>
              <p:cNvPr id="114" name="Freeform 113"/>
              <p:cNvSpPr/>
              <p:nvPr/>
            </p:nvSpPr>
            <p:spPr>
              <a:xfrm>
                <a:off x="1512007" y="5177537"/>
                <a:ext cx="6119986" cy="1054117"/>
              </a:xfrm>
              <a:custGeom>
                <a:avLst/>
                <a:gdLst>
                  <a:gd name="connsiteX0" fmla="*/ 0 w 6119986"/>
                  <a:gd name="connsiteY0" fmla="*/ 0 h 1054117"/>
                  <a:gd name="connsiteX1" fmla="*/ 6119986 w 6119986"/>
                  <a:gd name="connsiteY1" fmla="*/ 0 h 1054117"/>
                  <a:gd name="connsiteX2" fmla="*/ 6119986 w 6119986"/>
                  <a:gd name="connsiteY2" fmla="*/ 1054117 h 1054117"/>
                  <a:gd name="connsiteX3" fmla="*/ 0 w 6119986"/>
                  <a:gd name="connsiteY3" fmla="*/ 1054117 h 1054117"/>
                  <a:gd name="connsiteX4" fmla="*/ 0 w 6119986"/>
                  <a:gd name="connsiteY4" fmla="*/ 0 h 1054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9986" h="1054117">
                    <a:moveTo>
                      <a:pt x="0" y="0"/>
                    </a:moveTo>
                    <a:lnTo>
                      <a:pt x="6119986" y="0"/>
                    </a:lnTo>
                    <a:lnTo>
                      <a:pt x="6119986" y="1054117"/>
                    </a:lnTo>
                    <a:lnTo>
                      <a:pt x="0" y="105411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友好界面满足日常风险管理需求</a:t>
                </a:r>
                <a:r>
                  <a:rPr lang="zh-CN" altLang="en-US" sz="1300" dirty="0">
                    <a:latin typeface="楷体" pitchFamily="49" charset="-122"/>
                    <a:ea typeface="楷体" pitchFamily="49" charset="-122"/>
                  </a:rPr>
                  <a:t>；</a:t>
                </a:r>
                <a:r>
                  <a:rPr lang="zh-CN" altLang="en-US" sz="1300" kern="1200" dirty="0" smtClean="0">
                    <a:latin typeface="楷体" pitchFamily="49" charset="-122"/>
                    <a:ea typeface="楷体" pitchFamily="49" charset="-122"/>
                  </a:rPr>
                  <a:t>高度客制化报表工具；</a:t>
                </a:r>
                <a:endParaRPr lang="en-US" altLang="zh-CN" sz="1300" kern="1200" dirty="0" smtClean="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dirty="0">
                    <a:latin typeface="楷体" pitchFamily="49" charset="-122"/>
                    <a:ea typeface="楷体" pitchFamily="49" charset="-122"/>
                  </a:rPr>
                  <a:t>灵</a:t>
                </a:r>
                <a:r>
                  <a:rPr lang="zh-CN" altLang="en-US" sz="1300" dirty="0" smtClean="0">
                    <a:latin typeface="楷体" pitchFamily="49" charset="-122"/>
                    <a:ea typeface="楷体" pitchFamily="49" charset="-122"/>
                  </a:rPr>
                  <a:t>活的引擎调用与交互；多层次的结果展示</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用户权限管理， 审核机制及操作记录</a:t>
                </a:r>
                <a:endParaRPr lang="en-US" sz="1300" kern="1200" dirty="0">
                  <a:latin typeface="楷体" pitchFamily="49" charset="-122"/>
                  <a:ea typeface="楷体" pitchFamily="49" charset="-122"/>
                </a:endParaRPr>
              </a:p>
              <a:p>
                <a:pPr marL="114300" lvl="1" indent="-114300" algn="l" defTabSz="577850">
                  <a:lnSpc>
                    <a:spcPct val="90000"/>
                  </a:lnSpc>
                  <a:spcBef>
                    <a:spcPct val="0"/>
                  </a:spcBef>
                  <a:spcAft>
                    <a:spcPct val="15000"/>
                  </a:spcAft>
                  <a:buChar char="••"/>
                </a:pPr>
                <a:r>
                  <a:rPr lang="zh-CN" altLang="en-US" sz="1300" kern="1200" dirty="0" smtClean="0">
                    <a:latin typeface="楷体" pitchFamily="49" charset="-122"/>
                    <a:ea typeface="楷体" pitchFamily="49" charset="-122"/>
                  </a:rPr>
                  <a:t>简捷批处理配置及跑批记录</a:t>
                </a:r>
                <a:endParaRPr lang="en-US" sz="1300" kern="1200" dirty="0">
                  <a:latin typeface="楷体" pitchFamily="49" charset="-122"/>
                  <a:ea typeface="楷体" pitchFamily="49" charset="-122"/>
                </a:endParaRPr>
              </a:p>
            </p:txBody>
          </p:sp>
        </p:grpSp>
      </p:grpSp>
    </p:spTree>
    <p:extLst>
      <p:ext uri="{BB962C8B-B14F-4D97-AF65-F5344CB8AC3E}">
        <p14:creationId xmlns:p14="http://schemas.microsoft.com/office/powerpoint/2010/main" val="38201433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19877" y="1107855"/>
            <a:ext cx="4183653" cy="4981365"/>
          </a:xfrm>
        </p:spPr>
        <p:txBody>
          <a:bodyPr>
            <a:noAutofit/>
          </a:bodyPr>
          <a:lstStyle/>
          <a:p>
            <a:pPr>
              <a:spcBef>
                <a:spcPts val="0"/>
              </a:spcBef>
              <a:spcAft>
                <a:spcPts val="0"/>
              </a:spcAft>
              <a:buFont typeface="Wingdings" panose="05000000000000000000" pitchFamily="2" charset="2"/>
              <a:buChar char="q"/>
            </a:pPr>
            <a:endParaRPr lang="en-US" altLang="zh-CN" sz="1400" b="1" dirty="0" smtClean="0">
              <a:solidFill>
                <a:schemeClr val="accent1"/>
              </a:solidFill>
              <a:latin typeface="楷体" pitchFamily="49" charset="-122"/>
              <a:ea typeface="楷体" pitchFamily="49" charset="-122"/>
            </a:endParaRPr>
          </a:p>
          <a:p>
            <a:pPr marL="0" indent="0">
              <a:spcBef>
                <a:spcPts val="0"/>
              </a:spcBef>
              <a:spcAft>
                <a:spcPts val="0"/>
              </a:spcAft>
              <a:buNone/>
            </a:pPr>
            <a:r>
              <a:rPr lang="en-US" altLang="zh-CN" sz="1800" b="1" dirty="0" smtClean="0">
                <a:solidFill>
                  <a:schemeClr val="accent1"/>
                </a:solidFill>
                <a:latin typeface="楷体" pitchFamily="49" charset="-122"/>
                <a:ea typeface="楷体" pitchFamily="49" charset="-122"/>
              </a:rPr>
              <a:t>RiskMetrics</a:t>
            </a:r>
            <a:r>
              <a:rPr lang="zh-CN" altLang="en-US" sz="1800" b="1" dirty="0" smtClean="0">
                <a:solidFill>
                  <a:schemeClr val="accent1"/>
                </a:solidFill>
                <a:latin typeface="楷体" pitchFamily="49" charset="-122"/>
                <a:ea typeface="楷体" pitchFamily="49" charset="-122"/>
              </a:rPr>
              <a:t>中国地区银行通用数据包</a:t>
            </a:r>
            <a:endParaRPr lang="en-US" altLang="zh-CN" sz="1400" b="1" dirty="0" smtClean="0">
              <a:solidFill>
                <a:schemeClr val="accent1"/>
              </a:solidFill>
              <a:latin typeface="楷体" pitchFamily="49" charset="-122"/>
              <a:ea typeface="楷体" pitchFamily="49" charset="-122"/>
            </a:endParaRPr>
          </a:p>
          <a:p>
            <a:pPr>
              <a:spcBef>
                <a:spcPts val="0"/>
              </a:spcBef>
              <a:spcAft>
                <a:spcPts val="0"/>
              </a:spcAft>
              <a:buFont typeface="Wingdings" panose="05000000000000000000" pitchFamily="2" charset="2"/>
              <a:buChar char="q"/>
            </a:pPr>
            <a:endParaRPr lang="en-US" altLang="zh-CN" sz="1400" b="1" dirty="0">
              <a:solidFill>
                <a:schemeClr val="accent1"/>
              </a:solidFill>
              <a:latin typeface="楷体" pitchFamily="49" charset="-122"/>
              <a:ea typeface="楷体" pitchFamily="49" charset="-122"/>
            </a:endParaRPr>
          </a:p>
          <a:p>
            <a:pPr>
              <a:spcBef>
                <a:spcPts val="0"/>
              </a:spcBef>
              <a:spcAft>
                <a:spcPts val="0"/>
              </a:spcAft>
              <a:buFont typeface="Wingdings" panose="05000000000000000000" pitchFamily="2" charset="2"/>
              <a:buChar char="q"/>
            </a:pPr>
            <a:r>
              <a:rPr lang="zh-CN" altLang="en-US" sz="1400" b="1" dirty="0" smtClean="0">
                <a:solidFill>
                  <a:schemeClr val="accent1"/>
                </a:solidFill>
                <a:latin typeface="楷体" pitchFamily="49" charset="-122"/>
                <a:ea typeface="楷体" pitchFamily="49" charset="-122"/>
              </a:rPr>
              <a:t>固</a:t>
            </a:r>
            <a:r>
              <a:rPr lang="zh-CN" altLang="en-US" sz="1400" b="1" dirty="0">
                <a:solidFill>
                  <a:schemeClr val="accent1"/>
                </a:solidFill>
                <a:latin typeface="楷体" pitchFamily="49" charset="-122"/>
                <a:ea typeface="楷体" pitchFamily="49" charset="-122"/>
              </a:rPr>
              <a:t>定收</a:t>
            </a:r>
            <a:r>
              <a:rPr lang="zh-CN" altLang="en-US" sz="1400" b="1" dirty="0" smtClean="0">
                <a:solidFill>
                  <a:schemeClr val="accent1"/>
                </a:solidFill>
                <a:latin typeface="楷体" pitchFamily="49" charset="-122"/>
                <a:ea typeface="楷体" pitchFamily="49" charset="-122"/>
              </a:rPr>
              <a:t>益</a:t>
            </a:r>
            <a:endParaRPr lang="en-US" altLang="zh-CN" sz="1400" b="1"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国债曲</a:t>
            </a:r>
            <a:r>
              <a:rPr lang="zh-CN" altLang="en-US" sz="1400" dirty="0" smtClean="0">
                <a:solidFill>
                  <a:schemeClr val="accent1"/>
                </a:solidFill>
                <a:latin typeface="楷体" pitchFamily="49" charset="-122"/>
                <a:ea typeface="楷体" pitchFamily="49" charset="-122"/>
              </a:rPr>
              <a:t>线</a:t>
            </a:r>
            <a:r>
              <a:rPr lang="zh-CN" altLang="en-US" sz="1400" dirty="0">
                <a:solidFill>
                  <a:schemeClr val="accent1"/>
                </a:solidFill>
                <a:latin typeface="楷体" pitchFamily="49" charset="-122"/>
                <a:ea typeface="楷体" pitchFamily="49" charset="-122"/>
              </a:rPr>
              <a:t>、</a:t>
            </a:r>
            <a:r>
              <a:rPr lang="zh-CN" altLang="en-US" sz="1400" dirty="0" smtClean="0">
                <a:solidFill>
                  <a:schemeClr val="accent1"/>
                </a:solidFill>
                <a:latin typeface="楷体" pitchFamily="49" charset="-122"/>
                <a:ea typeface="楷体" pitchFamily="49" charset="-122"/>
              </a:rPr>
              <a:t>货</a:t>
            </a:r>
            <a:r>
              <a:rPr lang="zh-CN" altLang="en-US" sz="1400" dirty="0">
                <a:solidFill>
                  <a:schemeClr val="accent1"/>
                </a:solidFill>
                <a:latin typeface="楷体" pitchFamily="49" charset="-122"/>
                <a:ea typeface="楷体" pitchFamily="49" charset="-122"/>
              </a:rPr>
              <a:t>币市场曲</a:t>
            </a:r>
            <a:r>
              <a:rPr lang="zh-CN" altLang="en-US" sz="1400" dirty="0" smtClean="0">
                <a:solidFill>
                  <a:schemeClr val="accent1"/>
                </a:solidFill>
                <a:latin typeface="楷体" pitchFamily="49" charset="-122"/>
                <a:ea typeface="楷体" pitchFamily="49" charset="-122"/>
              </a:rPr>
              <a:t>线</a:t>
            </a:r>
            <a:endParaRPr lang="en-US" altLang="zh-CN" sz="1400" dirty="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人民币</a:t>
            </a:r>
            <a:r>
              <a:rPr lang="zh-CN" altLang="en-US" sz="1400" dirty="0" smtClean="0">
                <a:solidFill>
                  <a:schemeClr val="accent1"/>
                </a:solidFill>
                <a:latin typeface="楷体" pitchFamily="49" charset="-122"/>
                <a:ea typeface="楷体" pitchFamily="49" charset="-122"/>
              </a:rPr>
              <a:t>利</a:t>
            </a:r>
            <a:r>
              <a:rPr lang="zh-CN" altLang="en-US" sz="1400" dirty="0">
                <a:solidFill>
                  <a:schemeClr val="accent1"/>
                </a:solidFill>
                <a:latin typeface="楷体" pitchFamily="49" charset="-122"/>
                <a:ea typeface="楷体" pitchFamily="49" charset="-122"/>
              </a:rPr>
              <a:t>率互换曲</a:t>
            </a:r>
            <a:r>
              <a:rPr lang="zh-CN" altLang="en-US" sz="1400" dirty="0" smtClean="0">
                <a:solidFill>
                  <a:schemeClr val="accent1"/>
                </a:solidFill>
                <a:latin typeface="楷体" pitchFamily="49" charset="-122"/>
                <a:ea typeface="楷体" pitchFamily="49" charset="-122"/>
              </a:rPr>
              <a:t>线</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smtClean="0">
                <a:solidFill>
                  <a:schemeClr val="accent1"/>
                </a:solidFill>
                <a:latin typeface="楷体" pitchFamily="49" charset="-122"/>
                <a:ea typeface="楷体" pitchFamily="49" charset="-122"/>
              </a:rPr>
              <a:t>中债收益率曲线</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en-US" altLang="zh-CN" sz="1400" dirty="0" smtClean="0">
                <a:solidFill>
                  <a:schemeClr val="accent1"/>
                </a:solidFill>
                <a:latin typeface="楷体" pitchFamily="49" charset="-122"/>
                <a:ea typeface="楷体" pitchFamily="49" charset="-122"/>
              </a:rPr>
              <a:t>RM</a:t>
            </a:r>
            <a:r>
              <a:rPr lang="zh-CN" altLang="en-US" sz="1400" dirty="0" smtClean="0">
                <a:solidFill>
                  <a:schemeClr val="accent1"/>
                </a:solidFill>
                <a:latin typeface="楷体" pitchFamily="49" charset="-122"/>
                <a:ea typeface="楷体" pitchFamily="49" charset="-122"/>
              </a:rPr>
              <a:t>自建</a:t>
            </a:r>
            <a:r>
              <a:rPr lang="en-US" altLang="zh-CN" sz="1400" dirty="0" smtClean="0">
                <a:solidFill>
                  <a:schemeClr val="accent1"/>
                </a:solidFill>
                <a:latin typeface="楷体" pitchFamily="49" charset="-122"/>
                <a:ea typeface="楷体" pitchFamily="49" charset="-122"/>
              </a:rPr>
              <a:t>CNY</a:t>
            </a:r>
            <a:r>
              <a:rPr lang="zh-CN" altLang="en-US" sz="1400" dirty="0" smtClean="0">
                <a:solidFill>
                  <a:schemeClr val="accent1"/>
                </a:solidFill>
                <a:latin typeface="楷体" pitchFamily="49" charset="-122"/>
                <a:ea typeface="楷体" pitchFamily="49" charset="-122"/>
              </a:rPr>
              <a:t>发行人曲线等</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endParaRPr lang="en-US" altLang="zh-CN" sz="1400" dirty="0" smtClean="0">
              <a:solidFill>
                <a:schemeClr val="accent1"/>
              </a:solidFill>
              <a:latin typeface="楷体" pitchFamily="49" charset="-122"/>
              <a:ea typeface="楷体" pitchFamily="49" charset="-122"/>
            </a:endParaRPr>
          </a:p>
          <a:p>
            <a:pPr>
              <a:spcBef>
                <a:spcPts val="0"/>
              </a:spcBef>
              <a:spcAft>
                <a:spcPts val="0"/>
              </a:spcAft>
              <a:buFont typeface="Wingdings" panose="05000000000000000000" pitchFamily="2" charset="2"/>
              <a:buChar char="q"/>
            </a:pPr>
            <a:r>
              <a:rPr lang="zh-CN" altLang="en-US" sz="1400" b="1" dirty="0" smtClean="0">
                <a:solidFill>
                  <a:schemeClr val="accent1"/>
                </a:solidFill>
                <a:latin typeface="楷体" pitchFamily="49" charset="-122"/>
                <a:ea typeface="楷体" pitchFamily="49" charset="-122"/>
              </a:rPr>
              <a:t>商</a:t>
            </a:r>
            <a:r>
              <a:rPr lang="zh-CN" altLang="en-US" sz="1400" b="1" dirty="0">
                <a:solidFill>
                  <a:schemeClr val="accent1"/>
                </a:solidFill>
                <a:latin typeface="楷体" pitchFamily="49" charset="-122"/>
                <a:ea typeface="楷体" pitchFamily="49" charset="-122"/>
              </a:rPr>
              <a:t>品</a:t>
            </a:r>
            <a:endParaRPr lang="en-US" altLang="zh-CN" sz="1400" b="1" dirty="0">
              <a:solidFill>
                <a:schemeClr val="accent1"/>
              </a:solidFill>
              <a:latin typeface="楷体" pitchFamily="49" charset="-122"/>
              <a:ea typeface="楷体" pitchFamily="49" charset="-122"/>
            </a:endParaRPr>
          </a:p>
          <a:p>
            <a:pPr marL="630238" lvl="0"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金融期货交易所股指期货、国债期货合</a:t>
            </a:r>
            <a:r>
              <a:rPr lang="zh-CN" altLang="en-US" sz="1400" dirty="0" smtClean="0">
                <a:solidFill>
                  <a:schemeClr val="accent1"/>
                </a:solidFill>
                <a:latin typeface="楷体" pitchFamily="49" charset="-122"/>
                <a:ea typeface="楷体" pitchFamily="49" charset="-122"/>
              </a:rPr>
              <a:t>约</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smtClean="0">
                <a:solidFill>
                  <a:schemeClr val="accent1"/>
                </a:solidFill>
                <a:latin typeface="楷体" pitchFamily="49" charset="-122"/>
                <a:ea typeface="楷体" pitchFamily="49" charset="-122"/>
              </a:rPr>
              <a:t>上海金交所贵金属</a:t>
            </a:r>
            <a:endParaRPr lang="en-US" altLang="zh-CN" sz="1400" dirty="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上</a:t>
            </a:r>
            <a:r>
              <a:rPr lang="zh-CN" altLang="en-US" sz="1400" dirty="0" smtClean="0">
                <a:solidFill>
                  <a:schemeClr val="accent1"/>
                </a:solidFill>
                <a:latin typeface="楷体" pitchFamily="49" charset="-122"/>
                <a:ea typeface="楷体" pitchFamily="49" charset="-122"/>
              </a:rPr>
              <a:t>海、郑州、大连交易所期货价格曲线</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endParaRPr lang="en-US" altLang="zh-CN" sz="1400" dirty="0" smtClean="0">
              <a:solidFill>
                <a:schemeClr val="accent1"/>
              </a:solidFill>
              <a:latin typeface="楷体" pitchFamily="49" charset="-122"/>
              <a:ea typeface="楷体" pitchFamily="49" charset="-122"/>
            </a:endParaRPr>
          </a:p>
          <a:p>
            <a:pPr>
              <a:spcBef>
                <a:spcPts val="0"/>
              </a:spcBef>
              <a:spcAft>
                <a:spcPts val="0"/>
              </a:spcAft>
              <a:buFont typeface="Wingdings" panose="05000000000000000000" pitchFamily="2" charset="2"/>
              <a:buChar char="q"/>
            </a:pPr>
            <a:r>
              <a:rPr lang="zh-CN" altLang="en-US" sz="1400" b="1" dirty="0">
                <a:solidFill>
                  <a:schemeClr val="accent1"/>
                </a:solidFill>
                <a:latin typeface="楷体" pitchFamily="49" charset="-122"/>
                <a:ea typeface="楷体" pitchFamily="49" charset="-122"/>
              </a:rPr>
              <a:t>外汇</a:t>
            </a:r>
            <a:endParaRPr lang="en-US" altLang="zh-CN" sz="1400" b="1" dirty="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smtClean="0">
                <a:solidFill>
                  <a:schemeClr val="accent1"/>
                </a:solidFill>
                <a:latin typeface="楷体" pitchFamily="49" charset="-122"/>
                <a:ea typeface="楷体" pitchFamily="49" charset="-122"/>
              </a:rPr>
              <a:t>各</a:t>
            </a:r>
            <a:r>
              <a:rPr lang="zh-CN" altLang="en-US" sz="1400" dirty="0">
                <a:solidFill>
                  <a:schemeClr val="accent1"/>
                </a:solidFill>
                <a:latin typeface="楷体" pitchFamily="49" charset="-122"/>
                <a:ea typeface="楷体" pitchFamily="49" charset="-122"/>
              </a:rPr>
              <a:t>个货币汇率数据</a:t>
            </a:r>
            <a:endParaRPr lang="en-US" altLang="zh-CN" sz="1400" dirty="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远期外汇隐含收益率曲</a:t>
            </a:r>
            <a:r>
              <a:rPr lang="zh-CN" altLang="en-US" sz="1400" dirty="0" smtClean="0">
                <a:solidFill>
                  <a:schemeClr val="accent1"/>
                </a:solidFill>
                <a:latin typeface="楷体" pitchFamily="49" charset="-122"/>
                <a:ea typeface="楷体" pitchFamily="49" charset="-122"/>
              </a:rPr>
              <a:t>线</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外汇隐含波动率数据 </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endParaRPr lang="en-US" altLang="zh-CN" sz="1400" dirty="0" smtClean="0">
              <a:solidFill>
                <a:schemeClr val="accent1"/>
              </a:solidFill>
              <a:latin typeface="楷体" pitchFamily="49" charset="-122"/>
              <a:ea typeface="楷体" pitchFamily="49" charset="-122"/>
            </a:endParaRPr>
          </a:p>
          <a:p>
            <a:pPr>
              <a:spcBef>
                <a:spcPts val="0"/>
              </a:spcBef>
              <a:spcAft>
                <a:spcPts val="0"/>
              </a:spcAft>
              <a:buFont typeface="Wingdings" panose="05000000000000000000" pitchFamily="2" charset="2"/>
              <a:buChar char="q"/>
            </a:pPr>
            <a:r>
              <a:rPr lang="zh-CN" altLang="en-US" sz="1400" b="1" dirty="0">
                <a:solidFill>
                  <a:schemeClr val="accent1"/>
                </a:solidFill>
                <a:latin typeface="楷体" pitchFamily="49" charset="-122"/>
                <a:ea typeface="楷体" pitchFamily="49" charset="-122"/>
              </a:rPr>
              <a:t>市</a:t>
            </a:r>
            <a:r>
              <a:rPr lang="zh-CN" altLang="en-US" sz="1400" b="1" dirty="0" smtClean="0">
                <a:solidFill>
                  <a:schemeClr val="accent1"/>
                </a:solidFill>
                <a:latin typeface="楷体" pitchFamily="49" charset="-122"/>
                <a:ea typeface="楷体" pitchFamily="49" charset="-122"/>
              </a:rPr>
              <a:t>场指数（压力测试、情景分析）</a:t>
            </a:r>
            <a:endParaRPr lang="en-US" altLang="zh-CN" sz="1400" b="1" dirty="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全球主</a:t>
            </a:r>
            <a:r>
              <a:rPr lang="zh-CN" altLang="en-US" sz="1400" dirty="0" smtClean="0">
                <a:solidFill>
                  <a:schemeClr val="accent1"/>
                </a:solidFill>
                <a:latin typeface="楷体" pitchFamily="49" charset="-122"/>
                <a:ea typeface="楷体" pitchFamily="49" charset="-122"/>
              </a:rPr>
              <a:t>要股票、固定收益市</a:t>
            </a:r>
            <a:r>
              <a:rPr lang="zh-CN" altLang="en-US" sz="1400" dirty="0">
                <a:solidFill>
                  <a:schemeClr val="accent1"/>
                </a:solidFill>
                <a:latin typeface="楷体" pitchFamily="49" charset="-122"/>
                <a:ea typeface="楷体" pitchFamily="49" charset="-122"/>
              </a:rPr>
              <a:t>场指</a:t>
            </a:r>
            <a:r>
              <a:rPr lang="zh-CN" altLang="en-US" sz="1400" dirty="0" smtClean="0">
                <a:solidFill>
                  <a:schemeClr val="accent1"/>
                </a:solidFill>
                <a:latin typeface="楷体" pitchFamily="49" charset="-122"/>
                <a:ea typeface="楷体" pitchFamily="49" charset="-122"/>
              </a:rPr>
              <a:t>数</a:t>
            </a:r>
            <a:endParaRPr lang="en-US" altLang="zh-CN" sz="1400" dirty="0" smtClean="0">
              <a:solidFill>
                <a:schemeClr val="accent1"/>
              </a:solidFill>
              <a:latin typeface="楷体" pitchFamily="49" charset="-122"/>
              <a:ea typeface="楷体" pitchFamily="49" charset="-122"/>
            </a:endParaRPr>
          </a:p>
          <a:p>
            <a:pPr marL="630238" indent="-173038">
              <a:spcBef>
                <a:spcPts val="0"/>
              </a:spcBef>
              <a:spcAft>
                <a:spcPts val="0"/>
              </a:spcAft>
              <a:buFont typeface="Wingdings" panose="05000000000000000000" pitchFamily="2" charset="2"/>
              <a:buChar char="§"/>
            </a:pPr>
            <a:r>
              <a:rPr lang="zh-CN" altLang="en-US" sz="1400" dirty="0">
                <a:solidFill>
                  <a:schemeClr val="accent1"/>
                </a:solidFill>
                <a:latin typeface="楷体" pitchFamily="49" charset="-122"/>
                <a:ea typeface="楷体" pitchFamily="49" charset="-122"/>
              </a:rPr>
              <a:t>全</a:t>
            </a:r>
            <a:r>
              <a:rPr lang="zh-CN" altLang="en-US" sz="1400" dirty="0" smtClean="0">
                <a:solidFill>
                  <a:schemeClr val="accent1"/>
                </a:solidFill>
                <a:latin typeface="楷体" pitchFamily="49" charset="-122"/>
                <a:ea typeface="楷体" pitchFamily="49" charset="-122"/>
              </a:rPr>
              <a:t>球重要大宗商品价格指数</a:t>
            </a:r>
            <a:endParaRPr lang="en-US" altLang="zh-CN" sz="1400" dirty="0">
              <a:solidFill>
                <a:schemeClr val="accent1"/>
              </a:solidFill>
              <a:latin typeface="楷体" pitchFamily="49" charset="-122"/>
              <a:ea typeface="楷体" pitchFamily="49" charset="-122"/>
            </a:endParaRPr>
          </a:p>
          <a:p>
            <a:pPr marL="0" indent="0">
              <a:spcBef>
                <a:spcPts val="0"/>
              </a:spcBef>
              <a:spcAft>
                <a:spcPts val="0"/>
              </a:spcAft>
              <a:buNone/>
            </a:pPr>
            <a:endParaRPr lang="en-US" sz="1200" b="1" dirty="0">
              <a:solidFill>
                <a:schemeClr val="accent1"/>
              </a:solidFill>
              <a:latin typeface="楷体" pitchFamily="49" charset="-122"/>
              <a:ea typeface="楷体" pitchFamily="49" charset="-122"/>
            </a:endParaRPr>
          </a:p>
        </p:txBody>
      </p:sp>
      <p:sp>
        <p:nvSpPr>
          <p:cNvPr id="7" name="Rectangle 6"/>
          <p:cNvSpPr/>
          <p:nvPr/>
        </p:nvSpPr>
        <p:spPr>
          <a:xfrm>
            <a:off x="4844143" y="2493817"/>
            <a:ext cx="3828802" cy="3464631"/>
          </a:xfrm>
          <a:prstGeom prst="rect">
            <a:avLst/>
          </a:prstGeom>
          <a:solidFill>
            <a:schemeClr val="bg1">
              <a:lumMod val="95000"/>
            </a:schemeClr>
          </a:solidFill>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nSpc>
                <a:spcPct val="150000"/>
              </a:lnSpc>
              <a:spcBef>
                <a:spcPts val="900"/>
              </a:spcBef>
              <a:buClr>
                <a:srgbClr val="237E74"/>
              </a:buClr>
            </a:pPr>
            <a:r>
              <a:rPr lang="zh-CN" altLang="en-US" b="1" dirty="0">
                <a:solidFill>
                  <a:srgbClr val="37617A"/>
                </a:solidFill>
                <a:latin typeface="楷体" pitchFamily="49" charset="-122"/>
                <a:ea typeface="楷体" pitchFamily="49" charset="-122"/>
              </a:rPr>
              <a:t>采用</a:t>
            </a:r>
            <a:r>
              <a:rPr lang="en-US" altLang="zh-CN" b="1" dirty="0">
                <a:solidFill>
                  <a:srgbClr val="37617A"/>
                </a:solidFill>
                <a:latin typeface="楷体" pitchFamily="49" charset="-122"/>
                <a:ea typeface="楷体" pitchFamily="49" charset="-122"/>
              </a:rPr>
              <a:t>RM</a:t>
            </a:r>
            <a:r>
              <a:rPr lang="zh-CN" altLang="en-US" b="1" dirty="0">
                <a:solidFill>
                  <a:srgbClr val="37617A"/>
                </a:solidFill>
                <a:latin typeface="楷体" pitchFamily="49" charset="-122"/>
                <a:ea typeface="楷体" pitchFamily="49" charset="-122"/>
              </a:rPr>
              <a:t>自带数据包的核心优势：</a:t>
            </a:r>
            <a:endParaRPr lang="en-US" altLang="zh-CN" b="1" dirty="0">
              <a:solidFill>
                <a:srgbClr val="37617A"/>
              </a:solidFill>
              <a:latin typeface="楷体" pitchFamily="49" charset="-122"/>
              <a:ea typeface="楷体" pitchFamily="49" charset="-122"/>
            </a:endParaRPr>
          </a:p>
          <a:p>
            <a:pPr marL="446088" indent="-271463">
              <a:lnSpc>
                <a:spcPct val="150000"/>
              </a:lnSpc>
              <a:spcBef>
                <a:spcPts val="900"/>
              </a:spcBef>
              <a:buClr>
                <a:srgbClr val="237E74"/>
              </a:buClr>
              <a:buFont typeface="Wingdings" charset="2"/>
              <a:buChar char="§"/>
            </a:pPr>
            <a:r>
              <a:rPr lang="zh-CN" altLang="en-US" sz="1400" dirty="0">
                <a:solidFill>
                  <a:srgbClr val="37617A"/>
                </a:solidFill>
                <a:latin typeface="楷体" pitchFamily="49" charset="-122"/>
                <a:ea typeface="楷体" pitchFamily="49" charset="-122"/>
              </a:rPr>
              <a:t>节省每</a:t>
            </a:r>
            <a:r>
              <a:rPr lang="zh-CN" altLang="en-US" sz="1400" dirty="0" smtClean="0">
                <a:solidFill>
                  <a:srgbClr val="37617A"/>
                </a:solidFill>
                <a:latin typeface="楷体" pitchFamily="49" charset="-122"/>
                <a:ea typeface="楷体" pitchFamily="49" charset="-122"/>
              </a:rPr>
              <a:t>年数</a:t>
            </a:r>
            <a:r>
              <a:rPr lang="zh-CN" altLang="en-US" sz="1400" dirty="0">
                <a:solidFill>
                  <a:srgbClr val="37617A"/>
                </a:solidFill>
                <a:latin typeface="楷体" pitchFamily="49" charset="-122"/>
                <a:ea typeface="楷体" pitchFamily="49" charset="-122"/>
              </a:rPr>
              <a:t>据采</a:t>
            </a:r>
            <a:r>
              <a:rPr lang="zh-CN" altLang="en-US" sz="1400" dirty="0" smtClean="0">
                <a:solidFill>
                  <a:srgbClr val="37617A"/>
                </a:solidFill>
                <a:latin typeface="楷体" pitchFamily="49" charset="-122"/>
                <a:ea typeface="楷体" pitchFamily="49" charset="-122"/>
              </a:rPr>
              <a:t>购</a:t>
            </a:r>
            <a:r>
              <a:rPr lang="zh-CN" altLang="en-US" sz="1400" dirty="0">
                <a:solidFill>
                  <a:srgbClr val="37617A"/>
                </a:solidFill>
                <a:latin typeface="楷体" pitchFamily="49" charset="-122"/>
                <a:ea typeface="楷体" pitchFamily="49" charset="-122"/>
              </a:rPr>
              <a:t>费用</a:t>
            </a:r>
            <a:endParaRPr lang="en-US" altLang="zh-CN" sz="1400" dirty="0">
              <a:solidFill>
                <a:srgbClr val="37617A"/>
              </a:solidFill>
              <a:latin typeface="楷体" pitchFamily="49" charset="-122"/>
              <a:ea typeface="楷体" pitchFamily="49" charset="-122"/>
            </a:endParaRPr>
          </a:p>
          <a:p>
            <a:pPr marL="446088" indent="-271463">
              <a:lnSpc>
                <a:spcPct val="150000"/>
              </a:lnSpc>
              <a:spcBef>
                <a:spcPts val="900"/>
              </a:spcBef>
              <a:buClr>
                <a:srgbClr val="237E74"/>
              </a:buClr>
              <a:buFont typeface="Wingdings" charset="2"/>
              <a:buChar char="§"/>
            </a:pPr>
            <a:r>
              <a:rPr lang="zh-CN" altLang="en-US" sz="1400" dirty="0">
                <a:solidFill>
                  <a:srgbClr val="37617A"/>
                </a:solidFill>
                <a:latin typeface="楷体" pitchFamily="49" charset="-122"/>
                <a:ea typeface="楷体" pitchFamily="49" charset="-122"/>
              </a:rPr>
              <a:t>节省数据清洗、维护的人力及财务成本</a:t>
            </a:r>
            <a:endParaRPr lang="en-US" altLang="zh-CN" sz="1400" dirty="0">
              <a:solidFill>
                <a:srgbClr val="37617A"/>
              </a:solidFill>
              <a:latin typeface="楷体" pitchFamily="49" charset="-122"/>
              <a:ea typeface="楷体" pitchFamily="49" charset="-122"/>
            </a:endParaRPr>
          </a:p>
          <a:p>
            <a:pPr marL="446088" indent="-271463">
              <a:lnSpc>
                <a:spcPct val="150000"/>
              </a:lnSpc>
              <a:spcBef>
                <a:spcPts val="900"/>
              </a:spcBef>
              <a:buClr>
                <a:srgbClr val="237E74"/>
              </a:buClr>
              <a:buFont typeface="Wingdings" charset="2"/>
              <a:buChar char="§"/>
            </a:pPr>
            <a:r>
              <a:rPr lang="zh-CN" altLang="en-US" sz="1400" dirty="0">
                <a:solidFill>
                  <a:srgbClr val="37617A"/>
                </a:solidFill>
                <a:latin typeface="楷体" pitchFamily="49" charset="-122"/>
                <a:ea typeface="楷体" pitchFamily="49" charset="-122"/>
              </a:rPr>
              <a:t>已经过多方检验</a:t>
            </a:r>
            <a:endParaRPr lang="en-US" altLang="zh-CN" sz="1400" dirty="0">
              <a:solidFill>
                <a:srgbClr val="37617A"/>
              </a:solidFill>
              <a:latin typeface="楷体" pitchFamily="49" charset="-122"/>
              <a:ea typeface="楷体" pitchFamily="49" charset="-122"/>
            </a:endParaRPr>
          </a:p>
          <a:p>
            <a:pPr marL="446088" indent="-271463">
              <a:lnSpc>
                <a:spcPct val="150000"/>
              </a:lnSpc>
              <a:spcBef>
                <a:spcPts val="900"/>
              </a:spcBef>
              <a:buClr>
                <a:srgbClr val="237E74"/>
              </a:buClr>
              <a:buFont typeface="Wingdings" charset="2"/>
              <a:buChar char="§"/>
            </a:pPr>
            <a:r>
              <a:rPr lang="zh-CN" altLang="en-US" sz="1400" dirty="0">
                <a:solidFill>
                  <a:srgbClr val="37617A"/>
                </a:solidFill>
                <a:latin typeface="楷体" pitchFamily="49" charset="-122"/>
                <a:ea typeface="楷体" pitchFamily="49" charset="-122"/>
              </a:rPr>
              <a:t>通过监管认可</a:t>
            </a:r>
            <a:endParaRPr lang="en-US" altLang="zh-CN" sz="1400" dirty="0">
              <a:solidFill>
                <a:srgbClr val="37617A"/>
              </a:solidFill>
              <a:latin typeface="楷体" pitchFamily="49" charset="-122"/>
              <a:ea typeface="楷体" pitchFamily="49" charset="-122"/>
            </a:endParaRPr>
          </a:p>
          <a:p>
            <a:pPr marL="446088" indent="-271463">
              <a:lnSpc>
                <a:spcPct val="150000"/>
              </a:lnSpc>
              <a:spcBef>
                <a:spcPts val="900"/>
              </a:spcBef>
              <a:buClr>
                <a:srgbClr val="237E74"/>
              </a:buClr>
              <a:buFont typeface="Wingdings" charset="2"/>
              <a:buChar char="§"/>
            </a:pPr>
            <a:r>
              <a:rPr lang="zh-CN" altLang="en-US" sz="1400" dirty="0" smtClean="0">
                <a:solidFill>
                  <a:srgbClr val="37617A"/>
                </a:solidFill>
                <a:latin typeface="楷体" pitchFamily="49" charset="-122"/>
                <a:ea typeface="楷体" pitchFamily="49" charset="-122"/>
              </a:rPr>
              <a:t>对</a:t>
            </a:r>
            <a:r>
              <a:rPr lang="zh-CN" altLang="en-US" sz="1400" dirty="0">
                <a:solidFill>
                  <a:srgbClr val="37617A"/>
                </a:solidFill>
                <a:latin typeface="楷体" pitchFamily="49" charset="-122"/>
                <a:ea typeface="楷体" pitchFamily="49" charset="-122"/>
              </a:rPr>
              <a:t>于未来新增业务有很强拓展</a:t>
            </a:r>
            <a:r>
              <a:rPr lang="zh-CN" altLang="en-US" sz="1400" dirty="0" smtClean="0">
                <a:solidFill>
                  <a:srgbClr val="37617A"/>
                </a:solidFill>
                <a:latin typeface="楷体" pitchFamily="49" charset="-122"/>
                <a:ea typeface="楷体" pitchFamily="49" charset="-122"/>
              </a:rPr>
              <a:t>性</a:t>
            </a:r>
            <a:endParaRPr lang="en-US" altLang="zh-CN" sz="1400" dirty="0" smtClean="0">
              <a:solidFill>
                <a:srgbClr val="37617A"/>
              </a:solidFill>
              <a:latin typeface="楷体" pitchFamily="49" charset="-122"/>
              <a:ea typeface="楷体" pitchFamily="49" charset="-122"/>
            </a:endParaRPr>
          </a:p>
          <a:p>
            <a:pPr marL="685800" indent="-282575" defTabSz="739775">
              <a:spcBef>
                <a:spcPts val="900"/>
              </a:spcBef>
              <a:buClr>
                <a:srgbClr val="237E74"/>
              </a:buClr>
              <a:buFont typeface="Courier New" pitchFamily="49" charset="0"/>
              <a:buChar char="o"/>
            </a:pPr>
            <a:r>
              <a:rPr lang="zh-CN" altLang="en-US" sz="1400" dirty="0">
                <a:solidFill>
                  <a:srgbClr val="37617A"/>
                </a:solidFill>
                <a:latin typeface="楷体" pitchFamily="49" charset="-122"/>
                <a:ea typeface="楷体" pitchFamily="49" charset="-122"/>
              </a:rPr>
              <a:t>市场风险因子</a:t>
            </a:r>
            <a:endParaRPr lang="en-US" altLang="zh-CN" sz="1400" dirty="0">
              <a:solidFill>
                <a:srgbClr val="37617A"/>
              </a:solidFill>
              <a:latin typeface="楷体" pitchFamily="49" charset="-122"/>
              <a:ea typeface="楷体" pitchFamily="49" charset="-122"/>
            </a:endParaRPr>
          </a:p>
          <a:p>
            <a:pPr marL="685800" indent="-282575" defTabSz="739775">
              <a:spcBef>
                <a:spcPts val="900"/>
              </a:spcBef>
              <a:buClr>
                <a:srgbClr val="237E74"/>
              </a:buClr>
              <a:buFont typeface="Courier New" pitchFamily="49" charset="0"/>
              <a:buChar char="o"/>
            </a:pPr>
            <a:r>
              <a:rPr lang="zh-CN" altLang="en-US" sz="1400" dirty="0">
                <a:solidFill>
                  <a:srgbClr val="37617A"/>
                </a:solidFill>
                <a:latin typeface="楷体" pitchFamily="49" charset="-122"/>
                <a:ea typeface="楷体" pitchFamily="49" charset="-122"/>
              </a:rPr>
              <a:t>海外产品条</a:t>
            </a:r>
            <a:r>
              <a:rPr lang="zh-CN" altLang="en-US" sz="1400" dirty="0" smtClean="0">
                <a:solidFill>
                  <a:srgbClr val="37617A"/>
                </a:solidFill>
                <a:latin typeface="楷体" pitchFamily="49" charset="-122"/>
                <a:ea typeface="楷体" pitchFamily="49" charset="-122"/>
              </a:rPr>
              <a:t>款</a:t>
            </a:r>
            <a:endParaRPr lang="en-US" altLang="zh-CN" sz="1400" dirty="0">
              <a:solidFill>
                <a:srgbClr val="37617A"/>
              </a:solidFill>
              <a:latin typeface="楷体" pitchFamily="49" charset="-122"/>
              <a:ea typeface="楷体" pitchFamily="49" charset="-122"/>
            </a:endParaRPr>
          </a:p>
          <a:p>
            <a:pPr algn="ctr"/>
            <a:endParaRPr lang="zh-CN" altLang="en-US" sz="1400" dirty="0">
              <a:solidFill>
                <a:srgbClr val="37617A"/>
              </a:solidFill>
              <a:latin typeface="楷体" pitchFamily="49" charset="-122"/>
              <a:ea typeface="楷体" pitchFamily="49" charset="-122"/>
            </a:endParaRPr>
          </a:p>
        </p:txBody>
      </p:sp>
      <p:sp>
        <p:nvSpPr>
          <p:cNvPr id="2" name="TextBox 1"/>
          <p:cNvSpPr txBox="1"/>
          <p:nvPr/>
        </p:nvSpPr>
        <p:spPr>
          <a:xfrm>
            <a:off x="4844143" y="1316181"/>
            <a:ext cx="3828802" cy="766044"/>
          </a:xfrm>
          <a:prstGeom prst="rect">
            <a:avLst/>
          </a:prstGeom>
          <a:noFill/>
        </p:spPr>
        <p:txBody>
          <a:bodyPr wrap="square" rtlCol="0">
            <a:spAutoFit/>
          </a:bodyPr>
          <a:lstStyle/>
          <a:p>
            <a:pPr>
              <a:lnSpc>
                <a:spcPct val="150000"/>
              </a:lnSpc>
              <a:spcBef>
                <a:spcPts val="600"/>
              </a:spcBef>
            </a:pPr>
            <a:r>
              <a:rPr lang="en-US" altLang="zh-CN" sz="1400" dirty="0" err="1" smtClean="0">
                <a:solidFill>
                  <a:srgbClr val="D03300"/>
                </a:solidFill>
                <a:latin typeface="楷体" pitchFamily="49" charset="-122"/>
                <a:ea typeface="楷体" pitchFamily="49" charset="-122"/>
              </a:rPr>
              <a:t>RiskManager</a:t>
            </a:r>
            <a:r>
              <a:rPr lang="zh-CN" altLang="en-US" sz="1400" dirty="0">
                <a:solidFill>
                  <a:srgbClr val="D03300"/>
                </a:solidFill>
                <a:latin typeface="楷体" pitchFamily="49" charset="-122"/>
                <a:ea typeface="楷体" pitchFamily="49" charset="-122"/>
              </a:rPr>
              <a:t>的</a:t>
            </a:r>
            <a:r>
              <a:rPr lang="zh-CN" altLang="en-US" sz="1400" b="1" dirty="0">
                <a:solidFill>
                  <a:srgbClr val="D03300"/>
                </a:solidFill>
                <a:latin typeface="楷体" pitchFamily="49" charset="-122"/>
                <a:ea typeface="楷体" pitchFamily="49" charset="-122"/>
              </a:rPr>
              <a:t>覆盖率为</a:t>
            </a:r>
            <a:r>
              <a:rPr lang="en-US" altLang="zh-CN" sz="1400" b="1" dirty="0">
                <a:solidFill>
                  <a:srgbClr val="D03300"/>
                </a:solidFill>
                <a:latin typeface="楷体" pitchFamily="49" charset="-122"/>
                <a:ea typeface="楷体" pitchFamily="49" charset="-122"/>
              </a:rPr>
              <a:t>100%</a:t>
            </a:r>
            <a:r>
              <a:rPr lang="zh-CN" altLang="en-US" sz="1400" dirty="0">
                <a:solidFill>
                  <a:srgbClr val="D03300"/>
                </a:solidFill>
                <a:latin typeface="楷体" pitchFamily="49" charset="-122"/>
                <a:ea typeface="楷体" pitchFamily="49" charset="-122"/>
              </a:rPr>
              <a:t> 且经</a:t>
            </a:r>
            <a:r>
              <a:rPr lang="zh-CN" altLang="en-US" sz="1400" b="1" dirty="0">
                <a:solidFill>
                  <a:srgbClr val="D03300"/>
                </a:solidFill>
                <a:latin typeface="楷体" pitchFamily="49" charset="-122"/>
                <a:ea typeface="楷体" pitchFamily="49" charset="-122"/>
              </a:rPr>
              <a:t>银监会批准</a:t>
            </a:r>
            <a:r>
              <a:rPr lang="zh-CN" altLang="en-US" sz="1400" dirty="0">
                <a:solidFill>
                  <a:srgbClr val="D03300"/>
                </a:solidFill>
                <a:latin typeface="楷体" pitchFamily="49" charset="-122"/>
                <a:ea typeface="楷体" pitchFamily="49" charset="-122"/>
              </a:rPr>
              <a:t>，</a:t>
            </a:r>
            <a:r>
              <a:rPr lang="zh-CN" altLang="en-US" b="1" dirty="0">
                <a:solidFill>
                  <a:schemeClr val="accent6"/>
                </a:solidFill>
                <a:latin typeface="楷体" pitchFamily="49" charset="-122"/>
                <a:ea typeface="楷体" pitchFamily="49" charset="-122"/>
              </a:rPr>
              <a:t>不需再次开发实施</a:t>
            </a:r>
            <a:r>
              <a:rPr lang="en-US" altLang="zh-CN" b="1" dirty="0">
                <a:solidFill>
                  <a:schemeClr val="accent6"/>
                </a:solidFill>
                <a:latin typeface="楷体" pitchFamily="49" charset="-122"/>
                <a:ea typeface="楷体" pitchFamily="49" charset="-122"/>
              </a:rPr>
              <a:t> </a:t>
            </a:r>
          </a:p>
        </p:txBody>
      </p:sp>
      <p:sp>
        <p:nvSpPr>
          <p:cNvPr id="8" name="Title 2"/>
          <p:cNvSpPr txBox="1">
            <a:spLocks/>
          </p:cNvSpPr>
          <p:nvPr/>
        </p:nvSpPr>
        <p:spPr>
          <a:xfrm>
            <a:off x="245073" y="220359"/>
            <a:ext cx="8696326" cy="777240"/>
          </a:xfrm>
          <a:prstGeom prst="rect">
            <a:avLst/>
          </a:prstGeom>
        </p:spPr>
        <p:txBody>
          <a:bodyPr vert="horz" lIns="182880" tIns="45720" rIns="91440" bIns="45720" rtlCol="0" anchor="ctr">
            <a:normAutofit/>
          </a:bodyPr>
          <a:lstStyle>
            <a:lvl1pPr>
              <a:spcBef>
                <a:spcPct val="0"/>
              </a:spcBef>
              <a:buNone/>
              <a:defRPr sz="3200" b="0" i="0" cap="all">
                <a:solidFill>
                  <a:srgbClr val="FFFFFF"/>
                </a:solidFill>
                <a:latin typeface="楷体" panose="02010609060101010101" pitchFamily="49" charset="-122"/>
                <a:ea typeface="楷体" panose="02010609060101010101" pitchFamily="49" charset="-122"/>
                <a:cs typeface="微软雅黑" pitchFamily="34" charset="-122"/>
              </a:defRPr>
            </a:lvl1pPr>
          </a:lstStyle>
          <a:p>
            <a:r>
              <a:rPr lang="en-US" altLang="zh-CN" dirty="0"/>
              <a:t>RiskMetrics</a:t>
            </a:r>
            <a:r>
              <a:rPr lang="zh-CN" altLang="en-US" dirty="0"/>
              <a:t>市场数据服务</a:t>
            </a:r>
            <a:endParaRPr lang="zh-CN" altLang="en-US" dirty="0"/>
          </a:p>
        </p:txBody>
      </p:sp>
    </p:spTree>
    <p:extLst>
      <p:ext uri="{BB962C8B-B14F-4D97-AF65-F5344CB8AC3E}">
        <p14:creationId xmlns:p14="http://schemas.microsoft.com/office/powerpoint/2010/main" val="3222543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solidFill>
                  <a:srgbClr val="FFFFFF"/>
                </a:solidFill>
              </a:rPr>
              <a:t>金融产品模型覆盖范围</a:t>
            </a:r>
            <a:endParaRPr lang="en-US" dirty="0">
              <a:solidFill>
                <a:srgbClr val="FFFFFF"/>
              </a:solidFill>
            </a:endParaRPr>
          </a:p>
        </p:txBody>
      </p:sp>
      <p:sp>
        <p:nvSpPr>
          <p:cNvPr id="21" name="Content Placeholder 2"/>
          <p:cNvSpPr>
            <a:spLocks noGrp="1"/>
          </p:cNvSpPr>
          <p:nvPr>
            <p:ph idx="1"/>
          </p:nvPr>
        </p:nvSpPr>
        <p:spPr>
          <a:xfrm>
            <a:off x="36779" y="1063826"/>
            <a:ext cx="4726181" cy="4814113"/>
          </a:xfrm>
        </p:spPr>
        <p:txBody>
          <a:bodyPr/>
          <a:lstStyle/>
          <a:p>
            <a:pPr>
              <a:lnSpc>
                <a:spcPct val="150000"/>
              </a:lnSpc>
              <a:spcBef>
                <a:spcPts val="0"/>
              </a:spcBef>
            </a:pPr>
            <a:r>
              <a:rPr lang="en-US" sz="1600" dirty="0">
                <a:solidFill>
                  <a:schemeClr val="accent1"/>
                </a:solidFill>
                <a:latin typeface="楷体" pitchFamily="49" charset="-122"/>
                <a:ea typeface="楷体" pitchFamily="49" charset="-122"/>
              </a:rPr>
              <a:t>RiskManager</a:t>
            </a:r>
            <a:r>
              <a:rPr lang="zh-CN" altLang="en-US" sz="1600" dirty="0">
                <a:solidFill>
                  <a:schemeClr val="accent1"/>
                </a:solidFill>
                <a:latin typeface="楷体" pitchFamily="49" charset="-122"/>
                <a:ea typeface="楷体" pitchFamily="49" charset="-122"/>
              </a:rPr>
              <a:t>核心引擎中各种金融产品的定价和风险模型</a:t>
            </a:r>
            <a:r>
              <a:rPr lang="zh-CN" altLang="en-US" sz="1600" b="1" u="sng" dirty="0">
                <a:solidFill>
                  <a:schemeClr val="accent1"/>
                </a:solidFill>
                <a:latin typeface="楷体" pitchFamily="49" charset="-122"/>
                <a:ea typeface="楷体" pitchFamily="49" charset="-122"/>
              </a:rPr>
              <a:t>全部开放</a:t>
            </a:r>
            <a:r>
              <a:rPr lang="zh-CN" altLang="en-US" sz="1600" dirty="0">
                <a:solidFill>
                  <a:schemeClr val="accent1"/>
                </a:solidFill>
                <a:latin typeface="楷体" pitchFamily="49" charset="-122"/>
                <a:ea typeface="楷体" pitchFamily="49" charset="-122"/>
              </a:rPr>
              <a:t>给客户使用，其中包括</a:t>
            </a:r>
            <a:r>
              <a:rPr lang="en-US" sz="1600" b="1" u="sng" dirty="0">
                <a:solidFill>
                  <a:schemeClr val="accent1"/>
                </a:solidFill>
                <a:latin typeface="楷体" pitchFamily="49" charset="-122"/>
                <a:ea typeface="楷体" pitchFamily="49" charset="-122"/>
              </a:rPr>
              <a:t>100</a:t>
            </a:r>
            <a:r>
              <a:rPr lang="zh-CN" altLang="en-US" sz="1600" b="1" u="sng" dirty="0">
                <a:solidFill>
                  <a:schemeClr val="accent1"/>
                </a:solidFill>
                <a:latin typeface="楷体" pitchFamily="49" charset="-122"/>
                <a:ea typeface="楷体" pitchFamily="49" charset="-122"/>
              </a:rPr>
              <a:t>多种</a:t>
            </a:r>
            <a:r>
              <a:rPr lang="zh-CN" altLang="en-US" sz="1600" dirty="0">
                <a:solidFill>
                  <a:schemeClr val="accent1"/>
                </a:solidFill>
                <a:latin typeface="楷体" pitchFamily="49" charset="-122"/>
                <a:ea typeface="楷体" pitchFamily="49" charset="-122"/>
              </a:rPr>
              <a:t>标准以及结构性产品的模板</a:t>
            </a:r>
            <a:r>
              <a:rPr lang="zh-CN" altLang="en-US" sz="1600" dirty="0" smtClean="0">
                <a:solidFill>
                  <a:schemeClr val="accent1"/>
                </a:solidFill>
                <a:latin typeface="楷体" pitchFamily="49" charset="-122"/>
                <a:ea typeface="楷体" pitchFamily="49" charset="-122"/>
              </a:rPr>
              <a:t>。对</a:t>
            </a:r>
            <a:r>
              <a:rPr lang="zh-CN" altLang="en-US" sz="1600" dirty="0">
                <a:solidFill>
                  <a:schemeClr val="accent1"/>
                </a:solidFill>
                <a:latin typeface="楷体" pitchFamily="49" charset="-122"/>
                <a:ea typeface="楷体" pitchFamily="49" charset="-122"/>
              </a:rPr>
              <a:t>未来可能开展的新业务具有</a:t>
            </a:r>
            <a:r>
              <a:rPr lang="zh-CN" altLang="en-US" sz="1600" b="1" dirty="0">
                <a:solidFill>
                  <a:schemeClr val="accent1"/>
                </a:solidFill>
                <a:latin typeface="楷体" pitchFamily="49" charset="-122"/>
                <a:ea typeface="楷体" pitchFamily="49" charset="-122"/>
              </a:rPr>
              <a:t>较强的拓展性。</a:t>
            </a:r>
            <a:endParaRPr lang="en-US" sz="1600" b="1" dirty="0">
              <a:solidFill>
                <a:schemeClr val="accent1"/>
              </a:solidFill>
              <a:latin typeface="楷体" pitchFamily="49" charset="-122"/>
              <a:ea typeface="楷体" pitchFamily="49" charset="-122"/>
            </a:endParaRPr>
          </a:p>
          <a:p>
            <a:endParaRPr lang="en-US" dirty="0">
              <a:latin typeface="楷体" pitchFamily="49" charset="-122"/>
              <a:ea typeface="楷体" pitchFamily="49"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13358683"/>
              </p:ext>
            </p:extLst>
          </p:nvPr>
        </p:nvGraphicFramePr>
        <p:xfrm>
          <a:off x="4818380" y="1077680"/>
          <a:ext cx="4108479" cy="5731200"/>
        </p:xfrm>
        <a:graphic>
          <a:graphicData uri="http://schemas.openxmlformats.org/drawingml/2006/table">
            <a:tbl>
              <a:tblPr>
                <a:tableStyleId>{BC89EF96-8CEA-46FF-86C4-4CE0E7609802}</a:tableStyleId>
              </a:tblPr>
              <a:tblGrid>
                <a:gridCol w="1152931"/>
                <a:gridCol w="2955548"/>
              </a:tblGrid>
              <a:tr h="288000">
                <a:tc gridSpan="2">
                  <a:txBody>
                    <a:bodyPr/>
                    <a:lstStyle/>
                    <a:p>
                      <a:pPr algn="ctr" fontAlgn="ctr"/>
                      <a:r>
                        <a:rPr lang="zh-CN" altLang="en-US" sz="1200" b="1" u="none" strike="noStrike" dirty="0" smtClean="0">
                          <a:solidFill>
                            <a:schemeClr val="bg1"/>
                          </a:solidFill>
                          <a:effectLst/>
                        </a:rPr>
                        <a:t>标准金融产品</a:t>
                      </a:r>
                      <a:endParaRPr lang="en-US" sz="1200" b="1" i="0" u="none" strike="noStrike" dirty="0">
                        <a:solidFill>
                          <a:schemeClr val="bg1"/>
                        </a:solidFill>
                        <a:effectLst/>
                        <a:latin typeface="宋体"/>
                      </a:endParaRPr>
                    </a:p>
                  </a:txBody>
                  <a:tcPr marL="8161" marR="8161" marT="8161" marB="0" anchor="ctr">
                    <a:solidFill>
                      <a:schemeClr val="accent1"/>
                    </a:solidFill>
                  </a:tcPr>
                </a:tc>
                <a:tc hMerge="1">
                  <a:txBody>
                    <a:bodyPr/>
                    <a:lstStyle/>
                    <a:p>
                      <a:pPr algn="ctr" fontAlgn="ctr"/>
                      <a:endParaRPr lang="en-US" sz="1050" b="1" i="0" u="none" strike="noStrike" dirty="0">
                        <a:solidFill>
                          <a:srgbClr val="000000"/>
                        </a:solidFill>
                        <a:effectLst/>
                        <a:latin typeface="宋体"/>
                      </a:endParaRPr>
                    </a:p>
                  </a:txBody>
                  <a:tcPr marL="8161" marR="8161" marT="8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4400">
                <a:tc>
                  <a:txBody>
                    <a:bodyPr/>
                    <a:lstStyle/>
                    <a:p>
                      <a:pPr algn="ctr" fontAlgn="ctr"/>
                      <a:r>
                        <a:rPr lang="zh-CN" sz="1050" u="none" strike="noStrike" dirty="0">
                          <a:effectLst/>
                        </a:rPr>
                        <a:t>产品类别</a:t>
                      </a:r>
                      <a:endParaRPr lang="en-US" sz="1050" b="1" i="0" u="none" strike="noStrike" dirty="0">
                        <a:solidFill>
                          <a:srgbClr val="000000"/>
                        </a:solidFill>
                        <a:effectLst/>
                        <a:latin typeface="宋体"/>
                      </a:endParaRPr>
                    </a:p>
                  </a:txBody>
                  <a:tcPr marL="8161" marR="8161" marT="8161" marB="0" anchor="ctr"/>
                </a:tc>
                <a:tc>
                  <a:txBody>
                    <a:bodyPr/>
                    <a:lstStyle/>
                    <a:p>
                      <a:pPr algn="ctr" fontAlgn="ctr"/>
                      <a:r>
                        <a:rPr lang="zh-CN" sz="1050" u="none" strike="noStrike" dirty="0">
                          <a:effectLst/>
                        </a:rPr>
                        <a:t>产品细类</a:t>
                      </a:r>
                      <a:endParaRPr lang="en-US" sz="1050" b="1" i="0" u="none" strike="noStrike" dirty="0">
                        <a:solidFill>
                          <a:srgbClr val="000000"/>
                        </a:solidFill>
                        <a:effectLst/>
                        <a:latin typeface="宋体"/>
                      </a:endParaRPr>
                    </a:p>
                  </a:txBody>
                  <a:tcPr marL="8161" marR="8161" marT="8161" marB="0" anchor="ctr"/>
                </a:tc>
              </a:tr>
              <a:tr h="194400">
                <a:tc rowSpan="5">
                  <a:txBody>
                    <a:bodyPr/>
                    <a:lstStyle/>
                    <a:p>
                      <a:pPr algn="ctr" fontAlgn="ctr"/>
                      <a:r>
                        <a:rPr lang="zh-CN" sz="1050" u="none" strike="noStrike" dirty="0">
                          <a:effectLst/>
                        </a:rPr>
                        <a:t>债券及债券衍生品</a:t>
                      </a:r>
                      <a:endParaRPr lang="en-US" sz="1050" b="0" i="0" u="none" strike="noStrike" dirty="0">
                        <a:solidFill>
                          <a:srgbClr val="000000"/>
                        </a:solidFill>
                        <a:effectLst/>
                        <a:latin typeface="宋体"/>
                      </a:endParaRPr>
                    </a:p>
                  </a:txBody>
                  <a:tcPr marL="8161" marR="8161" marT="8161" marB="0" anchor="ctr"/>
                </a:tc>
                <a:tc>
                  <a:txBody>
                    <a:bodyPr/>
                    <a:lstStyle/>
                    <a:p>
                      <a:pPr algn="ctr" fontAlgn="ctr"/>
                      <a:r>
                        <a:rPr lang="zh-CN" sz="1050" u="none" strike="noStrike" dirty="0">
                          <a:effectLst/>
                        </a:rPr>
                        <a:t>固定利率</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浮动利率</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累进利率</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零息利率</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可赎回/可回售债券</a:t>
                      </a:r>
                      <a:endParaRPr lang="en-US" sz="1050" b="0" i="0" u="none" strike="noStrike" dirty="0">
                        <a:solidFill>
                          <a:srgbClr val="000000"/>
                        </a:solidFill>
                        <a:effectLst/>
                        <a:latin typeface="宋体"/>
                      </a:endParaRPr>
                    </a:p>
                  </a:txBody>
                  <a:tcPr marL="8161" marR="8161" marT="8161" marB="0" anchor="ctr"/>
                </a:tc>
              </a:tr>
              <a:tr h="194400">
                <a:tc rowSpan="3">
                  <a:txBody>
                    <a:bodyPr/>
                    <a:lstStyle/>
                    <a:p>
                      <a:pPr algn="ctr" fontAlgn="ctr"/>
                      <a:r>
                        <a:rPr lang="zh-CN" sz="1050" u="none" strike="noStrike" dirty="0">
                          <a:effectLst/>
                        </a:rPr>
                        <a:t>货币市场</a:t>
                      </a:r>
                      <a:endParaRPr lang="en-US" sz="1050" b="0" i="0" u="none" strike="noStrike" dirty="0">
                        <a:solidFill>
                          <a:srgbClr val="000000"/>
                        </a:solidFill>
                        <a:effectLst/>
                        <a:latin typeface="宋体"/>
                      </a:endParaRPr>
                    </a:p>
                  </a:txBody>
                  <a:tcPr marL="8161" marR="8161" marT="8161" marB="0" anchor="ctr"/>
                </a:tc>
                <a:tc>
                  <a:txBody>
                    <a:bodyPr/>
                    <a:lstStyle/>
                    <a:p>
                      <a:pPr algn="ctr" fontAlgn="ctr"/>
                      <a:r>
                        <a:rPr lang="zh-CN" sz="1050" u="none" strike="noStrike" dirty="0">
                          <a:effectLst/>
                        </a:rPr>
                        <a:t>债券回购（质押式）</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债券回购（买断式）</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本币/外币拆借</a:t>
                      </a:r>
                      <a:endParaRPr lang="en-US" sz="1050" b="0" i="0" u="none" strike="noStrike" dirty="0">
                        <a:solidFill>
                          <a:srgbClr val="000000"/>
                        </a:solidFill>
                        <a:effectLst/>
                        <a:latin typeface="宋体"/>
                      </a:endParaRPr>
                    </a:p>
                  </a:txBody>
                  <a:tcPr marL="8161" marR="8161" marT="8161" marB="0" anchor="ctr"/>
                </a:tc>
              </a:tr>
              <a:tr h="194400">
                <a:tc rowSpan="6">
                  <a:txBody>
                    <a:bodyPr/>
                    <a:lstStyle/>
                    <a:p>
                      <a:pPr algn="ctr" fontAlgn="ctr"/>
                      <a:r>
                        <a:rPr lang="zh-CN" sz="1050" u="none" strike="noStrike" dirty="0">
                          <a:effectLst/>
                        </a:rPr>
                        <a:t>利率衍生品</a:t>
                      </a:r>
                      <a:endParaRPr lang="en-US" sz="1050" b="0" i="0" u="none" strike="noStrike" dirty="0">
                        <a:solidFill>
                          <a:srgbClr val="000000"/>
                        </a:solidFill>
                        <a:effectLst/>
                        <a:latin typeface="宋体"/>
                      </a:endParaRPr>
                    </a:p>
                  </a:txBody>
                  <a:tcPr marL="8161" marR="8161" marT="8161" marB="0" anchor="ctr"/>
                </a:tc>
                <a:tc>
                  <a:txBody>
                    <a:bodyPr/>
                    <a:lstStyle/>
                    <a:p>
                      <a:pPr algn="ctr" fontAlgn="ctr"/>
                      <a:r>
                        <a:rPr lang="zh-CN" sz="1050" u="none" strike="noStrike" dirty="0">
                          <a:effectLst/>
                        </a:rPr>
                        <a:t>利率互换（浮动端FR007、SHIBOR、一年定存等）</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跨币种利率互换</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远期利率协议</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国债期货</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债券借贷</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债券远期</a:t>
                      </a:r>
                      <a:endParaRPr lang="en-US" sz="1050" b="0" i="0" u="none" strike="noStrike" dirty="0">
                        <a:solidFill>
                          <a:srgbClr val="000000"/>
                        </a:solidFill>
                        <a:effectLst/>
                        <a:latin typeface="宋体"/>
                      </a:endParaRPr>
                    </a:p>
                  </a:txBody>
                  <a:tcPr marL="8161" marR="8161" marT="8161" marB="0" anchor="ctr"/>
                </a:tc>
              </a:tr>
              <a:tr h="194400">
                <a:tc rowSpan="4">
                  <a:txBody>
                    <a:bodyPr/>
                    <a:lstStyle/>
                    <a:p>
                      <a:pPr algn="ctr" fontAlgn="ctr"/>
                      <a:r>
                        <a:rPr lang="zh-CN" sz="1050" u="none" strike="noStrike" dirty="0">
                          <a:effectLst/>
                        </a:rPr>
                        <a:t>外汇及外汇衍生品</a:t>
                      </a:r>
                      <a:endParaRPr lang="en-US" sz="1050" b="0" i="0" u="none" strike="noStrike" dirty="0">
                        <a:solidFill>
                          <a:srgbClr val="000000"/>
                        </a:solidFill>
                        <a:effectLst/>
                        <a:latin typeface="宋体"/>
                      </a:endParaRPr>
                    </a:p>
                  </a:txBody>
                  <a:tcPr marL="8161" marR="8161" marT="8161" marB="0" anchor="ctr"/>
                </a:tc>
                <a:tc>
                  <a:txBody>
                    <a:bodyPr/>
                    <a:lstStyle/>
                    <a:p>
                      <a:pPr algn="ctr" fontAlgn="ctr"/>
                      <a:r>
                        <a:rPr lang="zh-CN" sz="1050" u="none" strike="noStrike" dirty="0">
                          <a:effectLst/>
                        </a:rPr>
                        <a:t>外汇即期</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外汇远期</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外汇互换</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外汇期权</a:t>
                      </a:r>
                      <a:endParaRPr lang="en-US" sz="1050" b="0" i="0" u="none" strike="noStrike" dirty="0">
                        <a:solidFill>
                          <a:srgbClr val="000000"/>
                        </a:solidFill>
                        <a:effectLst/>
                        <a:latin typeface="宋体"/>
                      </a:endParaRPr>
                    </a:p>
                  </a:txBody>
                  <a:tcPr marL="8161" marR="8161" marT="8161" marB="0" anchor="ctr"/>
                </a:tc>
              </a:tr>
              <a:tr h="194400">
                <a:tc rowSpan="7">
                  <a:txBody>
                    <a:bodyPr/>
                    <a:lstStyle/>
                    <a:p>
                      <a:pPr algn="ctr" fontAlgn="ctr"/>
                      <a:r>
                        <a:rPr lang="zh-CN" sz="1050" u="none" strike="noStrike">
                          <a:effectLst/>
                        </a:rPr>
                        <a:t>贵金属</a:t>
                      </a:r>
                      <a:endParaRPr lang="en-US" sz="1050" b="0" i="0" u="none" strike="noStrike">
                        <a:solidFill>
                          <a:srgbClr val="000000"/>
                        </a:solidFill>
                        <a:effectLst/>
                        <a:latin typeface="宋体"/>
                      </a:endParaRPr>
                    </a:p>
                  </a:txBody>
                  <a:tcPr marL="8161" marR="8161" marT="8161" marB="0" anchor="ctr"/>
                </a:tc>
                <a:tc>
                  <a:txBody>
                    <a:bodyPr/>
                    <a:lstStyle/>
                    <a:p>
                      <a:pPr algn="ctr" fontAlgn="ctr"/>
                      <a:r>
                        <a:rPr lang="zh-CN" sz="1050" u="none" strike="noStrike" dirty="0">
                          <a:effectLst/>
                        </a:rPr>
                        <a:t>黄金现货交易</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黄金即期交易</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黄金远期交易</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黄金掉期交易</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黄金T+D</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白银现货交易</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zh-CN" sz="1050" u="none" strike="noStrike" dirty="0">
                          <a:effectLst/>
                        </a:rPr>
                        <a:t>白银延期交易</a:t>
                      </a:r>
                      <a:endParaRPr lang="en-US" sz="1050" b="0" i="0" u="none" strike="noStrike" dirty="0">
                        <a:solidFill>
                          <a:srgbClr val="000000"/>
                        </a:solidFill>
                        <a:effectLst/>
                        <a:latin typeface="宋体"/>
                      </a:endParaRPr>
                    </a:p>
                  </a:txBody>
                  <a:tcPr marL="8161" marR="8161" marT="8161" marB="0" anchor="ctr"/>
                </a:tc>
              </a:tr>
              <a:tr h="194400">
                <a:tc rowSpan="2">
                  <a:txBody>
                    <a:bodyPr/>
                    <a:lstStyle/>
                    <a:p>
                      <a:pPr algn="ctr" fontAlgn="ctr"/>
                      <a:r>
                        <a:rPr lang="en-US" sz="1050" u="none" strike="noStrike" dirty="0" err="1">
                          <a:effectLst/>
                        </a:rPr>
                        <a:t>大宗商品</a:t>
                      </a:r>
                      <a:endParaRPr lang="en-US" sz="1050" b="0" i="0" u="none" strike="noStrike" dirty="0">
                        <a:solidFill>
                          <a:srgbClr val="000000"/>
                        </a:solidFill>
                        <a:effectLst/>
                        <a:latin typeface="宋体"/>
                      </a:endParaRPr>
                    </a:p>
                  </a:txBody>
                  <a:tcPr marL="8161" marR="8161" marT="8161" marB="0" anchor="ctr"/>
                </a:tc>
                <a:tc>
                  <a:txBody>
                    <a:bodyPr/>
                    <a:lstStyle/>
                    <a:p>
                      <a:pPr algn="ctr" fontAlgn="ctr"/>
                      <a:r>
                        <a:rPr lang="en-US" sz="1050" u="none" strike="noStrike" dirty="0" err="1">
                          <a:effectLst/>
                        </a:rPr>
                        <a:t>商品现货</a:t>
                      </a:r>
                      <a:endParaRPr lang="en-US" sz="1050" b="0" i="0" u="none" strike="noStrike" dirty="0">
                        <a:solidFill>
                          <a:srgbClr val="000000"/>
                        </a:solidFill>
                        <a:effectLst/>
                        <a:latin typeface="宋体"/>
                      </a:endParaRPr>
                    </a:p>
                  </a:txBody>
                  <a:tcPr marL="8161" marR="8161" marT="8161" marB="0" anchor="ctr"/>
                </a:tc>
              </a:tr>
              <a:tr h="194400">
                <a:tc vMerge="1">
                  <a:txBody>
                    <a:bodyPr/>
                    <a:lstStyle/>
                    <a:p>
                      <a:endParaRPr lang="en-US"/>
                    </a:p>
                  </a:txBody>
                  <a:tcPr/>
                </a:tc>
                <a:tc>
                  <a:txBody>
                    <a:bodyPr/>
                    <a:lstStyle/>
                    <a:p>
                      <a:pPr algn="ctr" fontAlgn="ctr"/>
                      <a:r>
                        <a:rPr lang="en-US" sz="1050" u="none" strike="noStrike" dirty="0" err="1">
                          <a:effectLst/>
                        </a:rPr>
                        <a:t>商品期货</a:t>
                      </a:r>
                      <a:endParaRPr lang="en-US" sz="1050" b="0" i="0" u="none" strike="noStrike" dirty="0">
                        <a:solidFill>
                          <a:srgbClr val="000000"/>
                        </a:solidFill>
                        <a:effectLst/>
                        <a:latin typeface="宋体"/>
                      </a:endParaRPr>
                    </a:p>
                  </a:txBody>
                  <a:tcPr marL="8161" marR="8161" marT="8161"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43413932"/>
              </p:ext>
            </p:extLst>
          </p:nvPr>
        </p:nvGraphicFramePr>
        <p:xfrm>
          <a:off x="311729" y="2784764"/>
          <a:ext cx="4107600" cy="3204000"/>
        </p:xfrm>
        <a:graphic>
          <a:graphicData uri="http://schemas.openxmlformats.org/drawingml/2006/table">
            <a:tbl>
              <a:tblPr>
                <a:tableStyleId>{BC89EF96-8CEA-46FF-86C4-4CE0E7609802}</a:tableStyleId>
              </a:tblPr>
              <a:tblGrid>
                <a:gridCol w="1152000"/>
                <a:gridCol w="2955600"/>
              </a:tblGrid>
              <a:tr h="288000">
                <a:tc gridSpan="2">
                  <a:txBody>
                    <a:bodyPr/>
                    <a:lstStyle/>
                    <a:p>
                      <a:pPr algn="ctr" fontAlgn="ctr"/>
                      <a:r>
                        <a:rPr lang="zh-CN" altLang="en-US" sz="1050" b="1" u="none" strike="noStrike" dirty="0" smtClean="0">
                          <a:solidFill>
                            <a:schemeClr val="bg1"/>
                          </a:solidFill>
                          <a:effectLst/>
                        </a:rPr>
                        <a:t>复杂金融产品</a:t>
                      </a:r>
                      <a:endParaRPr lang="zh-CN" altLang="en-US" sz="1050" b="1" i="0" u="none" strike="noStrike" dirty="0">
                        <a:solidFill>
                          <a:schemeClr val="bg1"/>
                        </a:solidFill>
                        <a:effectLst/>
                        <a:latin typeface="Times New Roman"/>
                      </a:endParaRPr>
                    </a:p>
                  </a:txBody>
                  <a:tcPr marL="9525" marR="9525" marT="9525" marB="0" anchor="ctr">
                    <a:solidFill>
                      <a:schemeClr val="accent1"/>
                    </a:solidFill>
                  </a:tcPr>
                </a:tc>
                <a:tc hMerge="1">
                  <a:txBody>
                    <a:bodyPr/>
                    <a:lstStyle/>
                    <a:p>
                      <a:pPr algn="ctr" fontAlgn="ctr"/>
                      <a:endParaRPr lang="zh-CN" altLang="en-US" sz="1050" b="1"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4400">
                <a:tc>
                  <a:txBody>
                    <a:bodyPr/>
                    <a:lstStyle/>
                    <a:p>
                      <a:pPr algn="ctr" fontAlgn="ctr"/>
                      <a:r>
                        <a:rPr lang="zh-CN" altLang="en-US" sz="1050" u="none" strike="noStrike" dirty="0">
                          <a:effectLst/>
                        </a:rPr>
                        <a:t>产品类别</a:t>
                      </a:r>
                      <a:endParaRPr lang="zh-CN" altLang="en-US" sz="1050" b="1" i="0" u="none" strike="noStrike" dirty="0">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产品细类</a:t>
                      </a:r>
                      <a:endParaRPr lang="zh-CN" altLang="en-US" sz="1050" b="1" i="0" u="none" strike="noStrike" dirty="0">
                        <a:solidFill>
                          <a:srgbClr val="000000"/>
                        </a:solidFill>
                        <a:effectLst/>
                        <a:latin typeface="Times New Roman"/>
                      </a:endParaRPr>
                    </a:p>
                  </a:txBody>
                  <a:tcPr marL="9525" marR="9525" marT="9525" marB="0" anchor="ctr"/>
                </a:tc>
              </a:tr>
              <a:tr h="194400">
                <a:tc rowSpan="5">
                  <a:txBody>
                    <a:bodyPr/>
                    <a:lstStyle/>
                    <a:p>
                      <a:pPr algn="ctr" fontAlgn="ctr"/>
                      <a:r>
                        <a:rPr lang="zh-CN" altLang="en-US" sz="1050" u="none" strike="noStrike" dirty="0">
                          <a:effectLst/>
                        </a:rPr>
                        <a:t>利率</a:t>
                      </a:r>
                      <a:endParaRPr lang="zh-CN" altLang="en-US" sz="1050" b="0" i="0" u="none" strike="noStrike" dirty="0">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利率敲出</a:t>
                      </a:r>
                      <a:r>
                        <a:rPr lang="en-US" altLang="zh-CN" sz="1050" u="none" strike="noStrike" dirty="0">
                          <a:effectLst/>
                        </a:rPr>
                        <a:t>/</a:t>
                      </a:r>
                      <a:r>
                        <a:rPr lang="zh-CN" altLang="en-US" sz="1050" u="none" strike="noStrike" dirty="0">
                          <a:effectLst/>
                        </a:rPr>
                        <a:t>敲进期权 </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利率单</a:t>
                      </a:r>
                      <a:r>
                        <a:rPr lang="en-US" altLang="zh-CN" sz="1050" u="none" strike="noStrike" dirty="0">
                          <a:effectLst/>
                        </a:rPr>
                        <a:t>/</a:t>
                      </a:r>
                      <a:r>
                        <a:rPr lang="zh-CN" altLang="en-US" sz="1050" u="none" strike="noStrike" dirty="0">
                          <a:effectLst/>
                        </a:rPr>
                        <a:t>双障碍期权 </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利率数字期权</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利率逆向浮动债券</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区间累计债券</a:t>
                      </a:r>
                      <a:endParaRPr lang="zh-CN" altLang="en-US" sz="1050" b="0" i="0" u="none" strike="noStrike" dirty="0">
                        <a:solidFill>
                          <a:srgbClr val="000000"/>
                        </a:solidFill>
                        <a:effectLst/>
                        <a:latin typeface="Times New Roman"/>
                      </a:endParaRPr>
                    </a:p>
                  </a:txBody>
                  <a:tcPr marL="9525" marR="9525" marT="9525" marB="0" anchor="ctr"/>
                </a:tc>
              </a:tr>
              <a:tr h="194400">
                <a:tc rowSpan="4">
                  <a:txBody>
                    <a:bodyPr/>
                    <a:lstStyle/>
                    <a:p>
                      <a:pPr algn="ctr" fontAlgn="ctr"/>
                      <a:r>
                        <a:rPr lang="zh-CN" altLang="en-US" sz="1050" u="none" strike="noStrike">
                          <a:effectLst/>
                        </a:rPr>
                        <a:t>外汇</a:t>
                      </a:r>
                      <a:endParaRPr lang="zh-CN" altLang="en-US" sz="1050" b="0" i="0" u="none" strike="noStrike">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外汇择期 </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外汇敲出</a:t>
                      </a:r>
                      <a:r>
                        <a:rPr lang="en-US" altLang="zh-CN" sz="1050" u="none" strike="noStrike" dirty="0">
                          <a:effectLst/>
                        </a:rPr>
                        <a:t>/</a:t>
                      </a:r>
                      <a:r>
                        <a:rPr lang="zh-CN" altLang="en-US" sz="1050" u="none" strike="noStrike" dirty="0">
                          <a:effectLst/>
                        </a:rPr>
                        <a:t>敲进期权 </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外汇单</a:t>
                      </a:r>
                      <a:r>
                        <a:rPr lang="en-US" altLang="zh-CN" sz="1050" u="none" strike="noStrike" dirty="0">
                          <a:effectLst/>
                        </a:rPr>
                        <a:t>/</a:t>
                      </a:r>
                      <a:r>
                        <a:rPr lang="zh-CN" altLang="en-US" sz="1050" u="none" strike="noStrike" dirty="0">
                          <a:effectLst/>
                        </a:rPr>
                        <a:t>双障碍期权 </a:t>
                      </a:r>
                      <a:endParaRPr lang="zh-CN" altLang="en-US"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外汇数字期权</a:t>
                      </a:r>
                      <a:endParaRPr lang="zh-CN" altLang="en-US" sz="1050" b="0" i="0" u="none" strike="noStrike" dirty="0">
                        <a:solidFill>
                          <a:srgbClr val="000000"/>
                        </a:solidFill>
                        <a:effectLst/>
                        <a:latin typeface="Times New Roman"/>
                      </a:endParaRPr>
                    </a:p>
                  </a:txBody>
                  <a:tcPr marL="9525" marR="9525" marT="9525" marB="0" anchor="ctr"/>
                </a:tc>
              </a:tr>
              <a:tr h="194400">
                <a:tc rowSpan="2">
                  <a:txBody>
                    <a:bodyPr/>
                    <a:lstStyle/>
                    <a:p>
                      <a:pPr algn="ctr" fontAlgn="ctr"/>
                      <a:r>
                        <a:rPr lang="zh-CN" altLang="en-US" sz="1050" u="none" strike="noStrike">
                          <a:effectLst/>
                        </a:rPr>
                        <a:t>信用衍生</a:t>
                      </a:r>
                      <a:endParaRPr lang="zh-CN" altLang="en-US" sz="1050" b="0" i="0" u="none" strike="noStrike">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信用违约互换</a:t>
                      </a:r>
                      <a:r>
                        <a:rPr lang="en-US" altLang="zh-CN" sz="1050" u="none" strike="noStrike" dirty="0">
                          <a:effectLst/>
                        </a:rPr>
                        <a:t>(CDS) </a:t>
                      </a:r>
                      <a:endParaRPr lang="en-US" altLang="zh-CN" sz="1050" b="0" i="0" u="none" strike="noStrike" dirty="0">
                        <a:solidFill>
                          <a:srgbClr val="000000"/>
                        </a:solidFill>
                        <a:effectLst/>
                        <a:latin typeface="Times New Roman"/>
                      </a:endParaRPr>
                    </a:p>
                  </a:txBody>
                  <a:tcPr marL="9525" marR="9525" marT="9525" marB="0" anchor="ctr"/>
                </a:tc>
              </a:tr>
              <a:tr h="194400">
                <a:tc vMerge="1">
                  <a:txBody>
                    <a:bodyPr/>
                    <a:lstStyle/>
                    <a:p>
                      <a:endParaRPr lang="en-US"/>
                    </a:p>
                  </a:txBody>
                  <a:tcPr/>
                </a:tc>
                <a:tc>
                  <a:txBody>
                    <a:bodyPr/>
                    <a:lstStyle/>
                    <a:p>
                      <a:pPr algn="ctr" fontAlgn="ctr"/>
                      <a:r>
                        <a:rPr lang="zh-CN" altLang="en-US" sz="1050" u="none" strike="noStrike" dirty="0">
                          <a:effectLst/>
                        </a:rPr>
                        <a:t>指数信用违约互换</a:t>
                      </a:r>
                      <a:endParaRPr lang="zh-CN" altLang="en-US" sz="1050" b="0" i="0" u="none" strike="noStrike" dirty="0">
                        <a:solidFill>
                          <a:srgbClr val="000000"/>
                        </a:solidFill>
                        <a:effectLst/>
                        <a:latin typeface="Times New Roman"/>
                      </a:endParaRPr>
                    </a:p>
                  </a:txBody>
                  <a:tcPr marL="9525" marR="9525" marT="9525" marB="0" anchor="ctr"/>
                </a:tc>
              </a:tr>
              <a:tr h="194400">
                <a:tc>
                  <a:txBody>
                    <a:bodyPr/>
                    <a:lstStyle/>
                    <a:p>
                      <a:pPr algn="ctr" fontAlgn="ctr"/>
                      <a:r>
                        <a:rPr lang="zh-CN" altLang="en-US" sz="1050" u="none" strike="noStrike">
                          <a:effectLst/>
                        </a:rPr>
                        <a:t>结构化产品</a:t>
                      </a:r>
                      <a:endParaRPr lang="zh-CN" altLang="en-US" sz="1050" b="0" i="0" u="none" strike="noStrike">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资产抵押证券、</a:t>
                      </a:r>
                      <a:r>
                        <a:rPr lang="en-US" altLang="zh-CN" sz="1050" u="none" strike="noStrike" dirty="0">
                          <a:effectLst/>
                        </a:rPr>
                        <a:t>MBS </a:t>
                      </a:r>
                      <a:endParaRPr lang="en-US" altLang="zh-CN" sz="1050" b="0" i="0" u="none" strike="noStrike" dirty="0">
                        <a:solidFill>
                          <a:srgbClr val="000000"/>
                        </a:solidFill>
                        <a:effectLst/>
                        <a:latin typeface="Times New Roman"/>
                      </a:endParaRPr>
                    </a:p>
                  </a:txBody>
                  <a:tcPr marL="9525" marR="9525" marT="9525" marB="0" anchor="ctr"/>
                </a:tc>
              </a:tr>
              <a:tr h="194400">
                <a:tc>
                  <a:txBody>
                    <a:bodyPr/>
                    <a:lstStyle/>
                    <a:p>
                      <a:pPr algn="ctr" fontAlgn="ctr"/>
                      <a:r>
                        <a:rPr lang="zh-CN" altLang="en-US" sz="1050" u="none" strike="noStrike">
                          <a:effectLst/>
                        </a:rPr>
                        <a:t>可转换</a:t>
                      </a:r>
                      <a:endParaRPr lang="zh-CN" altLang="en-US" sz="1050" b="0" i="0" u="none" strike="noStrike">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可转债 </a:t>
                      </a:r>
                      <a:endParaRPr lang="zh-CN" altLang="en-US" sz="1050" b="0" i="0" u="none" strike="noStrike" dirty="0">
                        <a:solidFill>
                          <a:srgbClr val="000000"/>
                        </a:solidFill>
                        <a:effectLst/>
                        <a:latin typeface="Times New Roman"/>
                      </a:endParaRPr>
                    </a:p>
                  </a:txBody>
                  <a:tcPr marL="9525" marR="9525" marT="9525" marB="0" anchor="ctr"/>
                </a:tc>
              </a:tr>
              <a:tr h="194400">
                <a:tc>
                  <a:txBody>
                    <a:bodyPr/>
                    <a:lstStyle/>
                    <a:p>
                      <a:pPr algn="ctr" fontAlgn="ctr"/>
                      <a:r>
                        <a:rPr lang="zh-CN" altLang="en-US" sz="1050" u="none" strike="noStrike" dirty="0">
                          <a:effectLst/>
                        </a:rPr>
                        <a:t>挂钩产品</a:t>
                      </a:r>
                      <a:endParaRPr lang="zh-CN" altLang="en-US" sz="1050" b="0" i="0" u="none" strike="noStrike" dirty="0">
                        <a:solidFill>
                          <a:srgbClr val="000000"/>
                        </a:solidFill>
                        <a:effectLst/>
                        <a:latin typeface="Times New Roman"/>
                      </a:endParaRPr>
                    </a:p>
                  </a:txBody>
                  <a:tcPr marL="9525" marR="9525" marT="9525" marB="0" anchor="ctr"/>
                </a:tc>
                <a:tc>
                  <a:txBody>
                    <a:bodyPr/>
                    <a:lstStyle/>
                    <a:p>
                      <a:pPr algn="ctr" fontAlgn="ctr"/>
                      <a:r>
                        <a:rPr lang="zh-CN" altLang="en-US" sz="1050" u="none" strike="noStrike" dirty="0">
                          <a:effectLst/>
                        </a:rPr>
                        <a:t>结构化理财产品</a:t>
                      </a:r>
                      <a:endParaRPr lang="zh-CN" altLang="en-US" sz="1050" b="0" i="0" u="none" strike="noStrike" dirty="0">
                        <a:solidFill>
                          <a:srgbClr val="000000"/>
                        </a:solidFill>
                        <a:effectLst/>
                        <a:latin typeface="Times New Roman"/>
                      </a:endParaRPr>
                    </a:p>
                  </a:txBody>
                  <a:tcPr marL="9525" marR="9525" marT="9525" marB="0" anchor="ctr"/>
                </a:tc>
              </a:tr>
            </a:tbl>
          </a:graphicData>
        </a:graphic>
      </p:graphicFrame>
    </p:spTree>
    <p:extLst>
      <p:ext uri="{BB962C8B-B14F-4D97-AF65-F5344CB8AC3E}">
        <p14:creationId xmlns:p14="http://schemas.microsoft.com/office/powerpoint/2010/main" val="4235211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400" b="1" dirty="0">
                <a:latin typeface="楷体" pitchFamily="49" charset="-122"/>
                <a:ea typeface="楷体" pitchFamily="49" charset="-122"/>
              </a:rPr>
              <a:t>从市场风险概念诞生时起，</a:t>
            </a:r>
            <a:r>
              <a:rPr lang="en-US" altLang="zh-CN" sz="2400" b="1" dirty="0">
                <a:latin typeface="楷体" pitchFamily="49" charset="-122"/>
                <a:ea typeface="楷体" pitchFamily="49" charset="-122"/>
              </a:rPr>
              <a:t>RiskMetrics</a:t>
            </a:r>
            <a:r>
              <a:rPr lang="zh-CN" altLang="en-US" sz="2400" b="1" dirty="0">
                <a:latin typeface="楷体" pitchFamily="49" charset="-122"/>
                <a:ea typeface="楷体" pitchFamily="49" charset="-122"/>
              </a:rPr>
              <a:t>始终扮演重要角色</a:t>
            </a:r>
            <a:endParaRPr lang="en-US" sz="2400" b="1" dirty="0">
              <a:solidFill>
                <a:schemeClr val="tx1"/>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solidFill>
                  <a:srgbClr val="465058"/>
                </a:solidFill>
                <a:latin typeface="楷体" pitchFamily="49" charset="-122"/>
                <a:ea typeface="楷体" pitchFamily="49" charset="-122"/>
              </a:rPr>
              <a:pPr/>
              <a:t>4</a:t>
            </a:fld>
            <a:endParaRPr lang="en-GB" dirty="0">
              <a:solidFill>
                <a:srgbClr val="465058"/>
              </a:solidFill>
              <a:latin typeface="楷体" pitchFamily="49" charset="-122"/>
              <a:ea typeface="楷体" pitchFamily="49" charset="-122"/>
            </a:endParaRPr>
          </a:p>
        </p:txBody>
      </p:sp>
      <p:grpSp>
        <p:nvGrpSpPr>
          <p:cNvPr id="41" name="Group 40"/>
          <p:cNvGrpSpPr/>
          <p:nvPr/>
        </p:nvGrpSpPr>
        <p:grpSpPr>
          <a:xfrm>
            <a:off x="296840" y="1340395"/>
            <a:ext cx="8620363" cy="4935152"/>
            <a:chOff x="296840" y="1044561"/>
            <a:chExt cx="8620363" cy="4935152"/>
          </a:xfrm>
        </p:grpSpPr>
        <p:sp>
          <p:nvSpPr>
            <p:cNvPr id="6" name="Notched Right Arrow 5"/>
            <p:cNvSpPr/>
            <p:nvPr/>
          </p:nvSpPr>
          <p:spPr>
            <a:xfrm>
              <a:off x="296840" y="3125866"/>
              <a:ext cx="8443748" cy="1069616"/>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7" name="Group 6"/>
            <p:cNvGrpSpPr/>
            <p:nvPr/>
          </p:nvGrpSpPr>
          <p:grpSpPr>
            <a:xfrm>
              <a:off x="353009" y="1242815"/>
              <a:ext cx="1505931" cy="1883954"/>
              <a:chOff x="2042" y="0"/>
              <a:chExt cx="1607628" cy="1883954"/>
            </a:xfrm>
          </p:grpSpPr>
          <p:sp>
            <p:nvSpPr>
              <p:cNvPr id="29" name="Rectangle 28"/>
              <p:cNvSpPr/>
              <p:nvPr/>
            </p:nvSpPr>
            <p:spPr>
              <a:xfrm>
                <a:off x="2042" y="0"/>
                <a:ext cx="1189111" cy="18839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Rectangle 29"/>
              <p:cNvSpPr/>
              <p:nvPr/>
            </p:nvSpPr>
            <p:spPr>
              <a:xfrm>
                <a:off x="2042" y="0"/>
                <a:ext cx="1607628" cy="18839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56896" rIns="56896" bIns="56896" numCol="1" spcCol="1270" anchor="b" anchorCtr="0">
                <a:noAutofit/>
              </a:bodyPr>
              <a:lstStyle/>
              <a:p>
                <a:pPr defTabSz="355600">
                  <a:lnSpc>
                    <a:spcPct val="90000"/>
                  </a:lnSpc>
                  <a:spcBef>
                    <a:spcPct val="0"/>
                  </a:spcBef>
                  <a:spcAft>
                    <a:spcPct val="35000"/>
                  </a:spcAft>
                </a:pPr>
                <a:r>
                  <a:rPr lang="en-US" altLang="zh-CN" sz="1100" b="1" dirty="0" smtClean="0">
                    <a:solidFill>
                      <a:srgbClr val="465058">
                        <a:hueOff val="0"/>
                        <a:satOff val="0"/>
                        <a:lumOff val="0"/>
                        <a:alphaOff val="0"/>
                      </a:srgbClr>
                    </a:solidFill>
                    <a:latin typeface="楷体" pitchFamily="49" charset="-122"/>
                    <a:ea typeface="楷体" pitchFamily="49" charset="-122"/>
                  </a:rPr>
                  <a:t>1988</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Basel</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I</a:t>
                </a:r>
                <a:endParaRPr lang="en-US" altLang="zh-CN" sz="1100" b="1" dirty="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引入了风险加权资产的概念，提倡严谨的资本管理。</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突出资本充足率等核心风险指标，但并没有建立相应的风险管理流程。</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强调信用风险，但没有涉及市场风险。</a:t>
                </a:r>
                <a:endParaRPr lang="en-US" sz="1100" dirty="0">
                  <a:solidFill>
                    <a:srgbClr val="465058">
                      <a:hueOff val="0"/>
                      <a:satOff val="0"/>
                      <a:lumOff val="0"/>
                      <a:alphaOff val="0"/>
                    </a:srgbClr>
                  </a:solidFill>
                  <a:latin typeface="楷体" pitchFamily="49" charset="-122"/>
                  <a:ea typeface="楷体" pitchFamily="49" charset="-122"/>
                </a:endParaRPr>
              </a:p>
            </p:txBody>
          </p:sp>
        </p:grpSp>
        <p:sp>
          <p:nvSpPr>
            <p:cNvPr id="8" name="Oval 7"/>
            <p:cNvSpPr/>
            <p:nvPr/>
          </p:nvSpPr>
          <p:spPr>
            <a:xfrm>
              <a:off x="1156822" y="3526972"/>
              <a:ext cx="288000" cy="288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9" name="Group 8"/>
            <p:cNvGrpSpPr/>
            <p:nvPr/>
          </p:nvGrpSpPr>
          <p:grpSpPr>
            <a:xfrm>
              <a:off x="2052647" y="4066300"/>
              <a:ext cx="1443174" cy="1883954"/>
              <a:chOff x="996546" y="2825930"/>
              <a:chExt cx="1443174" cy="1883954"/>
            </a:xfrm>
          </p:grpSpPr>
          <p:sp>
            <p:nvSpPr>
              <p:cNvPr id="27" name="Rectangle 26"/>
              <p:cNvSpPr/>
              <p:nvPr/>
            </p:nvSpPr>
            <p:spPr>
              <a:xfrm>
                <a:off x="1250609" y="2825930"/>
                <a:ext cx="1189111" cy="18839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Rectangle 27"/>
              <p:cNvSpPr/>
              <p:nvPr/>
            </p:nvSpPr>
            <p:spPr>
              <a:xfrm>
                <a:off x="996546" y="2825930"/>
                <a:ext cx="1099628" cy="18839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56896" rIns="56896" bIns="56896" numCol="1" spcCol="1270" anchor="t" anchorCtr="0">
                <a:noAutofit/>
              </a:bodyPr>
              <a:lstStyle/>
              <a:p>
                <a:pPr defTabSz="355600">
                  <a:lnSpc>
                    <a:spcPct val="90000"/>
                  </a:lnSpc>
                  <a:spcBef>
                    <a:spcPct val="0"/>
                  </a:spcBef>
                  <a:spcAft>
                    <a:spcPct val="35000"/>
                  </a:spcAft>
                </a:pPr>
                <a:r>
                  <a:rPr lang="en-US" altLang="zh-CN" sz="1100" b="1" dirty="0" smtClean="0">
                    <a:solidFill>
                      <a:srgbClr val="465058">
                        <a:hueOff val="0"/>
                        <a:satOff val="0"/>
                        <a:lumOff val="0"/>
                        <a:alphaOff val="0"/>
                      </a:srgbClr>
                    </a:solidFill>
                    <a:latin typeface="楷体" pitchFamily="49" charset="-122"/>
                    <a:ea typeface="楷体" pitchFamily="49" charset="-122"/>
                  </a:rPr>
                  <a:t>1996</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Amendment to the capital accord to incorporate market risks</a:t>
                </a:r>
                <a:endParaRPr lang="en-US" altLang="zh-CN" sz="1100" dirty="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提出使用</a:t>
                </a:r>
                <a:r>
                  <a:rPr lang="en-US" altLang="zh-CN" sz="1100" dirty="0" smtClean="0">
                    <a:solidFill>
                      <a:srgbClr val="465058">
                        <a:hueOff val="0"/>
                        <a:satOff val="0"/>
                        <a:lumOff val="0"/>
                        <a:alphaOff val="0"/>
                      </a:srgbClr>
                    </a:solidFill>
                    <a:latin typeface="楷体" pitchFamily="49" charset="-122"/>
                    <a:ea typeface="楷体" pitchFamily="49" charset="-122"/>
                  </a:rPr>
                  <a:t>VaR</a:t>
                </a:r>
                <a:r>
                  <a:rPr lang="zh-CN" altLang="en-US" sz="1100" dirty="0" smtClean="0">
                    <a:solidFill>
                      <a:srgbClr val="465058">
                        <a:hueOff val="0"/>
                        <a:satOff val="0"/>
                        <a:lumOff val="0"/>
                        <a:alphaOff val="0"/>
                      </a:srgbClr>
                    </a:solidFill>
                    <a:latin typeface="楷体" pitchFamily="49" charset="-122"/>
                    <a:ea typeface="楷体" pitchFamily="49" charset="-122"/>
                  </a:rPr>
                  <a:t>框架定量计算市场风险。</a:t>
                </a:r>
                <a:endParaRPr lang="en-US" sz="1100" dirty="0">
                  <a:solidFill>
                    <a:srgbClr val="465058">
                      <a:hueOff val="0"/>
                      <a:satOff val="0"/>
                      <a:lumOff val="0"/>
                      <a:alphaOff val="0"/>
                    </a:srgbClr>
                  </a:solidFill>
                  <a:latin typeface="楷体" pitchFamily="49" charset="-122"/>
                  <a:ea typeface="楷体" pitchFamily="49" charset="-122"/>
                </a:endParaRPr>
              </a:p>
            </p:txBody>
          </p:sp>
        </p:grpSp>
        <p:sp>
          <p:nvSpPr>
            <p:cNvPr id="10" name="Oval 9"/>
            <p:cNvSpPr/>
            <p:nvPr/>
          </p:nvSpPr>
          <p:spPr>
            <a:xfrm>
              <a:off x="2405389" y="3526972"/>
              <a:ext cx="288000" cy="288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p:cNvGrpSpPr/>
            <p:nvPr/>
          </p:nvGrpSpPr>
          <p:grpSpPr>
            <a:xfrm>
              <a:off x="2968846" y="1538090"/>
              <a:ext cx="2169172" cy="1883954"/>
              <a:chOff x="2499176" y="0"/>
              <a:chExt cx="2169172" cy="1883954"/>
            </a:xfrm>
          </p:grpSpPr>
          <p:sp>
            <p:nvSpPr>
              <p:cNvPr id="25" name="Rectangle 24"/>
              <p:cNvSpPr/>
              <p:nvPr/>
            </p:nvSpPr>
            <p:spPr>
              <a:xfrm>
                <a:off x="2499176" y="0"/>
                <a:ext cx="1189111" cy="18839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2801347" y="0"/>
                <a:ext cx="1867001" cy="18839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56896" rIns="56896" bIns="56896" numCol="1" spcCol="1270" anchor="b" anchorCtr="0">
                <a:noAutofit/>
              </a:bodyPr>
              <a:lstStyle/>
              <a:p>
                <a:pPr defTabSz="355600">
                  <a:lnSpc>
                    <a:spcPct val="90000"/>
                  </a:lnSpc>
                  <a:spcBef>
                    <a:spcPct val="0"/>
                  </a:spcBef>
                  <a:spcAft>
                    <a:spcPct val="35000"/>
                  </a:spcAft>
                </a:pPr>
                <a:r>
                  <a:rPr lang="en-US" altLang="zh-CN" sz="1100" b="1" dirty="0" smtClean="0">
                    <a:solidFill>
                      <a:srgbClr val="465058">
                        <a:hueOff val="0"/>
                        <a:satOff val="0"/>
                        <a:lumOff val="0"/>
                        <a:alphaOff val="0"/>
                      </a:srgbClr>
                    </a:solidFill>
                    <a:latin typeface="楷体" pitchFamily="49" charset="-122"/>
                    <a:ea typeface="楷体" pitchFamily="49" charset="-122"/>
                  </a:rPr>
                  <a:t>2004 Basel</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II</a:t>
                </a:r>
                <a:endParaRPr lang="en-US" altLang="zh-CN" sz="1100" dirty="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提出三大支柱体系，在最低资本要求的基础上，同时强调内部风险管理流程，监管审查和市场纪律。</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从简单的指标管理向完整的风险体系迈进。需要金融机构建立内部数据，模型以及管理流程。</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覆盖了市场风险，但对市场风险以及资产证券化的资本要求并不充分。</a:t>
                </a:r>
                <a:endParaRPr lang="en-US" sz="1100" dirty="0">
                  <a:solidFill>
                    <a:srgbClr val="465058">
                      <a:hueOff val="0"/>
                      <a:satOff val="0"/>
                      <a:lumOff val="0"/>
                      <a:alphaOff val="0"/>
                    </a:srgbClr>
                  </a:solidFill>
                  <a:latin typeface="楷体" pitchFamily="49" charset="-122"/>
                  <a:ea typeface="楷体" pitchFamily="49" charset="-122"/>
                </a:endParaRPr>
              </a:p>
            </p:txBody>
          </p:sp>
        </p:grpSp>
        <p:sp>
          <p:nvSpPr>
            <p:cNvPr id="12" name="Oval 11"/>
            <p:cNvSpPr/>
            <p:nvPr/>
          </p:nvSpPr>
          <p:spPr>
            <a:xfrm>
              <a:off x="3653956" y="3526972"/>
              <a:ext cx="288000" cy="288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 name="Group 12"/>
            <p:cNvGrpSpPr/>
            <p:nvPr/>
          </p:nvGrpSpPr>
          <p:grpSpPr>
            <a:xfrm>
              <a:off x="4449740" y="4063704"/>
              <a:ext cx="1437539" cy="1883954"/>
              <a:chOff x="3558770" y="2825930"/>
              <a:chExt cx="1437539" cy="1883954"/>
            </a:xfrm>
          </p:grpSpPr>
          <p:sp>
            <p:nvSpPr>
              <p:cNvPr id="23" name="Rectangle 22"/>
              <p:cNvSpPr/>
              <p:nvPr/>
            </p:nvSpPr>
            <p:spPr>
              <a:xfrm>
                <a:off x="3747743" y="2825930"/>
                <a:ext cx="1189111" cy="18839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Rectangle 23"/>
              <p:cNvSpPr/>
              <p:nvPr/>
            </p:nvSpPr>
            <p:spPr>
              <a:xfrm>
                <a:off x="3558770" y="2825930"/>
                <a:ext cx="1437539" cy="18839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56896" rIns="56896" bIns="56896" numCol="1" spcCol="1270" anchor="t" anchorCtr="0">
                <a:noAutofit/>
              </a:bodyPr>
              <a:lstStyle/>
              <a:p>
                <a:pPr defTabSz="355600">
                  <a:lnSpc>
                    <a:spcPct val="90000"/>
                  </a:lnSpc>
                  <a:spcBef>
                    <a:spcPct val="0"/>
                  </a:spcBef>
                  <a:spcAft>
                    <a:spcPct val="35000"/>
                  </a:spcAft>
                </a:pPr>
                <a:r>
                  <a:rPr lang="en-US" altLang="zh-CN" sz="1100" b="1" dirty="0" smtClean="0">
                    <a:solidFill>
                      <a:srgbClr val="465058">
                        <a:hueOff val="0"/>
                        <a:satOff val="0"/>
                        <a:lumOff val="0"/>
                        <a:alphaOff val="0"/>
                      </a:srgbClr>
                    </a:solidFill>
                    <a:latin typeface="楷体" pitchFamily="49" charset="-122"/>
                    <a:ea typeface="楷体" pitchFamily="49" charset="-122"/>
                  </a:rPr>
                  <a:t>2009</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Basel</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II.5 </a:t>
                </a: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提高了市场风险资本要求 </a:t>
                </a:r>
                <a:r>
                  <a:rPr lang="en-US" altLang="zh-CN" sz="1100" dirty="0" smtClean="0">
                    <a:solidFill>
                      <a:srgbClr val="465058">
                        <a:hueOff val="0"/>
                        <a:satOff val="0"/>
                        <a:lumOff val="0"/>
                        <a:alphaOff val="0"/>
                      </a:srgbClr>
                    </a:solidFill>
                    <a:latin typeface="楷体" pitchFamily="49" charset="-122"/>
                    <a:ea typeface="楷体" pitchFamily="49" charset="-122"/>
                  </a:rPr>
                  <a:t>(SVAR</a:t>
                </a:r>
                <a:r>
                  <a:rPr lang="zh-CN" altLang="en-US" sz="1100" dirty="0" smtClean="0">
                    <a:solidFill>
                      <a:srgbClr val="465058">
                        <a:hueOff val="0"/>
                        <a:satOff val="0"/>
                        <a:lumOff val="0"/>
                        <a:alphaOff val="0"/>
                      </a:srgbClr>
                    </a:solidFill>
                    <a:latin typeface="楷体" pitchFamily="49" charset="-122"/>
                    <a:ea typeface="楷体" pitchFamily="49" charset="-122"/>
                  </a:rPr>
                  <a:t>，</a:t>
                </a:r>
                <a:r>
                  <a:rPr lang="en-US" altLang="zh-CN" sz="1100" dirty="0" smtClean="0">
                    <a:solidFill>
                      <a:srgbClr val="465058">
                        <a:hueOff val="0"/>
                        <a:satOff val="0"/>
                        <a:lumOff val="0"/>
                        <a:alphaOff val="0"/>
                      </a:srgbClr>
                    </a:solidFill>
                    <a:latin typeface="楷体" pitchFamily="49" charset="-122"/>
                    <a:ea typeface="楷体" pitchFamily="49" charset="-122"/>
                  </a:rPr>
                  <a:t>IRC</a:t>
                </a:r>
                <a:r>
                  <a:rPr lang="zh-CN" altLang="en-US" sz="1100" dirty="0" smtClean="0">
                    <a:solidFill>
                      <a:srgbClr val="465058">
                        <a:hueOff val="0"/>
                        <a:satOff val="0"/>
                        <a:lumOff val="0"/>
                        <a:alphaOff val="0"/>
                      </a:srgbClr>
                    </a:solidFill>
                    <a:latin typeface="楷体" pitchFamily="49" charset="-122"/>
                    <a:ea typeface="楷体" pitchFamily="49" charset="-122"/>
                  </a:rPr>
                  <a:t>，资产证券化</a:t>
                </a:r>
                <a:r>
                  <a:rPr lang="en-US" altLang="zh-CN" sz="1100" dirty="0" smtClean="0">
                    <a:solidFill>
                      <a:srgbClr val="465058">
                        <a:hueOff val="0"/>
                        <a:satOff val="0"/>
                        <a:lumOff val="0"/>
                        <a:alphaOff val="0"/>
                      </a:srgbClr>
                    </a:solidFill>
                    <a:latin typeface="楷体" pitchFamily="49" charset="-122"/>
                    <a:ea typeface="楷体" pitchFamily="49" charset="-122"/>
                  </a:rPr>
                  <a:t>)</a:t>
                </a:r>
                <a:r>
                  <a:rPr lang="zh-CN" altLang="en-US" sz="1100" dirty="0" smtClean="0">
                    <a:solidFill>
                      <a:srgbClr val="465058">
                        <a:hueOff val="0"/>
                        <a:satOff val="0"/>
                        <a:lumOff val="0"/>
                        <a:alphaOff val="0"/>
                      </a:srgbClr>
                    </a:solidFill>
                    <a:latin typeface="楷体" pitchFamily="49" charset="-122"/>
                    <a:ea typeface="楷体" pitchFamily="49" charset="-122"/>
                  </a:rPr>
                  <a:t>。</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主要加强了市场风险计量指标，但没有对整体框架的改进。</a:t>
                </a:r>
                <a:endParaRPr lang="en-US" sz="1100" dirty="0">
                  <a:solidFill>
                    <a:srgbClr val="465058">
                      <a:hueOff val="0"/>
                      <a:satOff val="0"/>
                      <a:lumOff val="0"/>
                      <a:alphaOff val="0"/>
                    </a:srgbClr>
                  </a:solidFill>
                  <a:latin typeface="楷体" pitchFamily="49" charset="-122"/>
                  <a:ea typeface="楷体" pitchFamily="49" charset="-122"/>
                </a:endParaRPr>
              </a:p>
            </p:txBody>
          </p:sp>
        </p:grpSp>
        <p:sp>
          <p:nvSpPr>
            <p:cNvPr id="14" name="Oval 13"/>
            <p:cNvSpPr/>
            <p:nvPr/>
          </p:nvSpPr>
          <p:spPr>
            <a:xfrm>
              <a:off x="4902523" y="3526972"/>
              <a:ext cx="288000" cy="288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5" name="Group 14"/>
            <p:cNvGrpSpPr/>
            <p:nvPr/>
          </p:nvGrpSpPr>
          <p:grpSpPr>
            <a:xfrm>
              <a:off x="5558589" y="1319015"/>
              <a:ext cx="1511811" cy="1883954"/>
              <a:chOff x="4800969" y="0"/>
              <a:chExt cx="1511811" cy="1883954"/>
            </a:xfrm>
          </p:grpSpPr>
          <p:sp>
            <p:nvSpPr>
              <p:cNvPr id="21" name="Rectangle 20"/>
              <p:cNvSpPr/>
              <p:nvPr/>
            </p:nvSpPr>
            <p:spPr>
              <a:xfrm>
                <a:off x="4996310" y="0"/>
                <a:ext cx="1189111" cy="18839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4800969" y="0"/>
                <a:ext cx="1511811" cy="18839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56896" rIns="56896" bIns="56896" numCol="1" spcCol="1270" anchor="b" anchorCtr="0">
                <a:noAutofit/>
              </a:bodyPr>
              <a:lstStyle/>
              <a:p>
                <a:pPr defTabSz="355600">
                  <a:lnSpc>
                    <a:spcPct val="90000"/>
                  </a:lnSpc>
                  <a:spcBef>
                    <a:spcPct val="0"/>
                  </a:spcBef>
                  <a:spcAft>
                    <a:spcPct val="35000"/>
                  </a:spcAft>
                </a:pPr>
                <a:r>
                  <a:rPr lang="en-US" altLang="zh-CN" sz="1100" b="1" dirty="0" smtClean="0">
                    <a:solidFill>
                      <a:srgbClr val="465058">
                        <a:hueOff val="0"/>
                        <a:satOff val="0"/>
                        <a:lumOff val="0"/>
                        <a:alphaOff val="0"/>
                      </a:srgbClr>
                    </a:solidFill>
                    <a:latin typeface="楷体" pitchFamily="49" charset="-122"/>
                    <a:ea typeface="楷体" pitchFamily="49" charset="-122"/>
                  </a:rPr>
                  <a:t>2010</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Basel III </a:t>
                </a: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对</a:t>
                </a:r>
                <a:r>
                  <a:rPr lang="en-US" altLang="zh-CN" sz="1100" dirty="0" smtClean="0">
                    <a:solidFill>
                      <a:srgbClr val="465058">
                        <a:hueOff val="0"/>
                        <a:satOff val="0"/>
                        <a:lumOff val="0"/>
                        <a:alphaOff val="0"/>
                      </a:srgbClr>
                    </a:solidFill>
                    <a:latin typeface="楷体" pitchFamily="49" charset="-122"/>
                    <a:ea typeface="楷体" pitchFamily="49" charset="-122"/>
                  </a:rPr>
                  <a:t>Basel II</a:t>
                </a:r>
                <a:r>
                  <a:rPr lang="zh-CN" altLang="en-US" sz="1100" dirty="0" smtClean="0">
                    <a:solidFill>
                      <a:srgbClr val="465058">
                        <a:hueOff val="0"/>
                        <a:satOff val="0"/>
                        <a:lumOff val="0"/>
                        <a:alphaOff val="0"/>
                      </a:srgbClr>
                    </a:solidFill>
                    <a:latin typeface="楷体" pitchFamily="49" charset="-122"/>
                    <a:ea typeface="楷体" pitchFamily="49" charset="-122"/>
                  </a:rPr>
                  <a:t>提出的三大支柱均作了进一步完善和加强。</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对合格资本的定义更加严格。</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强调压力测试以及交易对手敞口管理。</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增加了流动性指标要求。</a:t>
                </a:r>
                <a:endParaRPr lang="en-US" sz="1100" dirty="0">
                  <a:solidFill>
                    <a:srgbClr val="465058">
                      <a:hueOff val="0"/>
                      <a:satOff val="0"/>
                      <a:lumOff val="0"/>
                      <a:alphaOff val="0"/>
                    </a:srgbClr>
                  </a:solidFill>
                  <a:latin typeface="楷体" pitchFamily="49" charset="-122"/>
                  <a:ea typeface="楷体" pitchFamily="49" charset="-122"/>
                </a:endParaRPr>
              </a:p>
            </p:txBody>
          </p:sp>
        </p:grpSp>
        <p:sp>
          <p:nvSpPr>
            <p:cNvPr id="16" name="Oval 15"/>
            <p:cNvSpPr/>
            <p:nvPr/>
          </p:nvSpPr>
          <p:spPr>
            <a:xfrm>
              <a:off x="6151090" y="3526972"/>
              <a:ext cx="288000" cy="288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7" name="Group 16"/>
            <p:cNvGrpSpPr/>
            <p:nvPr/>
          </p:nvGrpSpPr>
          <p:grpSpPr>
            <a:xfrm>
              <a:off x="6735742" y="4056775"/>
              <a:ext cx="2181461" cy="1883954"/>
              <a:chOff x="6244877" y="2825930"/>
              <a:chExt cx="1875355" cy="1883954"/>
            </a:xfrm>
          </p:grpSpPr>
          <p:sp>
            <p:nvSpPr>
              <p:cNvPr id="19" name="Rectangle 18"/>
              <p:cNvSpPr/>
              <p:nvPr/>
            </p:nvSpPr>
            <p:spPr>
              <a:xfrm>
                <a:off x="6244877" y="2825930"/>
                <a:ext cx="1189111" cy="18839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Rectangle 19"/>
              <p:cNvSpPr/>
              <p:nvPr/>
            </p:nvSpPr>
            <p:spPr>
              <a:xfrm>
                <a:off x="6654299" y="2825930"/>
                <a:ext cx="1465933" cy="18839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56896" rIns="56896" bIns="56896" numCol="1" spcCol="1270" anchor="t" anchorCtr="0">
                <a:noAutofit/>
              </a:bodyPr>
              <a:lstStyle/>
              <a:p>
                <a:pPr defTabSz="355600">
                  <a:lnSpc>
                    <a:spcPct val="90000"/>
                  </a:lnSpc>
                  <a:spcBef>
                    <a:spcPct val="0"/>
                  </a:spcBef>
                  <a:spcAft>
                    <a:spcPct val="35000"/>
                  </a:spcAft>
                </a:pPr>
                <a:r>
                  <a:rPr lang="en-US" altLang="zh-CN" sz="1100" b="1" dirty="0" smtClean="0">
                    <a:solidFill>
                      <a:srgbClr val="465058">
                        <a:hueOff val="0"/>
                        <a:satOff val="0"/>
                        <a:lumOff val="0"/>
                        <a:alphaOff val="0"/>
                      </a:srgbClr>
                    </a:solidFill>
                    <a:latin typeface="楷体" pitchFamily="49" charset="-122"/>
                    <a:ea typeface="楷体" pitchFamily="49" charset="-122"/>
                  </a:rPr>
                  <a:t>2016</a:t>
                </a:r>
                <a:r>
                  <a:rPr lang="zh-CN" altLang="en-US" sz="1100" b="1" dirty="0" smtClean="0">
                    <a:solidFill>
                      <a:srgbClr val="465058">
                        <a:hueOff val="0"/>
                        <a:satOff val="0"/>
                        <a:lumOff val="0"/>
                        <a:alphaOff val="0"/>
                      </a:srgbClr>
                    </a:solidFill>
                    <a:latin typeface="楷体" pitchFamily="49" charset="-122"/>
                    <a:ea typeface="楷体" pitchFamily="49" charset="-122"/>
                  </a:rPr>
                  <a:t> </a:t>
                </a:r>
                <a:r>
                  <a:rPr lang="en-US" altLang="zh-CN" sz="1100" b="1" dirty="0" smtClean="0">
                    <a:solidFill>
                      <a:srgbClr val="465058">
                        <a:hueOff val="0"/>
                        <a:satOff val="0"/>
                        <a:lumOff val="0"/>
                        <a:alphaOff val="0"/>
                      </a:srgbClr>
                    </a:solidFill>
                    <a:latin typeface="楷体" pitchFamily="49" charset="-122"/>
                    <a:ea typeface="楷体" pitchFamily="49" charset="-122"/>
                  </a:rPr>
                  <a:t>Fundamental Review of the Trading Book</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继</a:t>
                </a:r>
                <a:r>
                  <a:rPr lang="en-US" altLang="zh-CN" sz="1100" dirty="0" smtClean="0">
                    <a:solidFill>
                      <a:srgbClr val="465058">
                        <a:hueOff val="0"/>
                        <a:satOff val="0"/>
                        <a:lumOff val="0"/>
                        <a:alphaOff val="0"/>
                      </a:srgbClr>
                    </a:solidFill>
                    <a:latin typeface="楷体" pitchFamily="49" charset="-122"/>
                    <a:ea typeface="楷体" pitchFamily="49" charset="-122"/>
                  </a:rPr>
                  <a:t>Basel 2.5</a:t>
                </a:r>
                <a:r>
                  <a:rPr lang="zh-CN" altLang="en-US" sz="1100" dirty="0" smtClean="0">
                    <a:solidFill>
                      <a:srgbClr val="465058">
                        <a:hueOff val="0"/>
                        <a:satOff val="0"/>
                        <a:lumOff val="0"/>
                        <a:alphaOff val="0"/>
                      </a:srgbClr>
                    </a:solidFill>
                    <a:latin typeface="楷体" pitchFamily="49" charset="-122"/>
                    <a:ea typeface="楷体" pitchFamily="49" charset="-122"/>
                  </a:rPr>
                  <a:t>过后的又一次重大变革。更加严格的内控和监管审批流程。</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en-US" altLang="zh-CN" sz="1100" dirty="0" smtClean="0">
                    <a:solidFill>
                      <a:srgbClr val="465058">
                        <a:hueOff val="0"/>
                        <a:satOff val="0"/>
                        <a:lumOff val="0"/>
                        <a:alphaOff val="0"/>
                      </a:srgbClr>
                    </a:solidFill>
                    <a:latin typeface="楷体" pitchFamily="49" charset="-122"/>
                    <a:ea typeface="楷体" pitchFamily="49" charset="-122"/>
                  </a:rPr>
                  <a:t>ES</a:t>
                </a:r>
                <a:r>
                  <a:rPr lang="zh-CN" altLang="en-US" sz="1100" dirty="0" smtClean="0">
                    <a:solidFill>
                      <a:srgbClr val="465058">
                        <a:hueOff val="0"/>
                        <a:satOff val="0"/>
                        <a:lumOff val="0"/>
                        <a:alphaOff val="0"/>
                      </a:srgbClr>
                    </a:solidFill>
                    <a:latin typeface="楷体" pitchFamily="49" charset="-122"/>
                    <a:ea typeface="楷体" pitchFamily="49" charset="-122"/>
                  </a:rPr>
                  <a:t>代替</a:t>
                </a:r>
                <a:r>
                  <a:rPr lang="en-US" altLang="zh-CN" sz="1100" dirty="0" smtClean="0">
                    <a:solidFill>
                      <a:srgbClr val="465058">
                        <a:hueOff val="0"/>
                        <a:satOff val="0"/>
                        <a:lumOff val="0"/>
                        <a:alphaOff val="0"/>
                      </a:srgbClr>
                    </a:solidFill>
                    <a:latin typeface="楷体" pitchFamily="49" charset="-122"/>
                    <a:ea typeface="楷体" pitchFamily="49" charset="-122"/>
                  </a:rPr>
                  <a:t>VaR</a:t>
                </a:r>
                <a:r>
                  <a:rPr lang="zh-CN" altLang="en-US" sz="1100" dirty="0" smtClean="0">
                    <a:solidFill>
                      <a:srgbClr val="465058">
                        <a:hueOff val="0"/>
                        <a:satOff val="0"/>
                        <a:lumOff val="0"/>
                        <a:alphaOff val="0"/>
                      </a:srgbClr>
                    </a:solidFill>
                    <a:latin typeface="楷体" pitchFamily="49" charset="-122"/>
                    <a:ea typeface="楷体" pitchFamily="49" charset="-122"/>
                  </a:rPr>
                  <a:t>衡量后尾风险。</a:t>
                </a:r>
                <a:endParaRPr lang="en-US" altLang="zh-CN" sz="1100" dirty="0" smtClean="0">
                  <a:solidFill>
                    <a:srgbClr val="465058">
                      <a:hueOff val="0"/>
                      <a:satOff val="0"/>
                      <a:lumOff val="0"/>
                      <a:alphaOff val="0"/>
                    </a:srgbClr>
                  </a:solidFill>
                  <a:latin typeface="楷体" pitchFamily="49" charset="-122"/>
                  <a:ea typeface="楷体" pitchFamily="49" charset="-122"/>
                </a:endParaRPr>
              </a:p>
              <a:p>
                <a:pPr marL="171450" indent="-171450" defTabSz="355600">
                  <a:lnSpc>
                    <a:spcPct val="90000"/>
                  </a:lnSpc>
                  <a:spcBef>
                    <a:spcPct val="0"/>
                  </a:spcBef>
                  <a:spcAft>
                    <a:spcPct val="35000"/>
                  </a:spcAft>
                  <a:buFont typeface="Arial" panose="020B0604020202020204" pitchFamily="34" charset="0"/>
                  <a:buChar char="•"/>
                </a:pPr>
                <a:r>
                  <a:rPr lang="zh-CN" altLang="en-US" sz="1100" dirty="0" smtClean="0">
                    <a:solidFill>
                      <a:srgbClr val="465058">
                        <a:hueOff val="0"/>
                        <a:satOff val="0"/>
                        <a:lumOff val="0"/>
                        <a:alphaOff val="0"/>
                      </a:srgbClr>
                    </a:solidFill>
                    <a:latin typeface="楷体" pitchFamily="49" charset="-122"/>
                    <a:ea typeface="楷体" pitchFamily="49" charset="-122"/>
                  </a:rPr>
                  <a:t>对不同产品考虑不同的流动性区间。</a:t>
                </a:r>
                <a:endParaRPr lang="en-US" sz="1100" dirty="0">
                  <a:solidFill>
                    <a:srgbClr val="465058">
                      <a:hueOff val="0"/>
                      <a:satOff val="0"/>
                      <a:lumOff val="0"/>
                      <a:alphaOff val="0"/>
                    </a:srgbClr>
                  </a:solidFill>
                  <a:latin typeface="楷体" pitchFamily="49" charset="-122"/>
                  <a:ea typeface="楷体" pitchFamily="49" charset="-122"/>
                </a:endParaRPr>
              </a:p>
            </p:txBody>
          </p:sp>
        </p:grpSp>
        <p:sp>
          <p:nvSpPr>
            <p:cNvPr id="18" name="Oval 17"/>
            <p:cNvSpPr/>
            <p:nvPr/>
          </p:nvSpPr>
          <p:spPr>
            <a:xfrm>
              <a:off x="7399657" y="3526972"/>
              <a:ext cx="288000" cy="288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024" name="Straight Connector 1023"/>
            <p:cNvCxnSpPr/>
            <p:nvPr/>
          </p:nvCxnSpPr>
          <p:spPr>
            <a:xfrm>
              <a:off x="2050012" y="1366202"/>
              <a:ext cx="0" cy="4321904"/>
            </a:xfrm>
            <a:prstGeom prst="line">
              <a:avLst/>
            </a:prstGeom>
            <a:ln>
              <a:solidFill>
                <a:srgbClr val="FFB838"/>
              </a:solidFill>
              <a:prstDash val="sysDot"/>
            </a:ln>
            <a:effectLst/>
          </p:spPr>
          <p:style>
            <a:lnRef idx="2">
              <a:schemeClr val="accent2"/>
            </a:lnRef>
            <a:fillRef idx="0">
              <a:schemeClr val="accent2"/>
            </a:fillRef>
            <a:effectRef idx="1">
              <a:schemeClr val="accent2"/>
            </a:effectRef>
            <a:fontRef idx="minor">
              <a:schemeClr val="tx1"/>
            </a:fontRef>
          </p:style>
        </p:cxnSp>
        <p:sp>
          <p:nvSpPr>
            <p:cNvPr id="1028" name="TextBox 1027"/>
            <p:cNvSpPr txBox="1"/>
            <p:nvPr/>
          </p:nvSpPr>
          <p:spPr>
            <a:xfrm>
              <a:off x="867977" y="5708578"/>
              <a:ext cx="2441694" cy="261610"/>
            </a:xfrm>
            <a:prstGeom prst="rect">
              <a:avLst/>
            </a:prstGeom>
            <a:ln>
              <a:solidFill>
                <a:srgbClr val="FFB838"/>
              </a:solidFill>
              <a:prstDash val="sysDot"/>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100" dirty="0" smtClean="0">
                  <a:solidFill>
                    <a:srgbClr val="465058"/>
                  </a:solidFill>
                  <a:latin typeface="楷体" pitchFamily="49" charset="-122"/>
                  <a:ea typeface="楷体" pitchFamily="49" charset="-122"/>
                </a:rPr>
                <a:t>1994 RiskMetrics</a:t>
              </a:r>
              <a:r>
                <a:rPr lang="zh-CN" altLang="en-US" sz="1100" dirty="0" smtClean="0">
                  <a:solidFill>
                    <a:srgbClr val="465058"/>
                  </a:solidFill>
                  <a:latin typeface="楷体" pitchFamily="49" charset="-122"/>
                  <a:ea typeface="楷体" pitchFamily="49" charset="-122"/>
                </a:rPr>
                <a:t>提出风险</a:t>
              </a:r>
              <a:r>
                <a:rPr lang="zh-CN" altLang="en-US" sz="1100" dirty="0">
                  <a:solidFill>
                    <a:srgbClr val="465058"/>
                  </a:solidFill>
                  <a:latin typeface="楷体" pitchFamily="49" charset="-122"/>
                  <a:ea typeface="楷体" pitchFamily="49" charset="-122"/>
                </a:rPr>
                <a:t>计量</a:t>
              </a:r>
              <a:r>
                <a:rPr lang="zh-CN" altLang="en-US" sz="1100" dirty="0" smtClean="0">
                  <a:solidFill>
                    <a:srgbClr val="465058"/>
                  </a:solidFill>
                  <a:latin typeface="楷体" pitchFamily="49" charset="-122"/>
                  <a:ea typeface="楷体" pitchFamily="49" charset="-122"/>
                </a:rPr>
                <a:t>框架</a:t>
              </a:r>
              <a:endParaRPr lang="en-US" sz="1100" dirty="0" err="1" smtClean="0">
                <a:solidFill>
                  <a:srgbClr val="465058"/>
                </a:solidFill>
                <a:latin typeface="楷体" pitchFamily="49" charset="-122"/>
                <a:ea typeface="楷体" pitchFamily="49" charset="-122"/>
              </a:endParaRPr>
            </a:p>
          </p:txBody>
        </p:sp>
        <p:cxnSp>
          <p:nvCxnSpPr>
            <p:cNvPr id="32" name="Straight Connector 31"/>
            <p:cNvCxnSpPr/>
            <p:nvPr/>
          </p:nvCxnSpPr>
          <p:spPr>
            <a:xfrm>
              <a:off x="3271017" y="1366202"/>
              <a:ext cx="0" cy="4321904"/>
            </a:xfrm>
            <a:prstGeom prst="line">
              <a:avLst/>
            </a:prstGeom>
            <a:ln>
              <a:solidFill>
                <a:srgbClr val="FFB838"/>
              </a:solidFill>
              <a:prstDash val="sysDot"/>
            </a:ln>
            <a:effectLst/>
          </p:spPr>
          <p:style>
            <a:lnRef idx="2">
              <a:schemeClr val="accent2"/>
            </a:lnRef>
            <a:fillRef idx="0">
              <a:schemeClr val="accent2"/>
            </a:fillRef>
            <a:effectRef idx="1">
              <a:schemeClr val="accent2"/>
            </a:effectRef>
            <a:fontRef idx="minor">
              <a:schemeClr val="tx1"/>
            </a:fontRef>
          </p:style>
        </p:cxnSp>
        <p:sp>
          <p:nvSpPr>
            <p:cNvPr id="35" name="TextBox 34"/>
            <p:cNvSpPr txBox="1"/>
            <p:nvPr/>
          </p:nvSpPr>
          <p:spPr>
            <a:xfrm>
              <a:off x="2157571" y="1044561"/>
              <a:ext cx="2441694" cy="261610"/>
            </a:xfrm>
            <a:prstGeom prst="rect">
              <a:avLst/>
            </a:prstGeom>
            <a:ln>
              <a:solidFill>
                <a:srgbClr val="FFB838"/>
              </a:solidFill>
              <a:prstDash val="sysDot"/>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100" dirty="0" smtClean="0">
                  <a:solidFill>
                    <a:srgbClr val="465058"/>
                  </a:solidFill>
                  <a:latin typeface="楷体" pitchFamily="49" charset="-122"/>
                  <a:ea typeface="楷体" pitchFamily="49" charset="-122"/>
                </a:rPr>
                <a:t>199</a:t>
              </a:r>
              <a:r>
                <a:rPr lang="en-US" altLang="zh-CN" sz="1100" dirty="0">
                  <a:solidFill>
                    <a:srgbClr val="465058"/>
                  </a:solidFill>
                  <a:latin typeface="楷体" pitchFamily="49" charset="-122"/>
                  <a:ea typeface="楷体" pitchFamily="49" charset="-122"/>
                </a:rPr>
                <a:t>8</a:t>
              </a:r>
              <a:r>
                <a:rPr lang="en-US" sz="1100" dirty="0" smtClean="0">
                  <a:solidFill>
                    <a:srgbClr val="465058"/>
                  </a:solidFill>
                  <a:latin typeface="楷体" pitchFamily="49" charset="-122"/>
                  <a:ea typeface="楷体" pitchFamily="49" charset="-122"/>
                </a:rPr>
                <a:t> </a:t>
              </a:r>
              <a:r>
                <a:rPr lang="en-US" altLang="zh-CN" sz="1100" dirty="0" err="1" smtClean="0">
                  <a:solidFill>
                    <a:srgbClr val="465058"/>
                  </a:solidFill>
                  <a:latin typeface="楷体" pitchFamily="49" charset="-122"/>
                  <a:ea typeface="楷体" pitchFamily="49" charset="-122"/>
                </a:rPr>
                <a:t>RiskMetrics</a:t>
              </a:r>
              <a:r>
                <a:rPr lang="zh-CN" altLang="en-US" sz="1100" dirty="0" smtClean="0">
                  <a:solidFill>
                    <a:srgbClr val="465058"/>
                  </a:solidFill>
                  <a:latin typeface="楷体" pitchFamily="49" charset="-122"/>
                  <a:ea typeface="楷体" pitchFamily="49" charset="-122"/>
                </a:rPr>
                <a:t>从</a:t>
              </a:r>
              <a:r>
                <a:rPr lang="en-US" altLang="zh-CN" sz="1100" dirty="0" err="1" smtClean="0">
                  <a:solidFill>
                    <a:srgbClr val="465058"/>
                  </a:solidFill>
                  <a:latin typeface="楷体" pitchFamily="49" charset="-122"/>
                  <a:ea typeface="楷体" pitchFamily="49" charset="-122"/>
                </a:rPr>
                <a:t>J.P.Morgan</a:t>
              </a:r>
              <a:r>
                <a:rPr lang="zh-CN" altLang="en-US" sz="1100" dirty="0" smtClean="0">
                  <a:solidFill>
                    <a:srgbClr val="465058"/>
                  </a:solidFill>
                  <a:latin typeface="楷体" pitchFamily="49" charset="-122"/>
                  <a:ea typeface="楷体" pitchFamily="49" charset="-122"/>
                </a:rPr>
                <a:t>独立</a:t>
              </a:r>
              <a:endParaRPr lang="en-US" sz="1100" dirty="0" err="1" smtClean="0">
                <a:solidFill>
                  <a:srgbClr val="465058"/>
                </a:solidFill>
                <a:latin typeface="楷体" pitchFamily="49" charset="-122"/>
                <a:ea typeface="楷体" pitchFamily="49" charset="-122"/>
              </a:endParaRPr>
            </a:p>
          </p:txBody>
        </p:sp>
        <p:cxnSp>
          <p:nvCxnSpPr>
            <p:cNvPr id="36" name="Straight Connector 35"/>
            <p:cNvCxnSpPr/>
            <p:nvPr/>
          </p:nvCxnSpPr>
          <p:spPr>
            <a:xfrm>
              <a:off x="7011135" y="1364123"/>
              <a:ext cx="0" cy="4323983"/>
            </a:xfrm>
            <a:prstGeom prst="line">
              <a:avLst/>
            </a:prstGeom>
            <a:ln>
              <a:solidFill>
                <a:srgbClr val="FFB838"/>
              </a:solidFill>
              <a:prstDash val="sysDot"/>
            </a:ln>
            <a:effectLst/>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952968" y="5718103"/>
              <a:ext cx="2300630" cy="261610"/>
            </a:xfrm>
            <a:prstGeom prst="rect">
              <a:avLst/>
            </a:prstGeom>
            <a:ln>
              <a:solidFill>
                <a:srgbClr val="FFB838"/>
              </a:solidFill>
              <a:prstDash val="sysDot"/>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100" dirty="0" smtClean="0">
                  <a:solidFill>
                    <a:srgbClr val="465058"/>
                  </a:solidFill>
                  <a:latin typeface="楷体" pitchFamily="49" charset="-122"/>
                  <a:ea typeface="楷体" pitchFamily="49" charset="-122"/>
                </a:rPr>
                <a:t>2010</a:t>
              </a:r>
              <a:r>
                <a:rPr lang="en-US" sz="1100" dirty="0" smtClean="0">
                  <a:solidFill>
                    <a:srgbClr val="465058"/>
                  </a:solidFill>
                  <a:latin typeface="楷体" pitchFamily="49" charset="-122"/>
                  <a:ea typeface="楷体" pitchFamily="49" charset="-122"/>
                </a:rPr>
                <a:t> </a:t>
              </a:r>
              <a:r>
                <a:rPr lang="en-US" altLang="zh-CN" sz="1100" dirty="0" smtClean="0">
                  <a:solidFill>
                    <a:srgbClr val="465058"/>
                  </a:solidFill>
                  <a:latin typeface="楷体" pitchFamily="49" charset="-122"/>
                  <a:ea typeface="楷体" pitchFamily="49" charset="-122"/>
                </a:rPr>
                <a:t>MSCI</a:t>
              </a:r>
              <a:r>
                <a:rPr lang="zh-CN" altLang="en-US" sz="1100" dirty="0" smtClean="0">
                  <a:solidFill>
                    <a:srgbClr val="465058"/>
                  </a:solidFill>
                  <a:latin typeface="楷体" pitchFamily="49" charset="-122"/>
                  <a:ea typeface="楷体" pitchFamily="49" charset="-122"/>
                </a:rPr>
                <a:t>与</a:t>
              </a:r>
              <a:r>
                <a:rPr lang="en-US" altLang="zh-CN" sz="1100" dirty="0">
                  <a:solidFill>
                    <a:srgbClr val="465058"/>
                  </a:solidFill>
                  <a:latin typeface="楷体" pitchFamily="49" charset="-122"/>
                  <a:ea typeface="楷体" pitchFamily="49" charset="-122"/>
                </a:rPr>
                <a:t>RiskMetrics</a:t>
              </a:r>
              <a:r>
                <a:rPr lang="zh-CN" altLang="en-US" sz="1100" dirty="0" smtClean="0">
                  <a:solidFill>
                    <a:srgbClr val="465058"/>
                  </a:solidFill>
                  <a:latin typeface="楷体" pitchFamily="49" charset="-122"/>
                  <a:ea typeface="楷体" pitchFamily="49" charset="-122"/>
                </a:rPr>
                <a:t>强强合并</a:t>
              </a:r>
              <a:endParaRPr lang="en-US" sz="1100" dirty="0" smtClean="0">
                <a:solidFill>
                  <a:srgbClr val="465058"/>
                </a:solidFill>
                <a:latin typeface="楷体" pitchFamily="49" charset="-122"/>
                <a:ea typeface="楷体" pitchFamily="49" charset="-122"/>
              </a:endParaRPr>
            </a:p>
          </p:txBody>
        </p:sp>
      </p:grpSp>
      <p:sp>
        <p:nvSpPr>
          <p:cNvPr id="3" name="TextBox 2"/>
          <p:cNvSpPr txBox="1"/>
          <p:nvPr/>
        </p:nvSpPr>
        <p:spPr>
          <a:xfrm>
            <a:off x="470647" y="963879"/>
            <a:ext cx="7399999" cy="338554"/>
          </a:xfrm>
          <a:prstGeom prst="rect">
            <a:avLst/>
          </a:prstGeom>
          <a:noFill/>
        </p:spPr>
        <p:txBody>
          <a:bodyPr wrap="square" rtlCol="0">
            <a:spAutoFit/>
          </a:bodyPr>
          <a:lstStyle/>
          <a:p>
            <a:pPr marL="285750" indent="-285750">
              <a:buClr>
                <a:schemeClr val="tx1"/>
              </a:buClr>
              <a:buSzPct val="60000"/>
              <a:buFont typeface="Wingdings" panose="05000000000000000000" pitchFamily="2" charset="2"/>
              <a:buChar char=""/>
            </a:pPr>
            <a:r>
              <a:rPr lang="zh-CN" altLang="en-US" sz="1600" b="1" dirty="0" smtClean="0">
                <a:latin typeface="楷体" pitchFamily="49" charset="-122"/>
                <a:ea typeface="楷体" pitchFamily="49" charset="-122"/>
              </a:rPr>
              <a:t>从国</a:t>
            </a:r>
            <a:r>
              <a:rPr lang="zh-CN" altLang="en-US" sz="1600" b="1" dirty="0">
                <a:latin typeface="楷体" pitchFamily="49" charset="-122"/>
                <a:ea typeface="楷体" pitchFamily="49" charset="-122"/>
              </a:rPr>
              <a:t>际风险管理监管标准的发</a:t>
            </a:r>
            <a:r>
              <a:rPr lang="zh-CN" altLang="en-US" sz="1600" b="1" dirty="0" smtClean="0">
                <a:latin typeface="楷体" pitchFamily="49" charset="-122"/>
                <a:ea typeface="楷体" pitchFamily="49" charset="-122"/>
              </a:rPr>
              <a:t>展来看</a:t>
            </a:r>
            <a:endParaRPr lang="zh-CN" altLang="en-US" sz="1600" dirty="0" smtClean="0">
              <a:solidFill>
                <a:schemeClr val="bg2"/>
              </a:solidFill>
              <a:latin typeface="楷体" pitchFamily="49" charset="-122"/>
              <a:ea typeface="楷体" pitchFamily="49" charset="-122"/>
            </a:endParaRPr>
          </a:p>
        </p:txBody>
      </p:sp>
    </p:spTree>
    <p:extLst>
      <p:ext uri="{BB962C8B-B14F-4D97-AF65-F5344CB8AC3E}">
        <p14:creationId xmlns:p14="http://schemas.microsoft.com/office/powerpoint/2010/main" val="65457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solidFill>
                  <a:srgbClr val="FFFFFF"/>
                </a:solidFill>
                <a:latin typeface="楷体" pitchFamily="49" charset="-122"/>
                <a:ea typeface="楷体" pitchFamily="49" charset="-122"/>
              </a:rPr>
              <a:t>例如：中国</a:t>
            </a:r>
            <a:r>
              <a:rPr lang="en-US" altLang="zh-CN" dirty="0">
                <a:solidFill>
                  <a:srgbClr val="FFFFFF"/>
                </a:solidFill>
                <a:latin typeface="楷体" pitchFamily="49" charset="-122"/>
                <a:ea typeface="楷体" pitchFamily="49" charset="-122"/>
              </a:rPr>
              <a:t>CDS</a:t>
            </a:r>
            <a:r>
              <a:rPr lang="en-US" altLang="zh-CN" dirty="0">
                <a:solidFill>
                  <a:srgbClr val="FFFFFF"/>
                </a:solidFill>
                <a:latin typeface="楷体" pitchFamily="49" charset="-122"/>
                <a:ea typeface="楷体" pitchFamily="49" charset="-122"/>
              </a:rPr>
              <a:t> </a:t>
            </a:r>
            <a:r>
              <a:rPr lang="en-US" altLang="zh-CN" dirty="0">
                <a:solidFill>
                  <a:srgbClr val="FFFFFF"/>
                </a:solidFill>
                <a:latin typeface="楷体" pitchFamily="49" charset="-122"/>
                <a:ea typeface="楷体" pitchFamily="49" charset="-122"/>
              </a:rPr>
              <a:t>-</a:t>
            </a:r>
            <a:r>
              <a:rPr lang="zh-CN" altLang="en-US" dirty="0">
                <a:solidFill>
                  <a:srgbClr val="FFFFFF"/>
                </a:solidFill>
                <a:latin typeface="楷体" pitchFamily="49" charset="-122"/>
                <a:ea typeface="楷体" pitchFamily="49" charset="-122"/>
              </a:rPr>
              <a:t> </a:t>
            </a:r>
            <a:r>
              <a:rPr lang="en-US" altLang="zh-CN" dirty="0">
                <a:solidFill>
                  <a:srgbClr val="FFFFFF"/>
                </a:solidFill>
                <a:latin typeface="楷体" pitchFamily="49" charset="-122"/>
                <a:ea typeface="楷体" pitchFamily="49" charset="-122"/>
              </a:rPr>
              <a:t>RM</a:t>
            </a:r>
            <a:r>
              <a:rPr lang="zh-CN" altLang="en-US" dirty="0">
                <a:solidFill>
                  <a:srgbClr val="FFFFFF"/>
                </a:solidFill>
                <a:latin typeface="楷体" pitchFamily="49" charset="-122"/>
                <a:ea typeface="楷体" pitchFamily="49" charset="-122"/>
              </a:rPr>
              <a:t>配置</a:t>
            </a:r>
            <a:endParaRPr lang="en-CA" dirty="0">
              <a:solidFill>
                <a:srgbClr val="FFFFFF"/>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t>40</a:t>
            </a:fld>
            <a:endParaRPr lang="en-GB" dirty="0">
              <a:latin typeface="楷体" pitchFamily="49" charset="-122"/>
              <a:ea typeface="楷体" pitchFamily="49" charset="-122"/>
            </a:endParaRPr>
          </a:p>
        </p:txBody>
      </p:sp>
      <p:graphicFrame>
        <p:nvGraphicFramePr>
          <p:cNvPr id="7" name="Chart 6"/>
          <p:cNvGraphicFramePr>
            <a:graphicFrameLocks/>
          </p:cNvGraphicFramePr>
          <p:nvPr>
            <p:extLst>
              <p:ext uri="{D42A27DB-BD31-4B8C-83A1-F6EECF244321}">
                <p14:modId xmlns:p14="http://schemas.microsoft.com/office/powerpoint/2010/main" val="3479374872"/>
              </p:ext>
            </p:extLst>
          </p:nvPr>
        </p:nvGraphicFramePr>
        <p:xfrm>
          <a:off x="228600" y="1128155"/>
          <a:ext cx="4427215" cy="34675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371246346"/>
              </p:ext>
            </p:extLst>
          </p:nvPr>
        </p:nvGraphicFramePr>
        <p:xfrm>
          <a:off x="4604884" y="3010790"/>
          <a:ext cx="4312316" cy="3314410"/>
        </p:xfrm>
        <a:graphic>
          <a:graphicData uri="http://schemas.openxmlformats.org/drawingml/2006/chart">
            <c:chart xmlns:c="http://schemas.openxmlformats.org/drawingml/2006/chart" xmlns:r="http://schemas.openxmlformats.org/officeDocument/2006/relationships" r:id="rId3"/>
          </a:graphicData>
        </a:graphic>
      </p:graphicFrame>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99" y="1313708"/>
            <a:ext cx="3797566" cy="155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89090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smtClean="0">
                <a:solidFill>
                  <a:srgbClr val="FFFFFF"/>
                </a:solidFill>
                <a:latin typeface="楷体" pitchFamily="49" charset="-122"/>
                <a:ea typeface="楷体" pitchFamily="49" charset="-122"/>
              </a:rPr>
              <a:t>风险指标</a:t>
            </a:r>
            <a:endParaRPr lang="en-CA" dirty="0">
              <a:solidFill>
                <a:srgbClr val="FFFFFF"/>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t>41</a:t>
            </a:fld>
            <a:endParaRPr lang="en-GB" dirty="0">
              <a:latin typeface="楷体" pitchFamily="49" charset="-122"/>
              <a:ea typeface="楷体" pitchFamily="49" charset="-122"/>
            </a:endParaRPr>
          </a:p>
        </p:txBody>
      </p:sp>
      <p:sp>
        <p:nvSpPr>
          <p:cNvPr id="8" name="Rounded Rectangle 41"/>
          <p:cNvSpPr/>
          <p:nvPr/>
        </p:nvSpPr>
        <p:spPr>
          <a:xfrm>
            <a:off x="569646" y="1264247"/>
            <a:ext cx="3176215" cy="1966506"/>
          </a:xfrm>
          <a:prstGeom prst="roundRect">
            <a:avLst/>
          </a:prstGeom>
          <a:noFill/>
          <a:ln w="25400" cap="flat" cmpd="sng" algn="ctr">
            <a:solidFill>
              <a:srgbClr val="A6B6CC"/>
            </a:solidFill>
            <a:prstDash val="solid"/>
          </a:ln>
          <a:effectLst/>
        </p:spPr>
        <p:txBody>
          <a:bodyPr rtlCol="0" anchor="ctr"/>
          <a:lstStyle/>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产品估</a:t>
            </a:r>
            <a:r>
              <a:rPr kumimoji="0" lang="zh-CN" altLang="en-US"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值</a:t>
            </a:r>
            <a:endParaRPr kumimoji="0" lang="en-US" altLang="zh-CN"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lang="zh-CN" altLang="en-US" sz="1400" kern="0" dirty="0" smtClean="0">
                <a:solidFill>
                  <a:prstClr val="black"/>
                </a:solidFill>
                <a:latin typeface="+mj-lt"/>
                <a:ea typeface="楷体" panose="02010609060101010101" pitchFamily="49" charset="-122"/>
                <a:cs typeface="Times New Roman" panose="02020603050405020304" pitchFamily="18" charset="0"/>
              </a:rPr>
              <a:t>模型损</a:t>
            </a:r>
            <a:r>
              <a:rPr lang="zh-CN" altLang="en-US" sz="1400" kern="0" dirty="0">
                <a:solidFill>
                  <a:prstClr val="black"/>
                </a:solidFill>
                <a:latin typeface="+mj-lt"/>
                <a:ea typeface="楷体" panose="02010609060101010101" pitchFamily="49" charset="-122"/>
                <a:cs typeface="Times New Roman" panose="02020603050405020304" pitchFamily="18" charset="0"/>
              </a:rPr>
              <a:t>益</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风险敞口</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 </a:t>
            </a: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总敞口</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多空头</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净敞口</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应计利息</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本金额度</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标的产品市场价值</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endParaRPr>
          </a:p>
        </p:txBody>
      </p:sp>
      <p:sp>
        <p:nvSpPr>
          <p:cNvPr id="9" name="Rounded Rectangle 42"/>
          <p:cNvSpPr/>
          <p:nvPr/>
        </p:nvSpPr>
        <p:spPr>
          <a:xfrm>
            <a:off x="5209673" y="1264247"/>
            <a:ext cx="3176215" cy="1966506"/>
          </a:xfrm>
          <a:prstGeom prst="roundRect">
            <a:avLst/>
          </a:prstGeom>
          <a:solidFill>
            <a:sysClr val="window" lastClr="FFFFFF"/>
          </a:solidFill>
          <a:ln w="25400" cap="flat" cmpd="sng" algn="ctr">
            <a:solidFill>
              <a:srgbClr val="A6B6CC"/>
            </a:solidFill>
            <a:prstDash val="solid"/>
          </a:ln>
          <a:effectLst/>
        </p:spPr>
        <p:txBody>
          <a:bodyPr rtlCol="0" anchor="ctr"/>
          <a:lstStyle/>
          <a:p>
            <a:pPr marL="511175" marR="0" lvl="0" indent="-225425" defTabSz="914400" eaLnBrk="1" fontAlgn="auto" latinLnBrk="0" hangingPunct="1">
              <a:lnSpc>
                <a:spcPct val="100000"/>
              </a:lnSpc>
              <a:spcBef>
                <a:spcPts val="600"/>
              </a:spcBef>
              <a:spcAft>
                <a:spcPts val="0"/>
              </a:spcAft>
              <a:buClr>
                <a:srgbClr val="042E6F"/>
              </a:buClr>
              <a:buSzTx/>
              <a:buFont typeface="Wingdings" charset="2"/>
              <a:buChar char="§"/>
              <a:tabLst/>
              <a:defRPr/>
            </a:pPr>
            <a:endParaRPr kumimoji="0" lang="en-US" altLang="zh-CN"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100000"/>
              </a:lnSpc>
              <a:spcBef>
                <a:spcPts val="600"/>
              </a:spcBef>
              <a:spcAft>
                <a:spcPts val="0"/>
              </a:spcAft>
              <a:buClr>
                <a:srgbClr val="042E6F"/>
              </a:buClr>
              <a:buSzTx/>
              <a:buFont typeface="Wingdings" charset="2"/>
              <a:buChar char="§"/>
              <a:tabLst/>
              <a:defRPr/>
            </a:pPr>
            <a:r>
              <a:rPr kumimoji="0" lang="zh-CN" altLang="en-US"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久</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期（麦考利</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调整</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有效）</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9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凸性（麦考利</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调整</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有效）</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90000"/>
              </a:lnSpc>
              <a:spcBef>
                <a:spcPts val="0"/>
              </a:spcBef>
              <a:spcAft>
                <a:spcPts val="0"/>
              </a:spcAft>
              <a:buClr>
                <a:srgbClr val="042E6F"/>
              </a:buClr>
              <a:buSzTx/>
              <a:buFont typeface="Wingdings" charset="2"/>
              <a:buChar char="§"/>
              <a:tabLst/>
              <a:defRPr/>
            </a:pP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Greek </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敏感性</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511175" marR="0" lvl="0" indent="-225425" defTabSz="914400" eaLnBrk="1" fontAlgn="auto" latinLnBrk="0" hangingPunct="1">
              <a:lnSpc>
                <a:spcPct val="90000"/>
              </a:lnSpc>
              <a:spcBef>
                <a:spcPts val="0"/>
              </a:spcBef>
              <a:spcAft>
                <a:spcPts val="60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风险因子整体移动</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1027113" marR="0" lvl="0" indent="-225425" defTabSz="914400" eaLnBrk="1" fontAlgn="auto" latinLnBrk="0" hangingPunct="1">
              <a:lnSpc>
                <a:spcPct val="90000"/>
              </a:lnSpc>
              <a:spcBef>
                <a:spcPts val="0"/>
              </a:spcBef>
              <a:spcAft>
                <a:spcPts val="0"/>
              </a:spcAft>
              <a:buClr>
                <a:srgbClr val="042E6F"/>
              </a:buClr>
              <a:buSzTx/>
              <a:buFont typeface="Wingdings" charset="2"/>
              <a:buChar char="§"/>
              <a:tabLst/>
              <a:defRPr/>
            </a:pPr>
            <a:r>
              <a:rPr kumimoji="0" lang="zh-CN" altLang="en-US"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股</a:t>
            </a:r>
            <a:r>
              <a:rPr kumimoji="0" lang="zh-CN" altLang="en-US" sz="12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票整体下跌</a:t>
            </a:r>
            <a:r>
              <a:rPr kumimoji="0" lang="en-US" altLang="zh-CN" sz="12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10%/30%/50</a:t>
            </a:r>
            <a:r>
              <a:rPr kumimoji="0" lang="en-US" altLang="zh-CN"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p>
          <a:p>
            <a:pPr marL="1027113" marR="0" lvl="0" indent="-225425" defTabSz="914400" eaLnBrk="1" fontAlgn="auto" latinLnBrk="0" hangingPunct="1">
              <a:lnSpc>
                <a:spcPct val="90000"/>
              </a:lnSpc>
              <a:spcBef>
                <a:spcPts val="0"/>
              </a:spcBef>
              <a:spcAft>
                <a:spcPts val="0"/>
              </a:spcAft>
              <a:buClr>
                <a:srgbClr val="042E6F"/>
              </a:buClr>
              <a:buSzTx/>
              <a:buFont typeface="Wingdings" charset="2"/>
              <a:buChar char="§"/>
              <a:tabLst/>
              <a:defRPr/>
            </a:pPr>
            <a:r>
              <a:rPr kumimoji="0" lang="zh-CN" altLang="en-US"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利</a:t>
            </a:r>
            <a:r>
              <a:rPr kumimoji="0" lang="zh-CN" altLang="en-US" sz="12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率上下平移</a:t>
            </a:r>
            <a:r>
              <a:rPr kumimoji="0" lang="en-US" altLang="zh-CN" sz="12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 100bp</a:t>
            </a:r>
            <a:r>
              <a:rPr kumimoji="0" lang="en-US" altLang="zh-CN"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收益率曲线扭曲</a:t>
            </a:r>
            <a:endParaRPr kumimoji="0" lang="en-US" altLang="zh-CN"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1027113" marR="0" lvl="0" indent="-225425" defTabSz="914400" eaLnBrk="1" fontAlgn="auto" latinLnBrk="0" hangingPunct="1">
              <a:lnSpc>
                <a:spcPct val="90000"/>
              </a:lnSpc>
              <a:spcBef>
                <a:spcPts val="0"/>
              </a:spcBef>
              <a:spcAft>
                <a:spcPts val="0"/>
              </a:spcAft>
              <a:buClr>
                <a:srgbClr val="042E6F"/>
              </a:buClr>
              <a:buSzTx/>
              <a:buFont typeface="Wingdings" charset="2"/>
              <a:buChar char="§"/>
              <a:tabLst/>
              <a:defRPr/>
            </a:pPr>
            <a:r>
              <a:rPr kumimoji="0" lang="zh-CN" altLang="en-US"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信用利</a:t>
            </a:r>
            <a:r>
              <a:rPr kumimoji="0" lang="zh-CN" altLang="en-US" sz="12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差上下平移</a:t>
            </a:r>
            <a:r>
              <a:rPr kumimoji="0" lang="en-US" altLang="zh-CN" sz="12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 1bp/50bp/100bp</a:t>
            </a:r>
            <a:endParaRPr kumimoji="0" lang="en-US" altLang="zh-CN" sz="12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endParaRPr>
          </a:p>
        </p:txBody>
      </p:sp>
      <p:sp>
        <p:nvSpPr>
          <p:cNvPr id="11" name="Rounded Rectangle 43"/>
          <p:cNvSpPr/>
          <p:nvPr/>
        </p:nvSpPr>
        <p:spPr>
          <a:xfrm>
            <a:off x="538045" y="3761230"/>
            <a:ext cx="3176215" cy="1966506"/>
          </a:xfrm>
          <a:prstGeom prst="roundRect">
            <a:avLst/>
          </a:prstGeom>
          <a:solidFill>
            <a:sysClr val="window" lastClr="FFFFFF"/>
          </a:solidFill>
          <a:ln w="25400" cap="flat" cmpd="sng" algn="ctr">
            <a:solidFill>
              <a:srgbClr val="A6B6CC"/>
            </a:solidFill>
            <a:prstDash val="solid"/>
          </a:ln>
          <a:effectLst/>
        </p:spPr>
        <p:txBody>
          <a:bodyPr rtlCol="0" anchor="ctr"/>
          <a:lstStyle/>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市场指数压力测试</a:t>
            </a: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信用利差压力测试</a:t>
            </a: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历史压力测试情景</a:t>
            </a: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发行人违约压力测试</a:t>
            </a:r>
          </a:p>
          <a:p>
            <a:pPr marL="511175" marR="0" lvl="0" indent="-225425"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分类压力测试</a:t>
            </a:r>
          </a:p>
        </p:txBody>
      </p:sp>
      <p:sp>
        <p:nvSpPr>
          <p:cNvPr id="12" name="Rounded Rectangle 44"/>
          <p:cNvSpPr/>
          <p:nvPr/>
        </p:nvSpPr>
        <p:spPr>
          <a:xfrm>
            <a:off x="5209672" y="3761230"/>
            <a:ext cx="3176215" cy="1966506"/>
          </a:xfrm>
          <a:prstGeom prst="roundRect">
            <a:avLst/>
          </a:prstGeom>
          <a:solidFill>
            <a:sysClr val="window" lastClr="FFFFFF"/>
          </a:solidFill>
          <a:ln w="25400" cap="flat" cmpd="sng" algn="ctr">
            <a:solidFill>
              <a:srgbClr val="A6B6CC"/>
            </a:solidFill>
            <a:prstDash val="solid"/>
          </a:ln>
          <a:effectLst/>
        </p:spPr>
        <p:txBody>
          <a:bodyPr rtlCol="0" anchor="ctr"/>
          <a:lstStyle/>
          <a:p>
            <a:pPr marL="1027113" marR="0" lvl="0" indent="-223838"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参数法</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VaR</a:t>
            </a:r>
          </a:p>
          <a:p>
            <a:pPr marL="1027113" marR="0" lvl="0" indent="-223838"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历史</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蒙特卡罗模拟法</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VaR</a:t>
            </a:r>
          </a:p>
          <a:p>
            <a:pPr marL="1027113" marR="0" lvl="0" indent="-223838"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增量</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VaR/</a:t>
            </a: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边际</a:t>
            </a:r>
            <a:r>
              <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VaR</a:t>
            </a:r>
          </a:p>
          <a:p>
            <a:pPr marL="1027113" marR="0" lvl="0" indent="-223838"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rPr>
              <a:t>条件</a:t>
            </a:r>
            <a:r>
              <a:rPr kumimoji="0" lang="en-US" altLang="zh-CN"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VaR</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a:p>
            <a:pPr marL="1027113" marR="0" lvl="0" indent="-223838" defTabSz="914400" eaLnBrk="1" fontAlgn="auto" latinLnBrk="0" hangingPunct="1">
              <a:lnSpc>
                <a:spcPct val="100000"/>
              </a:lnSpc>
              <a:spcBef>
                <a:spcPts val="0"/>
              </a:spcBef>
              <a:spcAft>
                <a:spcPts val="0"/>
              </a:spcAft>
              <a:buClr>
                <a:srgbClr val="042E6F"/>
              </a:buClr>
              <a:buSzTx/>
              <a:buFont typeface="Wingdings" charset="2"/>
              <a:buChar char="§"/>
              <a:tabLst/>
              <a:defRPr/>
            </a:pPr>
            <a:r>
              <a:rPr kumimoji="0" lang="zh-CN" altLang="en-US"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厚尾风险</a:t>
            </a:r>
            <a:r>
              <a:rPr kumimoji="0" lang="en-US" altLang="zh-CN" sz="1400" b="0" i="0" u="none" strike="noStrike" kern="0" cap="none" spc="0" normalizeH="0" baseline="0" noProof="0" dirty="0" smtClean="0">
                <a:ln>
                  <a:noFill/>
                </a:ln>
                <a:solidFill>
                  <a:prstClr val="black"/>
                </a:solidFill>
                <a:effectLst/>
                <a:uLnTx/>
                <a:uFillTx/>
                <a:latin typeface="+mj-lt"/>
                <a:ea typeface="楷体" panose="02010609060101010101" pitchFamily="49" charset="-122"/>
                <a:cs typeface="Times New Roman" panose="02020603050405020304" pitchFamily="18" charset="0"/>
              </a:rPr>
              <a:t>ES</a:t>
            </a:r>
            <a:endParaRPr kumimoji="0" lang="en-US" altLang="zh-CN" sz="1400" b="0" i="0" u="none" strike="noStrike" kern="0" cap="none" spc="0" normalizeH="0" baseline="0" noProof="0" dirty="0">
              <a:ln>
                <a:noFill/>
              </a:ln>
              <a:solidFill>
                <a:prstClr val="black"/>
              </a:solidFill>
              <a:effectLst/>
              <a:uLnTx/>
              <a:uFillTx/>
              <a:latin typeface="+mj-lt"/>
              <a:ea typeface="楷体" panose="02010609060101010101" pitchFamily="49" charset="-122"/>
              <a:cs typeface="Times New Roman" panose="02020603050405020304" pitchFamily="18" charset="0"/>
            </a:endParaRPr>
          </a:p>
        </p:txBody>
      </p:sp>
      <p:grpSp>
        <p:nvGrpSpPr>
          <p:cNvPr id="13" name="Group 36"/>
          <p:cNvGrpSpPr/>
          <p:nvPr/>
        </p:nvGrpSpPr>
        <p:grpSpPr>
          <a:xfrm>
            <a:off x="2633249" y="1800799"/>
            <a:ext cx="3603650" cy="3435435"/>
            <a:chOff x="2633248" y="1490248"/>
            <a:chExt cx="3877504" cy="3877504"/>
          </a:xfrm>
        </p:grpSpPr>
        <p:grpSp>
          <p:nvGrpSpPr>
            <p:cNvPr id="14" name="Group 24"/>
            <p:cNvGrpSpPr/>
            <p:nvPr/>
          </p:nvGrpSpPr>
          <p:grpSpPr>
            <a:xfrm>
              <a:off x="2633248" y="1490248"/>
              <a:ext cx="1894987" cy="1894987"/>
              <a:chOff x="905917" y="360819"/>
              <a:chExt cx="1894987" cy="1894987"/>
            </a:xfrm>
          </p:grpSpPr>
          <p:sp>
            <p:nvSpPr>
              <p:cNvPr id="24" name="Pie 56"/>
              <p:cNvSpPr/>
              <p:nvPr/>
            </p:nvSpPr>
            <p:spPr>
              <a:xfrm>
                <a:off x="905917" y="360819"/>
                <a:ext cx="1894987" cy="1894987"/>
              </a:xfrm>
              <a:prstGeom prst="pieWedge">
                <a:avLst/>
              </a:prstGeom>
              <a:solidFill>
                <a:srgbClr val="6982A9">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5" name="Pie 4"/>
              <p:cNvSpPr/>
              <p:nvPr/>
            </p:nvSpPr>
            <p:spPr>
              <a:xfrm>
                <a:off x="1460946" y="915848"/>
                <a:ext cx="1339958" cy="1339958"/>
              </a:xfrm>
              <a:prstGeom prst="rect">
                <a:avLst/>
              </a:prstGeom>
              <a:noFill/>
              <a:ln>
                <a:noFill/>
              </a:ln>
              <a:effectLst/>
            </p:spPr>
            <p:txBody>
              <a:bodyPr spcFirstLastPara="0" vert="horz" wrap="square" lIns="142240" tIns="142240" rIns="142240" bIns="14224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rPr>
                  <a:t>风险敞口</a:t>
                </a:r>
                <a:endParaRPr kumimoji="0" lang="en-US"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endParaRPr>
              </a:p>
            </p:txBody>
          </p:sp>
        </p:grpSp>
        <p:grpSp>
          <p:nvGrpSpPr>
            <p:cNvPr id="15" name="Group 25"/>
            <p:cNvGrpSpPr/>
            <p:nvPr/>
          </p:nvGrpSpPr>
          <p:grpSpPr>
            <a:xfrm>
              <a:off x="4615765" y="1490248"/>
              <a:ext cx="1894987" cy="1894987"/>
              <a:chOff x="2888434" y="360819"/>
              <a:chExt cx="1894987" cy="1894987"/>
            </a:xfrm>
          </p:grpSpPr>
          <p:sp>
            <p:nvSpPr>
              <p:cNvPr id="22" name="Pie 54"/>
              <p:cNvSpPr/>
              <p:nvPr/>
            </p:nvSpPr>
            <p:spPr>
              <a:xfrm rot="5400000">
                <a:off x="2888434" y="360819"/>
                <a:ext cx="1894987" cy="1894987"/>
              </a:xfrm>
              <a:prstGeom prst="pieWedge">
                <a:avLst/>
              </a:prstGeom>
              <a:solidFill>
                <a:srgbClr val="6982A9">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3" name="Pie 6"/>
              <p:cNvSpPr/>
              <p:nvPr/>
            </p:nvSpPr>
            <p:spPr>
              <a:xfrm>
                <a:off x="2888434" y="915848"/>
                <a:ext cx="1579399" cy="1339958"/>
              </a:xfrm>
              <a:prstGeom prst="rect">
                <a:avLst/>
              </a:prstGeom>
              <a:noFill/>
              <a:ln>
                <a:noFill/>
              </a:ln>
              <a:effectLst/>
            </p:spPr>
            <p:txBody>
              <a:bodyPr spcFirstLastPara="0" vert="horz" wrap="square" lIns="142240" tIns="142240" rIns="142240" bIns="14224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rPr>
                  <a:t>敏感性指标</a:t>
                </a:r>
              </a:p>
            </p:txBody>
          </p:sp>
        </p:grpSp>
        <p:grpSp>
          <p:nvGrpSpPr>
            <p:cNvPr id="16" name="Group 26"/>
            <p:cNvGrpSpPr/>
            <p:nvPr/>
          </p:nvGrpSpPr>
          <p:grpSpPr>
            <a:xfrm>
              <a:off x="4615765" y="3472765"/>
              <a:ext cx="1894987" cy="1894987"/>
              <a:chOff x="2888434" y="2343336"/>
              <a:chExt cx="1894987" cy="1894987"/>
            </a:xfrm>
          </p:grpSpPr>
          <p:sp>
            <p:nvSpPr>
              <p:cNvPr id="20" name="Pie 52"/>
              <p:cNvSpPr/>
              <p:nvPr/>
            </p:nvSpPr>
            <p:spPr>
              <a:xfrm rot="10800000">
                <a:off x="2888434" y="2343336"/>
                <a:ext cx="1894987" cy="1894987"/>
              </a:xfrm>
              <a:prstGeom prst="pieWedge">
                <a:avLst/>
              </a:prstGeom>
              <a:solidFill>
                <a:srgbClr val="6982A9">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1" name="Pie 8"/>
              <p:cNvSpPr/>
              <p:nvPr/>
            </p:nvSpPr>
            <p:spPr>
              <a:xfrm rot="21600000">
                <a:off x="2888434" y="2343336"/>
                <a:ext cx="1339958" cy="1339958"/>
              </a:xfrm>
              <a:prstGeom prst="rect">
                <a:avLst/>
              </a:prstGeom>
              <a:noFill/>
              <a:ln>
                <a:noFill/>
              </a:ln>
              <a:effectLst/>
            </p:spPr>
            <p:txBody>
              <a:bodyPr spcFirstLastPara="0" vert="horz" wrap="square" lIns="142240" tIns="142240" rIns="142240" bIns="142240" numCol="1" spcCol="127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rPr>
                  <a:t>VaR</a:t>
                </a:r>
                <a:r>
                  <a:rPr kumimoji="0" lang="zh-CN" altLang="en-US"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rPr>
                  <a:t>指标</a:t>
                </a:r>
                <a:endParaRPr kumimoji="0" lang="en-US" altLang="zh-CN"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endParaRPr>
              </a:p>
            </p:txBody>
          </p:sp>
        </p:grpSp>
        <p:grpSp>
          <p:nvGrpSpPr>
            <p:cNvPr id="17" name="Group 27"/>
            <p:cNvGrpSpPr/>
            <p:nvPr/>
          </p:nvGrpSpPr>
          <p:grpSpPr>
            <a:xfrm>
              <a:off x="2633248" y="3472765"/>
              <a:ext cx="1894987" cy="1894987"/>
              <a:chOff x="905917" y="2343336"/>
              <a:chExt cx="1894987" cy="1894987"/>
            </a:xfrm>
          </p:grpSpPr>
          <p:sp>
            <p:nvSpPr>
              <p:cNvPr id="18" name="Pie 50"/>
              <p:cNvSpPr/>
              <p:nvPr/>
            </p:nvSpPr>
            <p:spPr>
              <a:xfrm rot="16200000">
                <a:off x="905917" y="2343336"/>
                <a:ext cx="1894987" cy="1894987"/>
              </a:xfrm>
              <a:prstGeom prst="pieWedge">
                <a:avLst/>
              </a:prstGeom>
              <a:solidFill>
                <a:srgbClr val="6982A9">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9" name="Pie 10"/>
              <p:cNvSpPr/>
              <p:nvPr/>
            </p:nvSpPr>
            <p:spPr>
              <a:xfrm rot="21600000">
                <a:off x="1460946" y="2343336"/>
                <a:ext cx="1339958" cy="1339958"/>
              </a:xfrm>
              <a:prstGeom prst="rect">
                <a:avLst/>
              </a:prstGeom>
              <a:noFill/>
              <a:ln>
                <a:noFill/>
              </a:ln>
              <a:effectLst/>
            </p:spPr>
            <p:txBody>
              <a:bodyPr spcFirstLastPara="0" vert="horz" wrap="square" lIns="142240" tIns="142240" rIns="142240" bIns="14224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mj-lt"/>
                    <a:ea typeface="楷体" panose="02010609060101010101" pitchFamily="49" charset="-122"/>
                    <a:cs typeface="Times New Roman" panose="02020603050405020304" pitchFamily="18" charset="0"/>
                  </a:rPr>
                  <a:t>压力测试</a:t>
                </a:r>
              </a:p>
            </p:txBody>
          </p:sp>
        </p:grpSp>
      </p:grpSp>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504" y="3167963"/>
            <a:ext cx="832485" cy="68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668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smtClean="0">
                <a:solidFill>
                  <a:srgbClr val="FFFFFF"/>
                </a:solidFill>
                <a:latin typeface="楷体" pitchFamily="49" charset="-122"/>
                <a:ea typeface="楷体" pitchFamily="49" charset="-122"/>
              </a:rPr>
              <a:t>风险参数</a:t>
            </a:r>
            <a:endParaRPr lang="en-CA" dirty="0">
              <a:solidFill>
                <a:srgbClr val="FFFFFF"/>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t>42</a:t>
            </a:fld>
            <a:endParaRPr lang="en-GB" dirty="0">
              <a:latin typeface="楷体" pitchFamily="49" charset="-122"/>
              <a:ea typeface="楷体" pitchFamily="49" charset="-122"/>
            </a:endParaRPr>
          </a:p>
        </p:txBody>
      </p:sp>
      <p:sp>
        <p:nvSpPr>
          <p:cNvPr id="27" name="Content Placeholder 2"/>
          <p:cNvSpPr>
            <a:spLocks noGrp="1"/>
          </p:cNvSpPr>
          <p:nvPr>
            <p:ph idx="1"/>
          </p:nvPr>
        </p:nvSpPr>
        <p:spPr>
          <a:xfrm>
            <a:off x="221833" y="1243011"/>
            <a:ext cx="8689975" cy="4575175"/>
          </a:xfrm>
        </p:spPr>
        <p:txBody>
          <a:bodyPr>
            <a:normAutofit fontScale="85000" lnSpcReduction="20000"/>
          </a:bodyPr>
          <a:lstStyle/>
          <a:p>
            <a:r>
              <a:rPr lang="zh-CN" altLang="en-US" dirty="0" smtClean="0">
                <a:latin typeface="+mn-lt"/>
                <a:ea typeface="楷体" panose="02010609060101010101" pitchFamily="49" charset="-122"/>
              </a:rPr>
              <a:t>风险参数</a:t>
            </a:r>
            <a:endParaRPr lang="en-US" altLang="zh-CN" dirty="0" smtClean="0">
              <a:latin typeface="+mn-lt"/>
              <a:ea typeface="楷体" panose="02010609060101010101" pitchFamily="49" charset="-122"/>
            </a:endParaRPr>
          </a:p>
          <a:p>
            <a:pPr lvl="1"/>
            <a:r>
              <a:rPr lang="zh-CN" altLang="en-US" dirty="0" smtClean="0">
                <a:latin typeface="+mn-lt"/>
                <a:ea typeface="楷体" panose="02010609060101010101" pitchFamily="49" charset="-122"/>
              </a:rPr>
              <a:t>风险参数设定让风险报告的设计更实用且更有弹性。用户可以通过不同的参数设定实现高度自定义的风险分析方法</a:t>
            </a:r>
          </a:p>
          <a:p>
            <a:pPr lvl="2"/>
            <a:endParaRPr lang="en-US"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Analysis Date: </a:t>
            </a:r>
            <a:r>
              <a:rPr lang="zh-CN" altLang="en-US" sz="1600" dirty="0" smtClean="0">
                <a:latin typeface="+mn-lt"/>
                <a:ea typeface="楷体" panose="02010609060101010101" pitchFamily="49" charset="-122"/>
              </a:rPr>
              <a:t>分析日</a:t>
            </a:r>
            <a:r>
              <a:rPr lang="zh-CN" altLang="en-US" sz="1600" dirty="0">
                <a:latin typeface="+mn-lt"/>
                <a:ea typeface="楷体" panose="02010609060101010101" pitchFamily="49" charset="-122"/>
              </a:rPr>
              <a:t>期</a:t>
            </a:r>
            <a:endParaRPr lang="en-US"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Pricing Date: </a:t>
            </a:r>
            <a:r>
              <a:rPr lang="zh-CN" altLang="en-US" sz="1600" dirty="0" smtClean="0">
                <a:latin typeface="+mn-lt"/>
                <a:ea typeface="楷体" panose="02010609060101010101" pitchFamily="49" charset="-122"/>
              </a:rPr>
              <a:t>市场数据参考日期</a:t>
            </a:r>
            <a:endParaRPr lang="en-US"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Analysis Horizon: </a:t>
            </a:r>
            <a:r>
              <a:rPr lang="zh-CN" altLang="en-US" sz="1600" dirty="0" smtClean="0">
                <a:latin typeface="+mn-lt"/>
                <a:ea typeface="楷体" panose="02010609060101010101" pitchFamily="49" charset="-122"/>
              </a:rPr>
              <a:t>持有期间</a:t>
            </a:r>
            <a:endParaRPr lang="en-US"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Return Horizon: </a:t>
            </a:r>
            <a:r>
              <a:rPr lang="zh-CN" altLang="en-US" sz="1600" dirty="0">
                <a:latin typeface="+mn-lt"/>
                <a:ea typeface="楷体" panose="02010609060101010101" pitchFamily="49" charset="-122"/>
              </a:rPr>
              <a:t>收</a:t>
            </a:r>
            <a:r>
              <a:rPr lang="zh-CN" altLang="en-US" sz="1600" dirty="0" smtClean="0">
                <a:latin typeface="+mn-lt"/>
                <a:ea typeface="楷体" panose="02010609060101010101" pitchFamily="49" charset="-122"/>
              </a:rPr>
              <a:t>益期限计算期间</a:t>
            </a:r>
            <a:endParaRPr lang="en-US"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Time Series: </a:t>
            </a:r>
            <a:r>
              <a:rPr lang="zh-CN" altLang="en-US" sz="1600" dirty="0" smtClean="0">
                <a:latin typeface="+mn-lt"/>
                <a:ea typeface="楷体" panose="02010609060101010101" pitchFamily="49" charset="-122"/>
              </a:rPr>
              <a:t>时间序列期间</a:t>
            </a:r>
            <a:r>
              <a:rPr lang="en-US" altLang="zh-CN" sz="1600" dirty="0" smtClean="0">
                <a:latin typeface="+mn-lt"/>
                <a:ea typeface="楷体" panose="02010609060101010101" pitchFamily="49" charset="-122"/>
              </a:rPr>
              <a:t>, </a:t>
            </a:r>
          </a:p>
          <a:p>
            <a:pPr lvl="2">
              <a:buNone/>
            </a:pPr>
            <a:r>
              <a:rPr lang="en-US" altLang="zh-CN" sz="1600" dirty="0" smtClean="0">
                <a:latin typeface="+mn-lt"/>
                <a:ea typeface="楷体" panose="02010609060101010101" pitchFamily="49" charset="-122"/>
              </a:rPr>
              <a:t>			        </a:t>
            </a:r>
            <a:r>
              <a:rPr lang="zh-CN" altLang="en-US" sz="1600" dirty="0" smtClean="0">
                <a:latin typeface="+mn-lt"/>
                <a:ea typeface="楷体" panose="02010609060101010101" pitchFamily="49" charset="-122"/>
              </a:rPr>
              <a:t>相关性及波动性计算</a:t>
            </a:r>
            <a:endParaRPr lang="en-US" altLang="zh-CN"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Base Currency: </a:t>
            </a:r>
            <a:r>
              <a:rPr lang="zh-CN" altLang="en-US" sz="1600" dirty="0" smtClean="0">
                <a:latin typeface="+mn-lt"/>
                <a:ea typeface="楷体" panose="02010609060101010101" pitchFamily="49" charset="-122"/>
              </a:rPr>
              <a:t>报表基础币别</a:t>
            </a:r>
            <a:endParaRPr lang="en-US" altLang="zh-CN" sz="1600" dirty="0" smtClean="0">
              <a:latin typeface="+mn-lt"/>
              <a:ea typeface="楷体" panose="02010609060101010101" pitchFamily="49" charset="-122"/>
            </a:endParaRPr>
          </a:p>
          <a:p>
            <a:pPr lvl="2"/>
            <a:r>
              <a:rPr lang="en-US" sz="1600" dirty="0" smtClean="0">
                <a:latin typeface="+mn-lt"/>
                <a:ea typeface="楷体" panose="02010609060101010101" pitchFamily="49" charset="-122"/>
              </a:rPr>
              <a:t>Decay Factor:</a:t>
            </a:r>
            <a:r>
              <a:rPr lang="zh-CN" altLang="en-US" sz="1600" dirty="0" smtClean="0">
                <a:latin typeface="+mn-lt"/>
                <a:ea typeface="楷体" panose="02010609060101010101" pitchFamily="49" charset="-122"/>
              </a:rPr>
              <a:t> </a:t>
            </a:r>
            <a:r>
              <a:rPr lang="zh-CN" altLang="en-US" sz="1600" dirty="0">
                <a:latin typeface="+mn-lt"/>
                <a:ea typeface="楷体" panose="02010609060101010101" pitchFamily="49" charset="-122"/>
              </a:rPr>
              <a:t>衰减</a:t>
            </a:r>
            <a:r>
              <a:rPr lang="zh-CN" altLang="en-US" sz="1600" dirty="0" smtClean="0">
                <a:latin typeface="+mn-lt"/>
                <a:ea typeface="楷体" panose="02010609060101010101" pitchFamily="49" charset="-122"/>
              </a:rPr>
              <a:t>因子</a:t>
            </a:r>
            <a:endParaRPr lang="en-US" sz="1600" dirty="0" smtClean="0">
              <a:latin typeface="+mn-lt"/>
              <a:ea typeface="楷体" panose="02010609060101010101" pitchFamily="49" charset="-122"/>
            </a:endParaRPr>
          </a:p>
        </p:txBody>
      </p:sp>
      <p:pic>
        <p:nvPicPr>
          <p:cNvPr id="28" name="Picture 3"/>
          <p:cNvPicPr>
            <a:picLocks noChangeAspect="1" noChangeArrowheads="1"/>
          </p:cNvPicPr>
          <p:nvPr/>
        </p:nvPicPr>
        <p:blipFill>
          <a:blip r:embed="rId2" cstate="print"/>
          <a:srcRect/>
          <a:stretch>
            <a:fillRect/>
          </a:stretch>
        </p:blipFill>
        <p:spPr bwMode="auto">
          <a:xfrm>
            <a:off x="3986156" y="2689412"/>
            <a:ext cx="4970621" cy="3347561"/>
          </a:xfrm>
          <a:prstGeom prst="rect">
            <a:avLst/>
          </a:prstGeom>
          <a:noFill/>
          <a:ln w="9525">
            <a:noFill/>
            <a:miter lim="800000"/>
            <a:headEnd/>
            <a:tailEnd/>
          </a:ln>
        </p:spPr>
      </p:pic>
    </p:spTree>
    <p:extLst>
      <p:ext uri="{BB962C8B-B14F-4D97-AF65-F5344CB8AC3E}">
        <p14:creationId xmlns:p14="http://schemas.microsoft.com/office/powerpoint/2010/main" val="21526100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smtClean="0">
                <a:solidFill>
                  <a:srgbClr val="FFFFFF"/>
                </a:solidFill>
                <a:latin typeface="楷体" pitchFamily="49" charset="-122"/>
                <a:ea typeface="楷体" pitchFamily="49" charset="-122"/>
              </a:rPr>
              <a:t>压力测试</a:t>
            </a:r>
            <a:endParaRPr lang="en-CA" dirty="0">
              <a:solidFill>
                <a:srgbClr val="FFFFFF"/>
              </a:solidFill>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t>43</a:t>
            </a:fld>
            <a:endParaRPr lang="en-GB" dirty="0">
              <a:latin typeface="楷体" pitchFamily="49" charset="-122"/>
              <a:ea typeface="楷体" pitchFamily="49" charset="-122"/>
            </a:endParaRPr>
          </a:p>
        </p:txBody>
      </p:sp>
      <p:sp>
        <p:nvSpPr>
          <p:cNvPr id="7" name="Content Placeholder 2"/>
          <p:cNvSpPr>
            <a:spLocks noGrp="1"/>
          </p:cNvSpPr>
          <p:nvPr>
            <p:ph idx="1"/>
          </p:nvPr>
        </p:nvSpPr>
        <p:spPr>
          <a:xfrm>
            <a:off x="594360" y="1554480"/>
            <a:ext cx="7951627" cy="4330737"/>
          </a:xfrm>
        </p:spPr>
        <p:txBody>
          <a:bodyPr>
            <a:normAutofit/>
          </a:bodyPr>
          <a:lstStyle/>
          <a:p>
            <a:pPr marL="736600" indent="-504825">
              <a:lnSpc>
                <a:spcPct val="100000"/>
              </a:lnSpc>
              <a:spcBef>
                <a:spcPts val="600"/>
              </a:spcBef>
              <a:spcAft>
                <a:spcPts val="600"/>
              </a:spcAft>
              <a:buNone/>
              <a:tabLst>
                <a:tab pos="682625" algn="l"/>
              </a:tabLst>
            </a:pPr>
            <a:r>
              <a:rPr lang="en-US" altLang="zh-CN" sz="2400" dirty="0" smtClean="0">
                <a:latin typeface="+mj-lt"/>
                <a:ea typeface="楷体" panose="02010609060101010101" pitchFamily="49" charset="-122"/>
              </a:rPr>
              <a:t>RM</a:t>
            </a:r>
            <a:r>
              <a:rPr lang="zh-CN" altLang="en-US" sz="2400" dirty="0" smtClean="0">
                <a:latin typeface="+mj-lt"/>
                <a:ea typeface="楷体" panose="02010609060101010101" pitchFamily="49" charset="-122"/>
              </a:rPr>
              <a:t>中可选的压力测试情景模板：</a:t>
            </a:r>
            <a:endParaRPr lang="en-US" altLang="zh-CN" sz="2400" dirty="0" smtClean="0">
              <a:latin typeface="+mj-lt"/>
              <a:ea typeface="楷体" panose="02010609060101010101" pitchFamily="49" charset="-122"/>
            </a:endParaRPr>
          </a:p>
          <a:p>
            <a:pPr marL="736600" indent="-341313">
              <a:lnSpc>
                <a:spcPct val="100000"/>
              </a:lnSpc>
              <a:spcBef>
                <a:spcPts val="600"/>
              </a:spcBef>
              <a:spcAft>
                <a:spcPts val="600"/>
              </a:spcAft>
              <a:buFont typeface="+mj-lt"/>
              <a:buAutoNum type="arabicParenR"/>
              <a:tabLst>
                <a:tab pos="682625" algn="l"/>
              </a:tabLst>
            </a:pPr>
            <a:r>
              <a:rPr lang="zh-CN" altLang="en-US" sz="2000" dirty="0" smtClean="0">
                <a:latin typeface="+mj-lt"/>
                <a:ea typeface="楷体" panose="02010609060101010101" pitchFamily="49" charset="-122"/>
              </a:rPr>
              <a:t>历史压力测试</a:t>
            </a:r>
            <a:endParaRPr lang="en-US" altLang="zh-CN" sz="2000" dirty="0" smtClean="0">
              <a:latin typeface="+mj-lt"/>
              <a:ea typeface="楷体" panose="02010609060101010101" pitchFamily="49" charset="-122"/>
            </a:endParaRPr>
          </a:p>
          <a:p>
            <a:pPr marL="736600" indent="-341313">
              <a:lnSpc>
                <a:spcPct val="100000"/>
              </a:lnSpc>
              <a:spcBef>
                <a:spcPts val="600"/>
              </a:spcBef>
              <a:spcAft>
                <a:spcPts val="600"/>
              </a:spcAft>
              <a:buFont typeface="+mj-lt"/>
              <a:buAutoNum type="arabicParenR"/>
              <a:tabLst>
                <a:tab pos="682625" algn="l"/>
              </a:tabLst>
            </a:pPr>
            <a:r>
              <a:rPr lang="zh-CN" altLang="en-US" sz="2000" dirty="0" smtClean="0">
                <a:latin typeface="+mj-lt"/>
                <a:ea typeface="楷体" panose="02010609060101010101" pitchFamily="49" charset="-122"/>
              </a:rPr>
              <a:t>风险因子类型压力测试</a:t>
            </a:r>
            <a:endParaRPr lang="en-US" altLang="zh-CN" sz="2000" dirty="0" smtClean="0">
              <a:latin typeface="+mj-lt"/>
              <a:ea typeface="楷体" panose="02010609060101010101" pitchFamily="49" charset="-122"/>
            </a:endParaRPr>
          </a:p>
          <a:p>
            <a:pPr marL="736600" indent="-341313">
              <a:lnSpc>
                <a:spcPct val="100000"/>
              </a:lnSpc>
              <a:spcBef>
                <a:spcPts val="600"/>
              </a:spcBef>
              <a:spcAft>
                <a:spcPts val="600"/>
              </a:spcAft>
              <a:buFont typeface="+mj-lt"/>
              <a:buAutoNum type="arabicParenR"/>
              <a:tabLst>
                <a:tab pos="682625" algn="l"/>
              </a:tabLst>
            </a:pPr>
            <a:r>
              <a:rPr lang="zh-CN" altLang="en-US" sz="2000" dirty="0" smtClean="0">
                <a:latin typeface="+mj-lt"/>
                <a:ea typeface="楷体" panose="02010609060101010101" pitchFamily="49" charset="-122"/>
              </a:rPr>
              <a:t>模型参数压力测试</a:t>
            </a:r>
            <a:endParaRPr lang="en-US" altLang="zh-CN" sz="2000" dirty="0" smtClean="0">
              <a:latin typeface="+mj-lt"/>
              <a:ea typeface="楷体" panose="02010609060101010101" pitchFamily="49" charset="-122"/>
            </a:endParaRPr>
          </a:p>
          <a:p>
            <a:pPr marL="736600" indent="-341313">
              <a:lnSpc>
                <a:spcPct val="100000"/>
              </a:lnSpc>
              <a:spcBef>
                <a:spcPts val="600"/>
              </a:spcBef>
              <a:spcAft>
                <a:spcPts val="600"/>
              </a:spcAft>
              <a:buFont typeface="+mj-lt"/>
              <a:buAutoNum type="arabicParenR"/>
              <a:tabLst>
                <a:tab pos="682625" algn="l"/>
              </a:tabLst>
            </a:pPr>
            <a:r>
              <a:rPr lang="zh-CN" altLang="en-US" sz="2000" dirty="0" smtClean="0">
                <a:latin typeface="+mj-lt"/>
                <a:ea typeface="楷体" panose="02010609060101010101" pitchFamily="49" charset="-122"/>
              </a:rPr>
              <a:t>风险因子压力测试</a:t>
            </a:r>
            <a:endParaRPr lang="en-US" altLang="zh-CN" sz="2000" dirty="0" smtClean="0">
              <a:latin typeface="+mj-lt"/>
              <a:ea typeface="楷体" panose="02010609060101010101" pitchFamily="49" charset="-122"/>
            </a:endParaRPr>
          </a:p>
          <a:p>
            <a:pPr marL="736600" indent="-341313">
              <a:lnSpc>
                <a:spcPct val="100000"/>
              </a:lnSpc>
              <a:spcBef>
                <a:spcPts val="600"/>
              </a:spcBef>
              <a:spcAft>
                <a:spcPts val="600"/>
              </a:spcAft>
              <a:buFont typeface="+mj-lt"/>
              <a:buAutoNum type="arabicParenR"/>
              <a:tabLst>
                <a:tab pos="682625" algn="l"/>
              </a:tabLst>
            </a:pPr>
            <a:r>
              <a:rPr lang="zh-CN" altLang="en-US" sz="2000" dirty="0" smtClean="0">
                <a:latin typeface="+mj-lt"/>
                <a:ea typeface="楷体" panose="02010609060101010101" pitchFamily="49" charset="-122"/>
              </a:rPr>
              <a:t>分类压力测试</a:t>
            </a:r>
            <a:endParaRPr lang="en-US" altLang="zh-CN" sz="2000" dirty="0" smtClean="0">
              <a:latin typeface="+mj-lt"/>
              <a:ea typeface="楷体" panose="02010609060101010101" pitchFamily="49" charset="-122"/>
            </a:endParaRPr>
          </a:p>
          <a:p>
            <a:pPr marL="736600" indent="-341313">
              <a:lnSpc>
                <a:spcPct val="100000"/>
              </a:lnSpc>
              <a:spcBef>
                <a:spcPts val="600"/>
              </a:spcBef>
              <a:spcAft>
                <a:spcPts val="600"/>
              </a:spcAft>
              <a:buFont typeface="+mj-lt"/>
              <a:buAutoNum type="arabicParenR"/>
              <a:tabLst>
                <a:tab pos="682625" algn="l"/>
              </a:tabLst>
            </a:pPr>
            <a:r>
              <a:rPr lang="zh-CN" altLang="en-US" sz="2000" dirty="0" smtClean="0">
                <a:latin typeface="+mj-lt"/>
                <a:ea typeface="楷体" panose="02010609060101010101" pitchFamily="49" charset="-122"/>
              </a:rPr>
              <a:t>综合压力测试</a:t>
            </a:r>
            <a:endParaRPr lang="en-US" altLang="ja-JP" sz="2400" dirty="0" smtClean="0">
              <a:latin typeface="+mj-lt"/>
              <a:ea typeface="楷体" panose="02010609060101010101" pitchFamily="49" charset="-122"/>
            </a:endParaRPr>
          </a:p>
          <a:p>
            <a:endParaRPr lang="en-US" dirty="0" smtClean="0">
              <a:latin typeface="+mj-lt"/>
              <a:ea typeface="楷体" panose="02010609060101010101" pitchFamily="49" charset="-122"/>
            </a:endParaRPr>
          </a:p>
        </p:txBody>
      </p:sp>
      <p:pic>
        <p:nvPicPr>
          <p:cNvPr id="8" name="Picture 1"/>
          <p:cNvPicPr>
            <a:picLocks noChangeAspect="1" noChangeArrowheads="1"/>
          </p:cNvPicPr>
          <p:nvPr/>
        </p:nvPicPr>
        <p:blipFill>
          <a:blip r:embed="rId2" cstate="print"/>
          <a:srcRect/>
          <a:stretch>
            <a:fillRect/>
          </a:stretch>
        </p:blipFill>
        <p:spPr bwMode="auto">
          <a:xfrm>
            <a:off x="5666549" y="1692158"/>
            <a:ext cx="2718074" cy="3026945"/>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1037851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76819" tIns="38409" rIns="76819" bIns="38409" rtlCol="0" anchor="ctr">
            <a:normAutofit/>
          </a:bodyPr>
          <a:lstStyle/>
          <a:p>
            <a:pPr defTabSz="801688" eaLnBrk="0" hangingPunct="0">
              <a:lnSpc>
                <a:spcPct val="95000"/>
              </a:lnSpc>
              <a:spcAft>
                <a:spcPts val="600"/>
              </a:spcAft>
            </a:pPr>
            <a:r>
              <a:rPr lang="zh-CN" altLang="en-US" b="1" noProof="1" smtClean="0">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例如：压力测试和情</a:t>
            </a:r>
            <a:r>
              <a:rPr lang="zh-CN" altLang="en-US" b="1" noProof="1">
                <a:solidFill>
                  <a:srgbClr val="FFFFFF"/>
                </a:solidFill>
                <a:effectLst>
                  <a:outerShdw blurRad="190500" algn="ctr" rotWithShape="0">
                    <a:prstClr val="black">
                      <a:alpha val="50000"/>
                    </a:prstClr>
                  </a:outerShdw>
                </a:effectLst>
                <a:latin typeface="楷体" pitchFamily="49" charset="-122"/>
                <a:ea typeface="楷体" pitchFamily="49" charset="-122"/>
                <a:cs typeface="Arial" charset="0"/>
              </a:rPr>
              <a:t>景生成</a:t>
            </a:r>
          </a:p>
        </p:txBody>
      </p:sp>
      <p:sp>
        <p:nvSpPr>
          <p:cNvPr id="26" name="Rechteck 42"/>
          <p:cNvSpPr/>
          <p:nvPr/>
        </p:nvSpPr>
        <p:spPr bwMode="gray">
          <a:xfrm>
            <a:off x="228600" y="1555200"/>
            <a:ext cx="4823925" cy="935659"/>
          </a:xfrm>
          <a:prstGeom prst="rect">
            <a:avLst/>
          </a:prstGeom>
          <a:solidFill>
            <a:schemeClr val="accent1"/>
          </a:solidFill>
          <a:ln w="12700">
            <a:solidFill>
              <a:schemeClr val="tx1"/>
            </a:solidFill>
            <a:miter lim="800000"/>
            <a:headEnd/>
            <a:tailEnd/>
          </a:ln>
          <a:effectLst/>
        </p:spPr>
        <p:txBody>
          <a:bodyPr lIns="108000" tIns="72000" rIns="108000" bIns="72000" anchor="ctr"/>
          <a:lstStyle/>
          <a:p>
            <a:pPr algn="ctr">
              <a:lnSpc>
                <a:spcPct val="95000"/>
              </a:lnSpc>
              <a:spcAft>
                <a:spcPts val="600"/>
              </a:spcAft>
              <a:buClr>
                <a:srgbClr val="969696"/>
              </a:buClr>
            </a:pPr>
            <a:r>
              <a:rPr lang="zh-CN" altLang="en-US" sz="1600" b="1" dirty="0" smtClean="0">
                <a:solidFill>
                  <a:schemeClr val="bg1"/>
                </a:solidFill>
                <a:latin typeface="楷体" pitchFamily="49" charset="-122"/>
                <a:ea typeface="楷体" pitchFamily="49" charset="-122"/>
                <a:cs typeface="Arial" charset="0"/>
              </a:rPr>
              <a:t>压力测试情景设置</a:t>
            </a:r>
            <a:endParaRPr lang="en-US" sz="1600" b="1" dirty="0">
              <a:solidFill>
                <a:schemeClr val="bg1"/>
              </a:solidFill>
              <a:latin typeface="楷体" pitchFamily="49" charset="-122"/>
              <a:ea typeface="楷体" pitchFamily="49" charset="-122"/>
              <a:cs typeface="Arial" charset="0"/>
            </a:endParaRPr>
          </a:p>
        </p:txBody>
      </p:sp>
      <p:sp>
        <p:nvSpPr>
          <p:cNvPr id="27" name="Rectangle 5"/>
          <p:cNvSpPr>
            <a:spLocks noChangeArrowheads="1"/>
          </p:cNvSpPr>
          <p:nvPr/>
        </p:nvSpPr>
        <p:spPr bwMode="gray">
          <a:xfrm>
            <a:off x="228600" y="2490859"/>
            <a:ext cx="2411963" cy="661009"/>
          </a:xfrm>
          <a:prstGeom prst="rect">
            <a:avLst/>
          </a:prstGeom>
          <a:solidFill>
            <a:schemeClr val="accent1"/>
          </a:solidFill>
          <a:ln w="12700">
            <a:solidFill>
              <a:schemeClr val="tx1"/>
            </a:solidFill>
            <a:miter lim="800000"/>
            <a:headEnd/>
            <a:tailEnd/>
          </a:ln>
          <a:effectLst/>
        </p:spPr>
        <p:txBody>
          <a:bodyPr lIns="108000" tIns="72000" rIns="108000" bIns="72000" anchor="ctr"/>
          <a:lstStyle/>
          <a:p>
            <a:pPr>
              <a:lnSpc>
                <a:spcPct val="95000"/>
              </a:lnSpc>
              <a:spcAft>
                <a:spcPts val="600"/>
              </a:spcAft>
              <a:buClr>
                <a:srgbClr val="969696"/>
              </a:buClr>
            </a:pPr>
            <a:r>
              <a:rPr lang="zh-CN" altLang="en-US" sz="1400" b="1" noProof="1" smtClean="0">
                <a:solidFill>
                  <a:schemeClr val="bg1"/>
                </a:solidFill>
                <a:latin typeface="楷体" pitchFamily="49" charset="-122"/>
                <a:ea typeface="楷体" pitchFamily="49" charset="-122"/>
                <a:cs typeface="Arial" charset="0"/>
              </a:rPr>
              <a:t>确定合理的风险因子</a:t>
            </a:r>
            <a:endParaRPr lang="en-US" sz="1400" b="1" noProof="1" smtClean="0">
              <a:solidFill>
                <a:schemeClr val="bg1"/>
              </a:solidFill>
              <a:latin typeface="楷体" pitchFamily="49" charset="-122"/>
              <a:ea typeface="楷体" pitchFamily="49" charset="-122"/>
              <a:cs typeface="Arial" charset="0"/>
            </a:endParaRPr>
          </a:p>
        </p:txBody>
      </p:sp>
      <p:sp>
        <p:nvSpPr>
          <p:cNvPr id="28" name="Rectangle 5"/>
          <p:cNvSpPr>
            <a:spLocks noChangeArrowheads="1"/>
          </p:cNvSpPr>
          <p:nvPr/>
        </p:nvSpPr>
        <p:spPr bwMode="gray">
          <a:xfrm>
            <a:off x="2640562" y="2490859"/>
            <a:ext cx="2411963" cy="661009"/>
          </a:xfrm>
          <a:prstGeom prst="rect">
            <a:avLst/>
          </a:prstGeom>
          <a:solidFill>
            <a:srgbClr val="FFFFFF"/>
          </a:solidFill>
          <a:ln w="12700">
            <a:solidFill>
              <a:schemeClr val="tx1"/>
            </a:solidFill>
            <a:miter lim="800000"/>
            <a:headEnd/>
            <a:tailEnd/>
          </a:ln>
          <a:effectLst/>
        </p:spPr>
        <p:txBody>
          <a:bodyPr lIns="108000" tIns="72000" rIns="108000" bIns="72000" anchor="ctr"/>
          <a:lstStyle/>
          <a:p>
            <a:pPr>
              <a:lnSpc>
                <a:spcPct val="95000"/>
              </a:lnSpc>
              <a:spcAft>
                <a:spcPts val="600"/>
              </a:spcAft>
              <a:buClr>
                <a:srgbClr val="969696"/>
              </a:buClr>
            </a:pPr>
            <a:r>
              <a:rPr lang="zh-CN" altLang="en-US" sz="1400" noProof="1">
                <a:solidFill>
                  <a:srgbClr val="000000"/>
                </a:solidFill>
                <a:latin typeface="楷体" pitchFamily="49" charset="-122"/>
                <a:ea typeface="楷体" pitchFamily="49" charset="-122"/>
                <a:cs typeface="Arial" charset="0"/>
              </a:rPr>
              <a:t>如</a:t>
            </a:r>
            <a:r>
              <a:rPr lang="zh-CN" altLang="en-US" sz="1400" noProof="1" smtClean="0">
                <a:solidFill>
                  <a:srgbClr val="000000"/>
                </a:solidFill>
                <a:latin typeface="楷体" pitchFamily="49" charset="-122"/>
                <a:ea typeface="楷体" pitchFamily="49" charset="-122"/>
                <a:cs typeface="Arial" charset="0"/>
              </a:rPr>
              <a:t>何通过系统性的方法找到组合的薄弱点？</a:t>
            </a:r>
            <a:endParaRPr lang="en-US" sz="1400" noProof="1" smtClean="0">
              <a:solidFill>
                <a:srgbClr val="000000"/>
              </a:solidFill>
              <a:latin typeface="楷体" pitchFamily="49" charset="-122"/>
              <a:ea typeface="楷体" pitchFamily="49" charset="-122"/>
              <a:cs typeface="Arial" charset="0"/>
            </a:endParaRPr>
          </a:p>
        </p:txBody>
      </p:sp>
      <p:sp>
        <p:nvSpPr>
          <p:cNvPr id="29" name="Rectangle 5"/>
          <p:cNvSpPr>
            <a:spLocks noChangeArrowheads="1"/>
          </p:cNvSpPr>
          <p:nvPr/>
        </p:nvSpPr>
        <p:spPr bwMode="gray">
          <a:xfrm>
            <a:off x="229693" y="3151868"/>
            <a:ext cx="2411963" cy="656797"/>
          </a:xfrm>
          <a:prstGeom prst="rect">
            <a:avLst/>
          </a:prstGeom>
          <a:solidFill>
            <a:schemeClr val="accent1"/>
          </a:solidFill>
          <a:ln w="12700">
            <a:solidFill>
              <a:schemeClr val="tx1"/>
            </a:solidFill>
            <a:miter lim="800000"/>
            <a:headEnd/>
            <a:tailEnd/>
          </a:ln>
          <a:effectLst/>
        </p:spPr>
        <p:txBody>
          <a:bodyPr lIns="108000" tIns="72000" rIns="108000" bIns="72000" anchor="ctr"/>
          <a:lstStyle/>
          <a:p>
            <a:pPr>
              <a:lnSpc>
                <a:spcPct val="95000"/>
              </a:lnSpc>
              <a:spcAft>
                <a:spcPts val="600"/>
              </a:spcAft>
              <a:buClr>
                <a:srgbClr val="969696"/>
              </a:buClr>
            </a:pPr>
            <a:r>
              <a:rPr lang="zh-CN" altLang="en-US" sz="1400" b="1" noProof="1" smtClean="0">
                <a:solidFill>
                  <a:schemeClr val="bg1"/>
                </a:solidFill>
                <a:latin typeface="楷体" pitchFamily="49" charset="-122"/>
                <a:ea typeface="楷体" pitchFamily="49" charset="-122"/>
                <a:cs typeface="Arial" charset="0"/>
              </a:rPr>
              <a:t>确定合理的风险因子水平</a:t>
            </a:r>
            <a:endParaRPr lang="en-US" sz="1400" b="1" noProof="1" smtClean="0">
              <a:solidFill>
                <a:schemeClr val="bg1"/>
              </a:solidFill>
              <a:latin typeface="楷体" pitchFamily="49" charset="-122"/>
              <a:ea typeface="楷体" pitchFamily="49" charset="-122"/>
              <a:cs typeface="Arial" charset="0"/>
            </a:endParaRPr>
          </a:p>
        </p:txBody>
      </p:sp>
      <p:sp>
        <p:nvSpPr>
          <p:cNvPr id="30" name="Rectangle 5"/>
          <p:cNvSpPr>
            <a:spLocks noChangeArrowheads="1"/>
          </p:cNvSpPr>
          <p:nvPr/>
        </p:nvSpPr>
        <p:spPr bwMode="gray">
          <a:xfrm>
            <a:off x="2641655" y="3151868"/>
            <a:ext cx="2411963" cy="656797"/>
          </a:xfrm>
          <a:prstGeom prst="rect">
            <a:avLst/>
          </a:prstGeom>
          <a:solidFill>
            <a:srgbClr val="FFFFFF"/>
          </a:solidFill>
          <a:ln w="12700">
            <a:solidFill>
              <a:schemeClr val="tx1"/>
            </a:solidFill>
            <a:miter lim="800000"/>
            <a:headEnd/>
            <a:tailEnd/>
          </a:ln>
          <a:effectLst/>
        </p:spPr>
        <p:txBody>
          <a:bodyPr lIns="108000" tIns="72000" rIns="108000" bIns="72000" anchor="ctr"/>
          <a:lstStyle/>
          <a:p>
            <a:pPr>
              <a:lnSpc>
                <a:spcPct val="95000"/>
              </a:lnSpc>
              <a:spcAft>
                <a:spcPts val="600"/>
              </a:spcAft>
              <a:buClr>
                <a:srgbClr val="969696"/>
              </a:buClr>
            </a:pPr>
            <a:r>
              <a:rPr lang="zh-CN" altLang="en-US" sz="1400" noProof="1">
                <a:solidFill>
                  <a:srgbClr val="000000"/>
                </a:solidFill>
                <a:latin typeface="楷体" pitchFamily="49" charset="-122"/>
                <a:ea typeface="楷体" pitchFamily="49" charset="-122"/>
                <a:cs typeface="Arial" charset="0"/>
              </a:rPr>
              <a:t>如果通</a:t>
            </a:r>
            <a:r>
              <a:rPr lang="zh-CN" altLang="en-US" sz="1400" noProof="1" smtClean="0">
                <a:solidFill>
                  <a:srgbClr val="000000"/>
                </a:solidFill>
                <a:latin typeface="楷体" pitchFamily="49" charset="-122"/>
                <a:ea typeface="楷体" pitchFamily="49" charset="-122"/>
                <a:cs typeface="Arial" charset="0"/>
              </a:rPr>
              <a:t>过科学量化的方法决定重要</a:t>
            </a:r>
            <a:r>
              <a:rPr lang="zh-CN" altLang="en-US" sz="1400" noProof="1">
                <a:solidFill>
                  <a:srgbClr val="000000"/>
                </a:solidFill>
                <a:latin typeface="楷体" pitchFamily="49" charset="-122"/>
                <a:ea typeface="楷体" pitchFamily="49" charset="-122"/>
                <a:cs typeface="Arial" charset="0"/>
              </a:rPr>
              <a:t>风险</a:t>
            </a:r>
            <a:r>
              <a:rPr lang="zh-CN" altLang="en-US" sz="1400" noProof="1" smtClean="0">
                <a:solidFill>
                  <a:srgbClr val="000000"/>
                </a:solidFill>
                <a:latin typeface="楷体" pitchFamily="49" charset="-122"/>
                <a:ea typeface="楷体" pitchFamily="49" charset="-122"/>
                <a:cs typeface="Arial" charset="0"/>
              </a:rPr>
              <a:t>因子的变化水平？</a:t>
            </a:r>
            <a:endParaRPr lang="en-US" sz="1400" noProof="1" smtClean="0">
              <a:solidFill>
                <a:srgbClr val="000000"/>
              </a:solidFill>
              <a:latin typeface="楷体" pitchFamily="49" charset="-122"/>
              <a:ea typeface="楷体" pitchFamily="49" charset="-122"/>
              <a:cs typeface="Arial" charset="0"/>
            </a:endParaRPr>
          </a:p>
        </p:txBody>
      </p:sp>
      <p:sp>
        <p:nvSpPr>
          <p:cNvPr id="31" name="Rectangle 5"/>
          <p:cNvSpPr>
            <a:spLocks noChangeArrowheads="1"/>
          </p:cNvSpPr>
          <p:nvPr/>
        </p:nvSpPr>
        <p:spPr bwMode="gray">
          <a:xfrm>
            <a:off x="229695" y="3808665"/>
            <a:ext cx="2411963" cy="1341487"/>
          </a:xfrm>
          <a:prstGeom prst="rect">
            <a:avLst/>
          </a:prstGeom>
          <a:solidFill>
            <a:schemeClr val="accent1"/>
          </a:solidFill>
          <a:ln w="12700">
            <a:solidFill>
              <a:schemeClr val="tx1"/>
            </a:solidFill>
            <a:miter lim="800000"/>
            <a:headEnd/>
            <a:tailEnd/>
          </a:ln>
          <a:effectLst/>
        </p:spPr>
        <p:txBody>
          <a:bodyPr lIns="108000" tIns="72000" rIns="108000" bIns="72000" anchor="ctr"/>
          <a:lstStyle/>
          <a:p>
            <a:pPr>
              <a:lnSpc>
                <a:spcPct val="95000"/>
              </a:lnSpc>
              <a:spcAft>
                <a:spcPts val="600"/>
              </a:spcAft>
              <a:buClr>
                <a:srgbClr val="969696"/>
              </a:buClr>
            </a:pPr>
            <a:r>
              <a:rPr lang="zh-CN" altLang="en-US" sz="1400" b="1" noProof="1" smtClean="0">
                <a:solidFill>
                  <a:schemeClr val="bg1"/>
                </a:solidFill>
                <a:latin typeface="楷体" pitchFamily="49" charset="-122"/>
                <a:ea typeface="楷体" pitchFamily="49" charset="-122"/>
                <a:cs typeface="Arial" charset="0"/>
              </a:rPr>
              <a:t>确定风险因子的传导机制</a:t>
            </a:r>
            <a:endParaRPr lang="en-US" sz="1400" b="1" noProof="1" smtClean="0">
              <a:solidFill>
                <a:schemeClr val="bg1"/>
              </a:solidFill>
              <a:latin typeface="楷体" pitchFamily="49" charset="-122"/>
              <a:ea typeface="楷体" pitchFamily="49" charset="-122"/>
              <a:cs typeface="Arial" charset="0"/>
            </a:endParaRPr>
          </a:p>
        </p:txBody>
      </p:sp>
      <p:sp>
        <p:nvSpPr>
          <p:cNvPr id="32" name="Rectangle 5"/>
          <p:cNvSpPr>
            <a:spLocks noChangeArrowheads="1"/>
          </p:cNvSpPr>
          <p:nvPr/>
        </p:nvSpPr>
        <p:spPr bwMode="gray">
          <a:xfrm>
            <a:off x="2641657" y="3808665"/>
            <a:ext cx="2411963" cy="1341487"/>
          </a:xfrm>
          <a:prstGeom prst="rect">
            <a:avLst/>
          </a:prstGeom>
          <a:solidFill>
            <a:srgbClr val="FFFFFF"/>
          </a:solidFill>
          <a:ln w="12700">
            <a:solidFill>
              <a:schemeClr val="tx1"/>
            </a:solidFill>
            <a:miter lim="800000"/>
            <a:headEnd/>
            <a:tailEnd/>
          </a:ln>
          <a:effectLst/>
        </p:spPr>
        <p:txBody>
          <a:bodyPr lIns="108000" tIns="72000" rIns="108000" bIns="72000" anchor="ctr"/>
          <a:lstStyle/>
          <a:p>
            <a:pPr>
              <a:lnSpc>
                <a:spcPct val="95000"/>
              </a:lnSpc>
              <a:spcAft>
                <a:spcPts val="600"/>
              </a:spcAft>
              <a:buClr>
                <a:srgbClr val="969696"/>
              </a:buClr>
            </a:pPr>
            <a:r>
              <a:rPr lang="zh-CN" altLang="en-US" sz="1400" noProof="1">
                <a:solidFill>
                  <a:srgbClr val="000000"/>
                </a:solidFill>
                <a:latin typeface="楷体" pitchFamily="49" charset="-122"/>
                <a:ea typeface="楷体" pitchFamily="49" charset="-122"/>
                <a:cs typeface="Arial" charset="0"/>
              </a:rPr>
              <a:t>如</a:t>
            </a:r>
            <a:r>
              <a:rPr lang="zh-CN" altLang="en-US" sz="1400" noProof="1" smtClean="0">
                <a:solidFill>
                  <a:srgbClr val="000000"/>
                </a:solidFill>
                <a:latin typeface="楷体" pitchFamily="49" charset="-122"/>
                <a:ea typeface="楷体" pitchFamily="49" charset="-122"/>
                <a:cs typeface="Arial" charset="0"/>
              </a:rPr>
              <a:t>何通过量化的方法考察不同市场风险因子之间的传导与相互作用，并根据科学、系统的统计检验方法判断传导模型的有效性？</a:t>
            </a:r>
            <a:endParaRPr lang="en-US" sz="1400" noProof="1" smtClean="0">
              <a:solidFill>
                <a:srgbClr val="000000"/>
              </a:solidFill>
              <a:latin typeface="楷体" pitchFamily="49" charset="-122"/>
              <a:ea typeface="楷体" pitchFamily="49" charset="-122"/>
              <a:cs typeface="Arial" charset="0"/>
            </a:endParaRPr>
          </a:p>
        </p:txBody>
      </p:sp>
      <p:sp>
        <p:nvSpPr>
          <p:cNvPr id="25" name="Gleichschenkliges Dreieck 61"/>
          <p:cNvSpPr/>
          <p:nvPr/>
        </p:nvSpPr>
        <p:spPr bwMode="gray">
          <a:xfrm rot="5400000">
            <a:off x="5107331" y="3313868"/>
            <a:ext cx="540000" cy="216000"/>
          </a:xfrm>
          <a:prstGeom prst="triangle">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72000" rIns="108000" bIns="72000" anchor="ctr"/>
          <a:lstStyle/>
          <a:p>
            <a:pPr algn="ctr">
              <a:lnSpc>
                <a:spcPct val="95000"/>
              </a:lnSpc>
              <a:spcAft>
                <a:spcPts val="600"/>
              </a:spcAft>
              <a:buClr>
                <a:srgbClr val="969696"/>
              </a:buClr>
            </a:pPr>
            <a:endParaRPr lang="en-US" sz="1600" dirty="0">
              <a:solidFill>
                <a:srgbClr val="000000"/>
              </a:solidFill>
              <a:latin typeface="楷体" pitchFamily="49" charset="-122"/>
              <a:ea typeface="楷体" pitchFamily="49" charset="-122"/>
              <a:cs typeface="Arial" charset="0"/>
            </a:endParaRPr>
          </a:p>
        </p:txBody>
      </p:sp>
      <p:sp>
        <p:nvSpPr>
          <p:cNvPr id="21" name="矩形 20"/>
          <p:cNvSpPr/>
          <p:nvPr/>
        </p:nvSpPr>
        <p:spPr>
          <a:xfrm>
            <a:off x="5612927" y="3151868"/>
            <a:ext cx="3311999" cy="540000"/>
          </a:xfrm>
          <a:prstGeom prst="rect">
            <a:avLst/>
          </a:prstGeom>
          <a:solidFill>
            <a:schemeClr val="accent1"/>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0" rIns="108000" bIns="0" anchor="ctr"/>
          <a:lstStyle/>
          <a:p>
            <a:pPr algn="ctr" defTabSz="801688" eaLnBrk="0" hangingPunct="0">
              <a:lnSpc>
                <a:spcPct val="95000"/>
              </a:lnSpc>
              <a:spcAft>
                <a:spcPts val="600"/>
              </a:spcAft>
              <a:buClr>
                <a:srgbClr val="969696"/>
              </a:buClr>
            </a:pPr>
            <a:r>
              <a:rPr lang="zh-CN" altLang="en-US" sz="1600" b="1" noProof="1" smtClean="0">
                <a:solidFill>
                  <a:schemeClr val="bg1"/>
                </a:solidFill>
                <a:effectLst>
                  <a:outerShdw blurRad="190500" algn="ctr" rotWithShape="0">
                    <a:prstClr val="black">
                      <a:alpha val="50000"/>
                    </a:prstClr>
                  </a:outerShdw>
                </a:effectLst>
                <a:latin typeface="楷体" pitchFamily="49" charset="-122"/>
                <a:ea typeface="楷体" pitchFamily="49" charset="-122"/>
                <a:cs typeface="Arial" charset="0"/>
              </a:rPr>
              <a:t>情景生成</a:t>
            </a:r>
            <a:endParaRPr lang="zh-CN" altLang="en-US" sz="1600" b="1" noProof="1">
              <a:solidFill>
                <a:schemeClr val="bg1"/>
              </a:solidFill>
              <a:effectLst>
                <a:outerShdw blurRad="190500" algn="ctr" rotWithShape="0">
                  <a:prstClr val="black">
                    <a:alpha val="50000"/>
                  </a:prstClr>
                </a:outerShdw>
              </a:effectLst>
              <a:latin typeface="楷体" pitchFamily="49" charset="-122"/>
              <a:ea typeface="楷体" pitchFamily="49" charset="-122"/>
              <a:cs typeface="Arial" charset="0"/>
            </a:endParaRPr>
          </a:p>
        </p:txBody>
      </p:sp>
    </p:spTree>
    <p:extLst>
      <p:ext uri="{BB962C8B-B14F-4D97-AF65-F5344CB8AC3E}">
        <p14:creationId xmlns:p14="http://schemas.microsoft.com/office/powerpoint/2010/main" val="33060450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zh-CN" altLang="zh-CN" sz="1600" dirty="0">
                <a:latin typeface="楷体" pitchFamily="49" charset="-122"/>
                <a:ea typeface="楷体" pitchFamily="49" charset="-122"/>
              </a:rPr>
              <a:t>需求要点：在一个整体的压力事件主题背景下，由用户给出核心风险因子压力幅度，根据所选历史区间风险因子的相关性，返回指定投资组合所有风险因子的联动情况</a:t>
            </a:r>
            <a:r>
              <a:rPr lang="zh-CN" altLang="zh-CN" sz="1600" dirty="0" smtClean="0">
                <a:latin typeface="楷体" pitchFamily="49" charset="-122"/>
                <a:ea typeface="楷体" pitchFamily="49" charset="-122"/>
              </a:rPr>
              <a:t>。</a:t>
            </a:r>
            <a:endParaRPr lang="en-US" altLang="zh-CN" sz="1600" dirty="0" smtClean="0">
              <a:latin typeface="楷体" pitchFamily="49" charset="-122"/>
              <a:ea typeface="楷体" pitchFamily="49" charset="-122"/>
            </a:endParaRPr>
          </a:p>
          <a:p>
            <a:r>
              <a:rPr lang="zh-CN" altLang="zh-CN" sz="1600" dirty="0" smtClean="0">
                <a:latin typeface="楷体" pitchFamily="49" charset="-122"/>
                <a:ea typeface="楷体" pitchFamily="49" charset="-122"/>
              </a:rPr>
              <a:t>功</a:t>
            </a:r>
            <a:r>
              <a:rPr lang="zh-CN" altLang="zh-CN" sz="1600" dirty="0">
                <a:latin typeface="楷体" pitchFamily="49" charset="-122"/>
                <a:ea typeface="楷体" pitchFamily="49" charset="-122"/>
              </a:rPr>
              <a:t>能实现</a:t>
            </a:r>
            <a:r>
              <a:rPr lang="zh-CN" altLang="zh-CN" sz="1600" dirty="0" smtClean="0">
                <a:latin typeface="楷体" pitchFamily="49" charset="-122"/>
                <a:ea typeface="楷体" pitchFamily="49" charset="-122"/>
              </a:rPr>
              <a:t>：</a:t>
            </a:r>
            <a:endParaRPr lang="zh-CN" altLang="en-US" dirty="0">
              <a:latin typeface="楷体" pitchFamily="49" charset="-122"/>
              <a:ea typeface="楷体" pitchFamily="49" charset="-122"/>
            </a:endParaRPr>
          </a:p>
        </p:txBody>
      </p:sp>
      <p:sp>
        <p:nvSpPr>
          <p:cNvPr id="3" name="Title 2"/>
          <p:cNvSpPr>
            <a:spLocks noGrp="1"/>
          </p:cNvSpPr>
          <p:nvPr>
            <p:ph type="title"/>
          </p:nvPr>
        </p:nvSpPr>
        <p:spPr/>
        <p:txBody>
          <a:bodyPr/>
          <a:lstStyle/>
          <a:p>
            <a:r>
              <a:rPr lang="zh-CN" altLang="en-US" b="1" dirty="0">
                <a:latin typeface="楷体" pitchFamily="49" charset="-122"/>
                <a:ea typeface="楷体" pitchFamily="49" charset="-122"/>
              </a:rPr>
              <a:t>预测性</a:t>
            </a:r>
            <a:r>
              <a:rPr lang="zh-CN" altLang="en-US" b="1" dirty="0" smtClean="0">
                <a:latin typeface="楷体" pitchFamily="49" charset="-122"/>
                <a:ea typeface="楷体" pitchFamily="49" charset="-122"/>
              </a:rPr>
              <a:t>情景生成</a:t>
            </a:r>
            <a:endParaRPr lang="zh-CN" altLang="en-US" b="1" dirty="0">
              <a:latin typeface="楷体" pitchFamily="49" charset="-122"/>
              <a:ea typeface="楷体" pitchFamily="49"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125354732"/>
              </p:ext>
            </p:extLst>
          </p:nvPr>
        </p:nvGraphicFramePr>
        <p:xfrm>
          <a:off x="1735720" y="2994602"/>
          <a:ext cx="5334680" cy="2597469"/>
        </p:xfrm>
        <a:graphic>
          <a:graphicData uri="http://schemas.openxmlformats.org/drawingml/2006/table">
            <a:tbl>
              <a:tblPr firstRow="1" firstCol="1" bandRow="1">
                <a:tableStyleId>{5C22544A-7EE6-4342-B048-85BDC9FD1C3A}</a:tableStyleId>
              </a:tblPr>
              <a:tblGrid>
                <a:gridCol w="1620676"/>
                <a:gridCol w="2170148"/>
                <a:gridCol w="1543856"/>
              </a:tblGrid>
              <a:tr h="371067">
                <a:tc>
                  <a:txBody>
                    <a:bodyPr/>
                    <a:lstStyle/>
                    <a:p>
                      <a:pPr algn="ctr">
                        <a:lnSpc>
                          <a:spcPct val="150000"/>
                        </a:lnSpc>
                        <a:spcAft>
                          <a:spcPts val="0"/>
                        </a:spcAft>
                      </a:pPr>
                      <a:r>
                        <a:rPr lang="zh-CN" sz="1050" kern="100" dirty="0">
                          <a:effectLst/>
                        </a:rPr>
                        <a:t>情景</a:t>
                      </a:r>
                      <a:endParaRPr lang="zh-CN" sz="1050" kern="100" dirty="0">
                        <a:effectLst/>
                        <a:latin typeface="Times New Roman"/>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基础风险因子</a:t>
                      </a:r>
                      <a:endParaRPr lang="zh-CN" sz="1050" kern="100">
                        <a:effectLst/>
                        <a:latin typeface="Times New Roman"/>
                        <a:ea typeface="宋体"/>
                        <a:cs typeface="Times New Roman"/>
                      </a:endParaRPr>
                    </a:p>
                  </a:txBody>
                  <a:tcPr marL="68580" marR="68580" marT="0" marB="0" anchor="ctr"/>
                </a:tc>
                <a:tc>
                  <a:txBody>
                    <a:bodyPr/>
                    <a:lstStyle/>
                    <a:p>
                      <a:pPr algn="ctr">
                        <a:lnSpc>
                          <a:spcPct val="150000"/>
                        </a:lnSpc>
                        <a:spcAft>
                          <a:spcPts val="0"/>
                        </a:spcAft>
                      </a:pPr>
                      <a:r>
                        <a:rPr lang="zh-CN" sz="1050" kern="100" dirty="0">
                          <a:effectLst/>
                        </a:rPr>
                        <a:t>风险因子波动幅度</a:t>
                      </a:r>
                      <a:endParaRPr lang="zh-CN" sz="1050" kern="100" dirty="0">
                        <a:effectLst/>
                        <a:latin typeface="Times New Roman"/>
                        <a:ea typeface="宋体"/>
                        <a:cs typeface="Times New Roman"/>
                      </a:endParaRPr>
                    </a:p>
                  </a:txBody>
                  <a:tcPr marL="68580" marR="68580" marT="0" marB="0" anchor="ctr"/>
                </a:tc>
              </a:tr>
              <a:tr h="371067">
                <a:tc rowSpan="2">
                  <a:txBody>
                    <a:bodyPr/>
                    <a:lstStyle/>
                    <a:p>
                      <a:pPr algn="ctr">
                        <a:lnSpc>
                          <a:spcPct val="125000"/>
                        </a:lnSpc>
                        <a:spcAft>
                          <a:spcPts val="0"/>
                        </a:spcAft>
                      </a:pPr>
                      <a:r>
                        <a:rPr lang="zh-CN" sz="1400" kern="100">
                          <a:effectLst/>
                          <a:latin typeface="+mj-lt"/>
                          <a:ea typeface="楷体" panose="02010609060101010101" pitchFamily="49" charset="-122"/>
                        </a:rPr>
                        <a:t>轻度</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USD/CNY</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+10%</a:t>
                      </a:r>
                      <a:endParaRPr lang="zh-CN" sz="1400" kern="100">
                        <a:effectLst/>
                        <a:latin typeface="+mj-lt"/>
                        <a:ea typeface="楷体" panose="02010609060101010101" pitchFamily="49" charset="-122"/>
                        <a:cs typeface="Times New Roman"/>
                      </a:endParaRPr>
                    </a:p>
                  </a:txBody>
                  <a:tcPr marL="68580" marR="68580" marT="0" marB="0" anchor="ctr"/>
                </a:tc>
              </a:tr>
              <a:tr h="371067">
                <a:tc vMerge="1">
                  <a:txBody>
                    <a:bodyPr/>
                    <a:lstStyle/>
                    <a:p>
                      <a:endParaRPr lang="zh-CN" altLang="en-US"/>
                    </a:p>
                  </a:txBody>
                  <a:tcPr/>
                </a:tc>
                <a:tc>
                  <a:txBody>
                    <a:bodyPr/>
                    <a:lstStyle/>
                    <a:p>
                      <a:pPr algn="just">
                        <a:lnSpc>
                          <a:spcPct val="125000"/>
                        </a:lnSpc>
                        <a:spcAft>
                          <a:spcPts val="0"/>
                        </a:spcAft>
                      </a:pPr>
                      <a:r>
                        <a:rPr lang="en-US" sz="1400" kern="100">
                          <a:effectLst/>
                          <a:latin typeface="+mj-lt"/>
                          <a:ea typeface="楷体" panose="02010609060101010101" pitchFamily="49" charset="-122"/>
                        </a:rPr>
                        <a:t>Shibor 7D</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+100bps</a:t>
                      </a:r>
                      <a:endParaRPr lang="zh-CN" sz="1400" kern="100">
                        <a:effectLst/>
                        <a:latin typeface="+mj-lt"/>
                        <a:ea typeface="楷体" panose="02010609060101010101" pitchFamily="49" charset="-122"/>
                        <a:cs typeface="Times New Roman"/>
                      </a:endParaRPr>
                    </a:p>
                  </a:txBody>
                  <a:tcPr marL="68580" marR="68580" marT="0" marB="0" anchor="ctr"/>
                </a:tc>
              </a:tr>
              <a:tr h="371067">
                <a:tc rowSpan="2">
                  <a:txBody>
                    <a:bodyPr/>
                    <a:lstStyle/>
                    <a:p>
                      <a:pPr algn="ctr">
                        <a:lnSpc>
                          <a:spcPct val="125000"/>
                        </a:lnSpc>
                        <a:spcAft>
                          <a:spcPts val="0"/>
                        </a:spcAft>
                      </a:pPr>
                      <a:r>
                        <a:rPr lang="zh-CN" sz="1400" kern="100">
                          <a:effectLst/>
                          <a:latin typeface="+mj-lt"/>
                          <a:ea typeface="楷体" panose="02010609060101010101" pitchFamily="49" charset="-122"/>
                        </a:rPr>
                        <a:t>中度</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USD/CNY</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+15%</a:t>
                      </a:r>
                      <a:endParaRPr lang="zh-CN" sz="1400" kern="100">
                        <a:effectLst/>
                        <a:latin typeface="+mj-lt"/>
                        <a:ea typeface="楷体" panose="02010609060101010101" pitchFamily="49" charset="-122"/>
                        <a:cs typeface="Times New Roman"/>
                      </a:endParaRPr>
                    </a:p>
                  </a:txBody>
                  <a:tcPr marL="68580" marR="68580" marT="0" marB="0" anchor="ctr"/>
                </a:tc>
              </a:tr>
              <a:tr h="371067">
                <a:tc vMerge="1">
                  <a:txBody>
                    <a:bodyPr/>
                    <a:lstStyle/>
                    <a:p>
                      <a:endParaRPr lang="zh-CN" altLang="en-US"/>
                    </a:p>
                  </a:txBody>
                  <a:tcPr/>
                </a:tc>
                <a:tc>
                  <a:txBody>
                    <a:bodyPr/>
                    <a:lstStyle/>
                    <a:p>
                      <a:pPr algn="just">
                        <a:lnSpc>
                          <a:spcPct val="125000"/>
                        </a:lnSpc>
                        <a:spcAft>
                          <a:spcPts val="0"/>
                        </a:spcAft>
                      </a:pPr>
                      <a:r>
                        <a:rPr lang="en-US" sz="1400" kern="100">
                          <a:effectLst/>
                          <a:latin typeface="+mj-lt"/>
                          <a:ea typeface="楷体" panose="02010609060101010101" pitchFamily="49" charset="-122"/>
                        </a:rPr>
                        <a:t>Shibor 7D</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+250bps</a:t>
                      </a:r>
                      <a:endParaRPr lang="zh-CN" sz="1400" kern="100">
                        <a:effectLst/>
                        <a:latin typeface="+mj-lt"/>
                        <a:ea typeface="楷体" panose="02010609060101010101" pitchFamily="49" charset="-122"/>
                        <a:cs typeface="Times New Roman"/>
                      </a:endParaRPr>
                    </a:p>
                  </a:txBody>
                  <a:tcPr marL="68580" marR="68580" marT="0" marB="0" anchor="ctr"/>
                </a:tc>
              </a:tr>
              <a:tr h="371067">
                <a:tc rowSpan="2">
                  <a:txBody>
                    <a:bodyPr/>
                    <a:lstStyle/>
                    <a:p>
                      <a:pPr algn="ctr">
                        <a:lnSpc>
                          <a:spcPct val="125000"/>
                        </a:lnSpc>
                        <a:spcAft>
                          <a:spcPts val="0"/>
                        </a:spcAft>
                      </a:pPr>
                      <a:r>
                        <a:rPr lang="zh-CN" sz="1400" kern="100">
                          <a:effectLst/>
                          <a:latin typeface="+mj-lt"/>
                          <a:ea typeface="楷体" panose="02010609060101010101" pitchFamily="49" charset="-122"/>
                        </a:rPr>
                        <a:t>重度</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USD/CNY</a:t>
                      </a:r>
                      <a:endParaRPr lang="zh-CN" sz="1400" kern="10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a:effectLst/>
                          <a:latin typeface="+mj-lt"/>
                          <a:ea typeface="楷体" panose="02010609060101010101" pitchFamily="49" charset="-122"/>
                        </a:rPr>
                        <a:t>+20%</a:t>
                      </a:r>
                      <a:endParaRPr lang="zh-CN" sz="1400" kern="100">
                        <a:effectLst/>
                        <a:latin typeface="+mj-lt"/>
                        <a:ea typeface="楷体" panose="02010609060101010101" pitchFamily="49" charset="-122"/>
                        <a:cs typeface="Times New Roman"/>
                      </a:endParaRPr>
                    </a:p>
                  </a:txBody>
                  <a:tcPr marL="68580" marR="68580" marT="0" marB="0" anchor="ctr"/>
                </a:tc>
              </a:tr>
              <a:tr h="371067">
                <a:tc vMerge="1">
                  <a:txBody>
                    <a:bodyPr/>
                    <a:lstStyle/>
                    <a:p>
                      <a:endParaRPr lang="zh-CN" altLang="en-US"/>
                    </a:p>
                  </a:txBody>
                  <a:tcPr/>
                </a:tc>
                <a:tc>
                  <a:txBody>
                    <a:bodyPr/>
                    <a:lstStyle/>
                    <a:p>
                      <a:pPr algn="just">
                        <a:lnSpc>
                          <a:spcPct val="125000"/>
                        </a:lnSpc>
                        <a:spcAft>
                          <a:spcPts val="0"/>
                        </a:spcAft>
                      </a:pPr>
                      <a:r>
                        <a:rPr lang="en-US" sz="1400" kern="100" dirty="0" err="1">
                          <a:effectLst/>
                          <a:latin typeface="+mj-lt"/>
                          <a:ea typeface="楷体" panose="02010609060101010101" pitchFamily="49" charset="-122"/>
                        </a:rPr>
                        <a:t>Shibor</a:t>
                      </a:r>
                      <a:r>
                        <a:rPr lang="en-US" sz="1400" kern="100" dirty="0">
                          <a:effectLst/>
                          <a:latin typeface="+mj-lt"/>
                          <a:ea typeface="楷体" panose="02010609060101010101" pitchFamily="49" charset="-122"/>
                        </a:rPr>
                        <a:t> 7D</a:t>
                      </a:r>
                      <a:endParaRPr lang="zh-CN" sz="1400" kern="100" dirty="0">
                        <a:effectLst/>
                        <a:latin typeface="+mj-lt"/>
                        <a:ea typeface="楷体" panose="02010609060101010101" pitchFamily="49" charset="-122"/>
                        <a:cs typeface="Times New Roman"/>
                      </a:endParaRPr>
                    </a:p>
                  </a:txBody>
                  <a:tcPr marL="68580" marR="68580" marT="0" marB="0" anchor="ctr"/>
                </a:tc>
                <a:tc>
                  <a:txBody>
                    <a:bodyPr/>
                    <a:lstStyle/>
                    <a:p>
                      <a:pPr algn="just">
                        <a:lnSpc>
                          <a:spcPct val="125000"/>
                        </a:lnSpc>
                        <a:spcAft>
                          <a:spcPts val="0"/>
                        </a:spcAft>
                      </a:pPr>
                      <a:r>
                        <a:rPr lang="en-US" sz="1400" kern="100" dirty="0">
                          <a:effectLst/>
                          <a:latin typeface="+mj-lt"/>
                          <a:ea typeface="楷体" panose="02010609060101010101" pitchFamily="49" charset="-122"/>
                        </a:rPr>
                        <a:t>+400bps</a:t>
                      </a:r>
                      <a:endParaRPr lang="zh-CN" sz="1400" kern="100" dirty="0">
                        <a:effectLst/>
                        <a:latin typeface="+mj-lt"/>
                        <a:ea typeface="楷体" panose="02010609060101010101" pitchFamily="49" charset="-122"/>
                        <a:cs typeface="Times New Roman"/>
                      </a:endParaRPr>
                    </a:p>
                  </a:txBody>
                  <a:tcPr marL="68580" marR="68580" marT="0" marB="0" anchor="ctr"/>
                </a:tc>
              </a:tr>
            </a:tbl>
          </a:graphicData>
        </a:graphic>
      </p:graphicFrame>
      <p:sp>
        <p:nvSpPr>
          <p:cNvPr id="6" name="Rectangle 1"/>
          <p:cNvSpPr>
            <a:spLocks noChangeArrowheads="1"/>
          </p:cNvSpPr>
          <p:nvPr/>
        </p:nvSpPr>
        <p:spPr bwMode="auto">
          <a:xfrm>
            <a:off x="3557041" y="5874015"/>
            <a:ext cx="198002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chemeClr val="tx1"/>
                </a:solidFill>
                <a:effectLst/>
                <a:latin typeface="楷体" pitchFamily="49" charset="-122"/>
                <a:ea typeface="楷体" pitchFamily="49" charset="-122"/>
                <a:cs typeface="Times New Roman" pitchFamily="18" charset="0"/>
              </a:rPr>
              <a:t>核心风险因子压力幅度</a:t>
            </a:r>
            <a:endParaRPr kumimoji="0" lang="zh-CN" altLang="zh-CN" sz="1400" b="1" i="0" u="none" strike="noStrike" cap="none" normalizeH="0" baseline="0" dirty="0" smtClean="0">
              <a:ln>
                <a:noFill/>
              </a:ln>
              <a:solidFill>
                <a:schemeClr val="tx1"/>
              </a:solidFill>
              <a:effectLst/>
              <a:latin typeface="楷体" pitchFamily="49" charset="-122"/>
              <a:ea typeface="楷体" pitchFamily="49"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楷体" pitchFamily="49" charset="-122"/>
              <a:ea typeface="楷体" pitchFamily="49" charset="-122"/>
              <a:cs typeface="宋体" pitchFamily="2" charset="-122"/>
            </a:endParaRPr>
          </a:p>
        </p:txBody>
      </p:sp>
    </p:spTree>
    <p:extLst>
      <p:ext uri="{BB962C8B-B14F-4D97-AF65-F5344CB8AC3E}">
        <p14:creationId xmlns:p14="http://schemas.microsoft.com/office/powerpoint/2010/main" val="79636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a:latin typeface="楷体" pitchFamily="49" charset="-122"/>
                <a:ea typeface="楷体" pitchFamily="49" charset="-122"/>
              </a:rPr>
              <a:t>预测性情景生成</a:t>
            </a: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46</a:t>
            </a:fld>
            <a:endParaRPr lang="en-GB" dirty="0">
              <a:latin typeface="楷体" pitchFamily="49" charset="-122"/>
              <a:ea typeface="楷体" pitchFamily="49"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3705010531"/>
              </p:ext>
            </p:extLst>
          </p:nvPr>
        </p:nvGraphicFramePr>
        <p:xfrm>
          <a:off x="740782" y="1365823"/>
          <a:ext cx="7558263" cy="4763040"/>
        </p:xfrm>
        <a:graphic>
          <a:graphicData uri="http://schemas.openxmlformats.org/drawingml/2006/table">
            <a:tbl>
              <a:tblPr firstRow="1" firstCol="1" bandRow="1">
                <a:tableStyleId>{5C22544A-7EE6-4342-B048-85BDC9FD1C3A}</a:tableStyleId>
              </a:tblPr>
              <a:tblGrid>
                <a:gridCol w="839807"/>
                <a:gridCol w="839807"/>
                <a:gridCol w="839807"/>
                <a:gridCol w="839807"/>
                <a:gridCol w="839807"/>
                <a:gridCol w="839807"/>
                <a:gridCol w="839807"/>
                <a:gridCol w="839807"/>
                <a:gridCol w="839807"/>
              </a:tblGrid>
              <a:tr h="158768">
                <a:tc rowSpan="2">
                  <a:txBody>
                    <a:bodyPr/>
                    <a:lstStyle/>
                    <a:p>
                      <a:pPr>
                        <a:spcAft>
                          <a:spcPts val="0"/>
                        </a:spcAft>
                      </a:pPr>
                      <a:r>
                        <a:rPr lang="en-US" sz="800">
                          <a:effectLst/>
                        </a:rPr>
                        <a:t>Curve</a:t>
                      </a:r>
                      <a:endParaRPr lang="zh-CN" sz="1200">
                        <a:effectLst/>
                        <a:latin typeface="Calibri"/>
                        <a:ea typeface="宋体"/>
                        <a:cs typeface="Calibri"/>
                      </a:endParaRPr>
                    </a:p>
                  </a:txBody>
                  <a:tcPr marL="68580" marR="68580" marT="0" marB="0" anchor="ctr"/>
                </a:tc>
                <a:tc rowSpan="2">
                  <a:txBody>
                    <a:bodyPr/>
                    <a:lstStyle/>
                    <a:p>
                      <a:pPr>
                        <a:spcAft>
                          <a:spcPts val="0"/>
                        </a:spcAft>
                      </a:pPr>
                      <a:r>
                        <a:rPr lang="en-US" sz="800">
                          <a:effectLst/>
                        </a:rPr>
                        <a:t>Tenor</a:t>
                      </a:r>
                      <a:endParaRPr lang="zh-CN" sz="1200">
                        <a:effectLst/>
                        <a:latin typeface="Calibri"/>
                        <a:ea typeface="宋体"/>
                        <a:cs typeface="Calibri"/>
                      </a:endParaRPr>
                    </a:p>
                  </a:txBody>
                  <a:tcPr marL="68580" marR="68580" marT="0" marB="0" anchor="ctr"/>
                </a:tc>
                <a:tc>
                  <a:txBody>
                    <a:bodyPr/>
                    <a:lstStyle/>
                    <a:p>
                      <a:pPr algn="ctr" latinLnBrk="1">
                        <a:spcAft>
                          <a:spcPts val="0"/>
                        </a:spcAft>
                      </a:pPr>
                      <a:r>
                        <a:rPr lang="en-US" sz="800">
                          <a:effectLst/>
                        </a:rPr>
                        <a:t>Original Lvl</a:t>
                      </a:r>
                      <a:endParaRPr lang="zh-CN" sz="1200">
                        <a:effectLst/>
                        <a:latin typeface="Calibri"/>
                        <a:ea typeface="宋体"/>
                        <a:cs typeface="Calibri"/>
                      </a:endParaRPr>
                    </a:p>
                  </a:txBody>
                  <a:tcPr marL="68580" marR="68580" marT="0" marB="0" anchor="ctr"/>
                </a:tc>
                <a:tc gridSpan="2">
                  <a:txBody>
                    <a:bodyPr/>
                    <a:lstStyle/>
                    <a:p>
                      <a:pPr algn="ctr">
                        <a:spcAft>
                          <a:spcPts val="0"/>
                        </a:spcAft>
                      </a:pPr>
                      <a:r>
                        <a:rPr lang="en-US" sz="800">
                          <a:effectLst/>
                        </a:rPr>
                        <a:t>Base Scenario</a:t>
                      </a:r>
                      <a:endParaRPr lang="zh-CN" sz="1200">
                        <a:effectLst/>
                        <a:latin typeface="Calibri"/>
                        <a:ea typeface="宋体"/>
                        <a:cs typeface="Calibri"/>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800">
                          <a:effectLst/>
                        </a:rPr>
                        <a:t>Adverse Scenario</a:t>
                      </a:r>
                      <a:endParaRPr lang="zh-CN" sz="1200">
                        <a:effectLst/>
                        <a:latin typeface="Calibri"/>
                        <a:ea typeface="宋体"/>
                        <a:cs typeface="Calibri"/>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800">
                          <a:effectLst/>
                        </a:rPr>
                        <a:t>Severe Adverse Scenario</a:t>
                      </a:r>
                      <a:endParaRPr lang="zh-CN" sz="1200">
                        <a:effectLst/>
                        <a:latin typeface="Calibri"/>
                        <a:ea typeface="宋体"/>
                        <a:cs typeface="Calibri"/>
                      </a:endParaRPr>
                    </a:p>
                  </a:txBody>
                  <a:tcPr marL="68580" marR="68580" marT="0" marB="0" anchor="ctr"/>
                </a:tc>
                <a:tc hMerge="1">
                  <a:txBody>
                    <a:bodyPr/>
                    <a:lstStyle/>
                    <a:p>
                      <a:endParaRPr lang="zh-CN" altLang="en-US"/>
                    </a:p>
                  </a:txBody>
                  <a:tcPr/>
                </a:tc>
              </a:tr>
              <a:tr h="15876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800">
                          <a:effectLst/>
                        </a:rPr>
                        <a:t>Level</a:t>
                      </a:r>
                      <a:endParaRPr lang="zh-CN" sz="1200">
                        <a:effectLst/>
                        <a:latin typeface="Calibri"/>
                        <a:ea typeface="宋体"/>
                        <a:cs typeface="Calibri"/>
                      </a:endParaRPr>
                    </a:p>
                  </a:txBody>
                  <a:tcPr marL="68580" marR="68580" marT="0" marB="0" anchor="ctr"/>
                </a:tc>
                <a:tc>
                  <a:txBody>
                    <a:bodyPr/>
                    <a:lstStyle/>
                    <a:p>
                      <a:pPr algn="ctr">
                        <a:spcAft>
                          <a:spcPts val="0"/>
                        </a:spcAft>
                      </a:pPr>
                      <a:r>
                        <a:rPr lang="en-US" sz="800">
                          <a:effectLst/>
                        </a:rPr>
                        <a:t>Level</a:t>
                      </a:r>
                      <a:endParaRPr lang="zh-CN" sz="1200">
                        <a:effectLst/>
                        <a:latin typeface="Calibri"/>
                        <a:ea typeface="宋体"/>
                        <a:cs typeface="Calibri"/>
                      </a:endParaRPr>
                    </a:p>
                  </a:txBody>
                  <a:tcPr marL="68580" marR="68580" marT="0" marB="0" anchor="ctr"/>
                </a:tc>
                <a:tc>
                  <a:txBody>
                    <a:bodyPr/>
                    <a:lstStyle/>
                    <a:p>
                      <a:pPr algn="ctr">
                        <a:spcAft>
                          <a:spcPts val="0"/>
                        </a:spcAft>
                      </a:pPr>
                      <a:r>
                        <a:rPr lang="en-US" sz="800">
                          <a:effectLst/>
                          <a:sym typeface="Wingdings 3"/>
                        </a:rPr>
                        <a:t></a:t>
                      </a:r>
                      <a:r>
                        <a:rPr lang="en-US" sz="800">
                          <a:effectLst/>
                        </a:rPr>
                        <a:t>bps</a:t>
                      </a:r>
                      <a:endParaRPr lang="zh-CN" sz="1200">
                        <a:effectLst/>
                        <a:latin typeface="Calibri"/>
                        <a:ea typeface="宋体"/>
                        <a:cs typeface="Calibri"/>
                      </a:endParaRPr>
                    </a:p>
                  </a:txBody>
                  <a:tcPr marL="68580" marR="68580" marT="0" marB="0" anchor="ctr"/>
                </a:tc>
                <a:tc>
                  <a:txBody>
                    <a:bodyPr/>
                    <a:lstStyle/>
                    <a:p>
                      <a:pPr algn="ctr">
                        <a:spcAft>
                          <a:spcPts val="0"/>
                        </a:spcAft>
                      </a:pPr>
                      <a:r>
                        <a:rPr lang="en-US" sz="800">
                          <a:effectLst/>
                        </a:rPr>
                        <a:t>Level</a:t>
                      </a:r>
                      <a:endParaRPr lang="zh-CN" sz="1200">
                        <a:effectLst/>
                        <a:latin typeface="Calibri"/>
                        <a:ea typeface="宋体"/>
                        <a:cs typeface="Calibri"/>
                      </a:endParaRPr>
                    </a:p>
                  </a:txBody>
                  <a:tcPr marL="68580" marR="68580" marT="0" marB="0" anchor="ctr"/>
                </a:tc>
                <a:tc>
                  <a:txBody>
                    <a:bodyPr/>
                    <a:lstStyle/>
                    <a:p>
                      <a:pPr algn="ctr">
                        <a:spcAft>
                          <a:spcPts val="0"/>
                        </a:spcAft>
                      </a:pPr>
                      <a:r>
                        <a:rPr lang="en-US" sz="800">
                          <a:effectLst/>
                          <a:sym typeface="Wingdings 3"/>
                        </a:rPr>
                        <a:t></a:t>
                      </a:r>
                      <a:r>
                        <a:rPr lang="en-US" sz="800">
                          <a:effectLst/>
                        </a:rPr>
                        <a:t>bps</a:t>
                      </a:r>
                      <a:endParaRPr lang="zh-CN" sz="1200">
                        <a:effectLst/>
                        <a:latin typeface="Calibri"/>
                        <a:ea typeface="宋体"/>
                        <a:cs typeface="Calibri"/>
                      </a:endParaRPr>
                    </a:p>
                  </a:txBody>
                  <a:tcPr marL="68580" marR="68580" marT="0" marB="0" anchor="ctr"/>
                </a:tc>
                <a:tc>
                  <a:txBody>
                    <a:bodyPr/>
                    <a:lstStyle/>
                    <a:p>
                      <a:pPr algn="ctr">
                        <a:spcAft>
                          <a:spcPts val="0"/>
                        </a:spcAft>
                      </a:pPr>
                      <a:r>
                        <a:rPr lang="en-US" sz="800">
                          <a:effectLst/>
                        </a:rPr>
                        <a:t>Level</a:t>
                      </a:r>
                      <a:endParaRPr lang="zh-CN" sz="1200">
                        <a:effectLst/>
                        <a:latin typeface="Calibri"/>
                        <a:ea typeface="宋体"/>
                        <a:cs typeface="Calibri"/>
                      </a:endParaRPr>
                    </a:p>
                  </a:txBody>
                  <a:tcPr marL="68580" marR="68580" marT="0" marB="0" anchor="ctr"/>
                </a:tc>
                <a:tc>
                  <a:txBody>
                    <a:bodyPr/>
                    <a:lstStyle/>
                    <a:p>
                      <a:pPr algn="ctr">
                        <a:spcAft>
                          <a:spcPts val="0"/>
                        </a:spcAft>
                      </a:pPr>
                      <a:r>
                        <a:rPr lang="en-US" sz="800">
                          <a:effectLst/>
                          <a:sym typeface="Wingdings 3"/>
                        </a:rPr>
                        <a:t></a:t>
                      </a:r>
                      <a:r>
                        <a:rPr lang="en-US" sz="800">
                          <a:effectLst/>
                        </a:rPr>
                        <a:t>bps</a:t>
                      </a:r>
                      <a:endParaRPr lang="zh-CN" sz="1200">
                        <a:effectLst/>
                        <a:latin typeface="Calibri"/>
                        <a:ea typeface="宋体"/>
                        <a:cs typeface="Calibri"/>
                      </a:endParaRPr>
                    </a:p>
                  </a:txBody>
                  <a:tcPr marL="68580" marR="68580" marT="0" marB="0" anchor="ctr"/>
                </a:tc>
              </a:tr>
              <a:tr h="158768">
                <a:tc rowSpan="14">
                  <a:txBody>
                    <a:bodyPr/>
                    <a:lstStyle/>
                    <a:p>
                      <a:pPr algn="ctr">
                        <a:spcAft>
                          <a:spcPts val="0"/>
                        </a:spcAft>
                      </a:pPr>
                      <a:r>
                        <a:rPr lang="en-US" sz="800">
                          <a:effectLst/>
                        </a:rPr>
                        <a:t>China Interbank Commercial Paper (AAA)</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1D</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2.0918%</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2.2221%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13.03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2.6156%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52.38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3.0070%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91.52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12M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3.0931%</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3.4269%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33.38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3.6174%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52.43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3.8014%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70.83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2M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3.1178%</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3.6360%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51.82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4.1480%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103.02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4.6506%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153.28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3M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3.1279%</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3.4178%</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28.99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3.7451%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61.72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4.0668%</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93.89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6M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3.0156%</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3.1424%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12.68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3.1873%</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17.17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3.2297%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21.41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9M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3.0375%</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3.4039%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36.64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3.5673%</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52.98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3.7235%</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68.60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24M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3.2010%</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3.3010%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10.00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3.3766%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17.56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3.4501%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24.91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36M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3.3945%</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3.4656%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7.11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3.5139%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11.94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3.5607%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16.62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48M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3.4583%</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3.5377%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7.94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3.5921%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13.38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3.6449%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18.66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60M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3.5975%</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3.7548%</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15.73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3.8506%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25.31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3.9434%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34.59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84M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3.7889%</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3.9335%</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14.46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4.0199%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23.10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4.1034%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31.45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96M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3.9083%</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3.9820%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7.37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4.0381%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12.98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4.0927%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18.44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108M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3.8218%</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3.9102%</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8.84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3.9727%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15.09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4.0335%</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21.17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120M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3.9449%</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3.9020%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-4.29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3.9051%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-3.98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3.9090%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-3.59 </a:t>
                      </a:r>
                      <a:endParaRPr lang="zh-CN" sz="1200">
                        <a:effectLst/>
                        <a:latin typeface="Calibri"/>
                        <a:ea typeface="宋体"/>
                        <a:cs typeface="Calibri"/>
                      </a:endParaRPr>
                    </a:p>
                  </a:txBody>
                  <a:tcPr marL="68580" marR="68580" marT="0" marB="0" anchor="ctr"/>
                </a:tc>
              </a:tr>
              <a:tr h="158768">
                <a:tc rowSpan="14">
                  <a:txBody>
                    <a:bodyPr/>
                    <a:lstStyle/>
                    <a:p>
                      <a:pPr algn="ctr">
                        <a:spcAft>
                          <a:spcPts val="0"/>
                        </a:spcAft>
                      </a:pPr>
                      <a:r>
                        <a:rPr lang="en-US" sz="800">
                          <a:effectLst/>
                        </a:rPr>
                        <a:t>China Interbank CP and Notes (Top Tier AAA)/China Interbank Commercial Paper (AAA+)</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1D</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2.0697%</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2.1942%</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12.45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2.5849%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51.52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2.9735%</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90.38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14D</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2.6685%</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3.1563%</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48.78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3.9444%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127.59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4.7251%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205.66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12M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3.0463%</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3.4095%</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36.32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3.6169%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57.06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3.8173%</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77.10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7D</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2.5861%</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3.4321%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84.60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4.8744%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228.83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6.3087%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372.26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1M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2.7405%</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3.1106%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37.01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3.5751%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83.46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4.0330%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129.25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2M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3.0235%</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3.5274%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50.39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4.0357%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101.22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4.5349%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151.14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3M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3.0324%</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3.3280%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29.56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3.6553%</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62.29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3.9770%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94.46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6M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2.9986%</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3.1071%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10.85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3.1530%</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15.44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3.1968%</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19.82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9M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3.0012%</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3.3941%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39.29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3.5792%</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57.80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3.7567%</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75.55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24M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3.0992%</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3.2449%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14.57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3.3414%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24.22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3.4351%</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33.59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36M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3.2580%</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3.4184%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16.04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3.5022%</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24.42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3.5829%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32.49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48M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3.3726%</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3.5253%</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15.27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3.6029%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23.03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3.6776%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30.50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60M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3.4403%</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3.6039%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16.36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3.6884%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24.81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3.7696%</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32.93 </a:t>
                      </a:r>
                      <a:endParaRPr lang="zh-CN" sz="1200">
                        <a:effectLst/>
                        <a:latin typeface="Calibri"/>
                        <a:ea typeface="宋体"/>
                        <a:cs typeface="Calibri"/>
                      </a:endParaRPr>
                    </a:p>
                  </a:txBody>
                  <a:tcPr marL="68580" marR="68580" marT="0" marB="0" anchor="ctr"/>
                </a:tc>
              </a:tr>
              <a:tr h="158768">
                <a:tc vMerge="1">
                  <a:txBody>
                    <a:bodyPr/>
                    <a:lstStyle/>
                    <a:p>
                      <a:endParaRPr lang="zh-CN" altLang="en-US"/>
                    </a:p>
                  </a:txBody>
                  <a:tcPr/>
                </a:tc>
                <a:tc>
                  <a:txBody>
                    <a:bodyPr/>
                    <a:lstStyle/>
                    <a:p>
                      <a:pPr>
                        <a:spcAft>
                          <a:spcPts val="0"/>
                        </a:spcAft>
                      </a:pPr>
                      <a:r>
                        <a:rPr lang="en-US" sz="800">
                          <a:effectLst/>
                        </a:rPr>
                        <a:t>72M</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3.5988%</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3.7389%</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14.01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3.8274%</a:t>
                      </a:r>
                      <a:endParaRPr lang="zh-CN" sz="1200">
                        <a:effectLst/>
                        <a:latin typeface="Calibri"/>
                        <a:ea typeface="宋体"/>
                        <a:cs typeface="Calibri"/>
                      </a:endParaRPr>
                    </a:p>
                  </a:txBody>
                  <a:tcPr marL="68580" marR="68580" marT="0" marB="0" anchor="ctr"/>
                </a:tc>
                <a:tc>
                  <a:txBody>
                    <a:bodyPr/>
                    <a:lstStyle/>
                    <a:p>
                      <a:pPr>
                        <a:spcAft>
                          <a:spcPts val="0"/>
                        </a:spcAft>
                      </a:pPr>
                      <a:r>
                        <a:rPr lang="en-US" sz="800">
                          <a:effectLst/>
                        </a:rPr>
                        <a:t>       22.86 </a:t>
                      </a:r>
                      <a:endParaRPr lang="zh-CN" sz="1200">
                        <a:effectLst/>
                        <a:latin typeface="Calibri"/>
                        <a:ea typeface="宋体"/>
                        <a:cs typeface="Calibri"/>
                      </a:endParaRPr>
                    </a:p>
                  </a:txBody>
                  <a:tcPr marL="68580" marR="68580" marT="0" marB="0" anchor="ctr"/>
                </a:tc>
                <a:tc>
                  <a:txBody>
                    <a:bodyPr/>
                    <a:lstStyle/>
                    <a:p>
                      <a:pPr algn="r">
                        <a:spcAft>
                          <a:spcPts val="0"/>
                        </a:spcAft>
                      </a:pPr>
                      <a:r>
                        <a:rPr lang="en-US" sz="800">
                          <a:effectLst/>
                        </a:rPr>
                        <a:t>3.9132%</a:t>
                      </a:r>
                      <a:endParaRPr lang="zh-CN" sz="1200">
                        <a:effectLst/>
                        <a:latin typeface="Calibri"/>
                        <a:ea typeface="宋体"/>
                        <a:cs typeface="Calibri"/>
                      </a:endParaRPr>
                    </a:p>
                  </a:txBody>
                  <a:tcPr marL="68580" marR="68580" marT="0" marB="0" anchor="ctr"/>
                </a:tc>
                <a:tc>
                  <a:txBody>
                    <a:bodyPr/>
                    <a:lstStyle/>
                    <a:p>
                      <a:pPr>
                        <a:spcAft>
                          <a:spcPts val="0"/>
                        </a:spcAft>
                      </a:pPr>
                      <a:r>
                        <a:rPr lang="en-US" sz="800" dirty="0">
                          <a:effectLst/>
                        </a:rPr>
                        <a:t>       31.44 </a:t>
                      </a:r>
                      <a:endParaRPr lang="zh-CN" sz="1200" dirty="0">
                        <a:effectLst/>
                        <a:latin typeface="Calibri"/>
                        <a:ea typeface="宋体"/>
                        <a:cs typeface="Calibri"/>
                      </a:endParaRPr>
                    </a:p>
                  </a:txBody>
                  <a:tcPr marL="68580" marR="68580" marT="0" marB="0" anchor="ctr"/>
                </a:tc>
              </a:tr>
            </a:tbl>
          </a:graphicData>
        </a:graphic>
      </p:graphicFrame>
    </p:spTree>
    <p:extLst>
      <p:ext uri="{BB962C8B-B14F-4D97-AF65-F5344CB8AC3E}">
        <p14:creationId xmlns:p14="http://schemas.microsoft.com/office/powerpoint/2010/main" val="40476609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latin typeface="楷体" pitchFamily="49" charset="-122"/>
                <a:ea typeface="楷体" pitchFamily="49" charset="-122"/>
              </a:rPr>
              <a:t>模型中间结果灵活提取</a:t>
            </a:r>
            <a:endParaRPr lang="en-US" dirty="0">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47</a:t>
            </a:fld>
            <a:endParaRPr lang="en-GB" dirty="0">
              <a:latin typeface="楷体" pitchFamily="49" charset="-122"/>
              <a:ea typeface="楷体" pitchFamily="49"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19133"/>
            <a:ext cx="84772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24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市场风险实施落地方案</a:t>
            </a:r>
            <a:endParaRPr lang="en-US" dirty="0"/>
          </a:p>
        </p:txBody>
      </p:sp>
      <p:sp>
        <p:nvSpPr>
          <p:cNvPr id="52" name="Rectangle 224"/>
          <p:cNvSpPr/>
          <p:nvPr/>
        </p:nvSpPr>
        <p:spPr>
          <a:xfrm>
            <a:off x="1007108" y="2190380"/>
            <a:ext cx="7784592" cy="4419600"/>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400" kern="0" dirty="0" smtClean="0">
              <a:solidFill>
                <a:prstClr val="black"/>
              </a:solidFill>
              <a:latin typeface="楷体" pitchFamily="49" charset="-122"/>
              <a:ea typeface="楷体" pitchFamily="49" charset="-122"/>
            </a:endParaRPr>
          </a:p>
        </p:txBody>
      </p:sp>
      <p:sp>
        <p:nvSpPr>
          <p:cNvPr id="101" name="Rectangle 225"/>
          <p:cNvSpPr/>
          <p:nvPr/>
        </p:nvSpPr>
        <p:spPr>
          <a:xfrm>
            <a:off x="309116" y="1096148"/>
            <a:ext cx="8482584" cy="332232"/>
          </a:xfrm>
          <a:prstGeom prst="rect">
            <a:avLst/>
          </a:prstGeom>
          <a:solidFill>
            <a:srgbClr val="9BBB59">
              <a:lumMod val="20000"/>
              <a:lumOff val="8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a:defRPr/>
            </a:pPr>
            <a:r>
              <a:rPr lang="zh-CN" altLang="en-US" kern="0" dirty="0">
                <a:solidFill>
                  <a:prstClr val="black"/>
                </a:solidFill>
                <a:latin typeface="楷体" pitchFamily="49" charset="-122"/>
                <a:ea typeface="楷体" pitchFamily="49" charset="-122"/>
              </a:rPr>
              <a:t>风险管理系</a:t>
            </a:r>
            <a:r>
              <a:rPr lang="zh-CN" altLang="en-US" kern="0" dirty="0" smtClean="0">
                <a:solidFill>
                  <a:prstClr val="black"/>
                </a:solidFill>
                <a:latin typeface="楷体" pitchFamily="49" charset="-122"/>
                <a:ea typeface="楷体" pitchFamily="49" charset="-122"/>
              </a:rPr>
              <a:t>统门户网站</a:t>
            </a:r>
            <a:endParaRPr lang="en-US" kern="0" dirty="0" smtClean="0">
              <a:solidFill>
                <a:prstClr val="black"/>
              </a:solidFill>
              <a:latin typeface="楷体" pitchFamily="49" charset="-122"/>
              <a:ea typeface="楷体" pitchFamily="49" charset="-122"/>
            </a:endParaRPr>
          </a:p>
        </p:txBody>
      </p:sp>
      <p:sp>
        <p:nvSpPr>
          <p:cNvPr id="102" name="Rectangle 226"/>
          <p:cNvSpPr/>
          <p:nvPr/>
        </p:nvSpPr>
        <p:spPr>
          <a:xfrm>
            <a:off x="309116" y="1461908"/>
            <a:ext cx="1395984" cy="332232"/>
          </a:xfrm>
          <a:prstGeom prst="rect">
            <a:avLst/>
          </a:prstGeom>
          <a:solidFill>
            <a:srgbClr val="9BBB59">
              <a:lumMod val="20000"/>
              <a:lumOff val="8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a:defRPr/>
            </a:pPr>
            <a:r>
              <a:rPr lang="zh-CN" altLang="en-US" sz="1400" kern="0" dirty="0">
                <a:solidFill>
                  <a:prstClr val="black"/>
                </a:solidFill>
                <a:latin typeface="楷体" pitchFamily="49" charset="-122"/>
                <a:ea typeface="楷体" pitchFamily="49" charset="-122"/>
              </a:rPr>
              <a:t>业</a:t>
            </a:r>
            <a:r>
              <a:rPr lang="zh-CN" altLang="en-US" sz="1400" kern="0" dirty="0" smtClean="0">
                <a:solidFill>
                  <a:prstClr val="black"/>
                </a:solidFill>
                <a:latin typeface="楷体" pitchFamily="49" charset="-122"/>
                <a:ea typeface="楷体" pitchFamily="49" charset="-122"/>
              </a:rPr>
              <a:t>务参数管理</a:t>
            </a:r>
            <a:endParaRPr lang="en-US" sz="1400" kern="0" dirty="0" smtClean="0">
              <a:solidFill>
                <a:prstClr val="black"/>
              </a:solidFill>
              <a:latin typeface="楷体" pitchFamily="49" charset="-122"/>
              <a:ea typeface="楷体" pitchFamily="49" charset="-122"/>
            </a:endParaRPr>
          </a:p>
        </p:txBody>
      </p:sp>
      <p:sp>
        <p:nvSpPr>
          <p:cNvPr id="103" name="Rectangle 227"/>
          <p:cNvSpPr/>
          <p:nvPr/>
        </p:nvSpPr>
        <p:spPr>
          <a:xfrm>
            <a:off x="1705100" y="1461908"/>
            <a:ext cx="1395984" cy="332232"/>
          </a:xfrm>
          <a:prstGeom prst="rect">
            <a:avLst/>
          </a:prstGeom>
          <a:solidFill>
            <a:srgbClr val="9BBB59">
              <a:lumMod val="20000"/>
              <a:lumOff val="8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a:defRPr/>
            </a:pPr>
            <a:r>
              <a:rPr lang="zh-CN" altLang="en-US" sz="1400" kern="0" dirty="0" smtClean="0">
                <a:solidFill>
                  <a:prstClr val="black"/>
                </a:solidFill>
                <a:latin typeface="楷体" pitchFamily="49" charset="-122"/>
                <a:ea typeface="楷体" pitchFamily="49" charset="-122"/>
              </a:rPr>
              <a:t>数据导入</a:t>
            </a:r>
            <a:endParaRPr lang="en-US" sz="1400" kern="0" dirty="0" smtClean="0">
              <a:solidFill>
                <a:prstClr val="black"/>
              </a:solidFill>
              <a:latin typeface="楷体" pitchFamily="49" charset="-122"/>
              <a:ea typeface="楷体" pitchFamily="49" charset="-122"/>
            </a:endParaRPr>
          </a:p>
        </p:txBody>
      </p:sp>
      <p:sp>
        <p:nvSpPr>
          <p:cNvPr id="104" name="Rectangle 228"/>
          <p:cNvSpPr/>
          <p:nvPr/>
        </p:nvSpPr>
        <p:spPr>
          <a:xfrm>
            <a:off x="3101084" y="1461908"/>
            <a:ext cx="1459992" cy="332232"/>
          </a:xfrm>
          <a:prstGeom prst="rect">
            <a:avLst/>
          </a:prstGeom>
          <a:solidFill>
            <a:srgbClr val="9BBB59">
              <a:lumMod val="20000"/>
              <a:lumOff val="8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a:defRPr/>
            </a:pPr>
            <a:r>
              <a:rPr lang="zh-CN" altLang="en-US" sz="1400" kern="0" dirty="0" smtClean="0">
                <a:solidFill>
                  <a:prstClr val="black"/>
                </a:solidFill>
                <a:latin typeface="楷体" pitchFamily="49" charset="-122"/>
                <a:ea typeface="楷体" pitchFamily="49" charset="-122"/>
              </a:rPr>
              <a:t>业务功能访问</a:t>
            </a:r>
            <a:endParaRPr lang="en-US" sz="1400" kern="0" dirty="0" smtClean="0">
              <a:solidFill>
                <a:prstClr val="black"/>
              </a:solidFill>
              <a:latin typeface="楷体" pitchFamily="49" charset="-122"/>
              <a:ea typeface="楷体" pitchFamily="49" charset="-122"/>
            </a:endParaRPr>
          </a:p>
        </p:txBody>
      </p:sp>
      <p:sp>
        <p:nvSpPr>
          <p:cNvPr id="105" name="Rectangle 229"/>
          <p:cNvSpPr/>
          <p:nvPr/>
        </p:nvSpPr>
        <p:spPr>
          <a:xfrm>
            <a:off x="4561076" y="1461908"/>
            <a:ext cx="4230624" cy="332232"/>
          </a:xfrm>
          <a:prstGeom prst="rect">
            <a:avLst/>
          </a:prstGeom>
          <a:solidFill>
            <a:srgbClr val="9BBB59">
              <a:lumMod val="20000"/>
              <a:lumOff val="8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defTabSz="914400">
              <a:defRPr/>
            </a:pPr>
            <a:r>
              <a:rPr lang="zh-CN" altLang="en-US" sz="1400" kern="0" dirty="0" smtClean="0">
                <a:solidFill>
                  <a:prstClr val="black"/>
                </a:solidFill>
                <a:latin typeface="楷体" pitchFamily="49" charset="-122"/>
                <a:ea typeface="楷体" pitchFamily="49" charset="-122"/>
              </a:rPr>
              <a:t>数据访问</a:t>
            </a:r>
            <a:endParaRPr lang="en-US" sz="1400" kern="0" dirty="0" smtClean="0">
              <a:solidFill>
                <a:prstClr val="black"/>
              </a:solidFill>
              <a:latin typeface="楷体" pitchFamily="49" charset="-122"/>
              <a:ea typeface="楷体" pitchFamily="49" charset="-122"/>
            </a:endParaRPr>
          </a:p>
        </p:txBody>
      </p:sp>
      <p:sp>
        <p:nvSpPr>
          <p:cNvPr id="106" name="Rectangle 230"/>
          <p:cNvSpPr/>
          <p:nvPr/>
        </p:nvSpPr>
        <p:spPr>
          <a:xfrm>
            <a:off x="309116" y="1809380"/>
            <a:ext cx="8482584" cy="3322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defTabSz="914400">
              <a:defRPr/>
            </a:pPr>
            <a:r>
              <a:rPr lang="en-US" sz="1600" kern="0" dirty="0" smtClean="0">
                <a:solidFill>
                  <a:prstClr val="black"/>
                </a:solidFill>
                <a:latin typeface="楷体" pitchFamily="49" charset="-122"/>
                <a:ea typeface="楷体" pitchFamily="49" charset="-122"/>
              </a:rPr>
              <a:t>                     </a:t>
            </a:r>
            <a:r>
              <a:rPr lang="zh-CN" altLang="en-US" sz="1600" kern="0" dirty="0" smtClean="0">
                <a:solidFill>
                  <a:prstClr val="black"/>
                </a:solidFill>
                <a:latin typeface="楷体" pitchFamily="49" charset="-122"/>
                <a:ea typeface="楷体" pitchFamily="49" charset="-122"/>
              </a:rPr>
              <a:t>系统业务逻辑</a:t>
            </a:r>
            <a:endParaRPr lang="en-US" sz="1600" kern="0" dirty="0" smtClean="0">
              <a:solidFill>
                <a:prstClr val="black"/>
              </a:solidFill>
              <a:latin typeface="楷体" pitchFamily="49" charset="-122"/>
              <a:ea typeface="楷体" pitchFamily="49" charset="-122"/>
            </a:endParaRPr>
          </a:p>
        </p:txBody>
      </p:sp>
      <p:sp>
        <p:nvSpPr>
          <p:cNvPr id="107" name="Rectangle 231"/>
          <p:cNvSpPr/>
          <p:nvPr/>
        </p:nvSpPr>
        <p:spPr>
          <a:xfrm>
            <a:off x="309116" y="2190380"/>
            <a:ext cx="697992" cy="4413504"/>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914400">
              <a:defRPr/>
            </a:pPr>
            <a:endParaRPr lang="en-US" kern="0" smtClean="0">
              <a:solidFill>
                <a:prstClr val="black"/>
              </a:solidFill>
              <a:latin typeface="楷体" pitchFamily="49" charset="-122"/>
              <a:ea typeface="楷体" pitchFamily="49" charset="-122"/>
            </a:endParaRPr>
          </a:p>
        </p:txBody>
      </p:sp>
      <p:sp>
        <p:nvSpPr>
          <p:cNvPr id="108" name="Rectangle 232"/>
          <p:cNvSpPr/>
          <p:nvPr/>
        </p:nvSpPr>
        <p:spPr>
          <a:xfrm>
            <a:off x="1007108" y="2190380"/>
            <a:ext cx="5498592" cy="3048000"/>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a:defRPr/>
            </a:pPr>
            <a:endParaRPr lang="en-US" kern="0" smtClean="0">
              <a:solidFill>
                <a:prstClr val="black"/>
              </a:solidFill>
              <a:latin typeface="楷体" pitchFamily="49" charset="-122"/>
              <a:ea typeface="楷体" pitchFamily="49" charset="-122"/>
            </a:endParaRPr>
          </a:p>
        </p:txBody>
      </p:sp>
      <p:sp>
        <p:nvSpPr>
          <p:cNvPr id="109" name="Rectangle 233"/>
          <p:cNvSpPr/>
          <p:nvPr/>
        </p:nvSpPr>
        <p:spPr>
          <a:xfrm>
            <a:off x="6662672" y="2266580"/>
            <a:ext cx="1994916" cy="762000"/>
          </a:xfrm>
          <a:prstGeom prst="rect">
            <a:avLst/>
          </a:prstGeom>
          <a:solidFill>
            <a:srgbClr val="C0504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400">
              <a:defRPr/>
            </a:pPr>
            <a:r>
              <a:rPr lang="zh-CN" altLang="en-US" sz="1400" kern="0" dirty="0" smtClean="0">
                <a:solidFill>
                  <a:prstClr val="black"/>
                </a:solidFill>
                <a:latin typeface="楷体" pitchFamily="49" charset="-122"/>
                <a:ea typeface="楷体" pitchFamily="49" charset="-122"/>
              </a:rPr>
              <a:t>风险加权资产</a:t>
            </a:r>
            <a:endParaRPr lang="en-US" altLang="zh-CN" sz="1400" kern="0" dirty="0" smtClean="0">
              <a:solidFill>
                <a:prstClr val="black"/>
              </a:solidFill>
              <a:latin typeface="楷体" pitchFamily="49" charset="-122"/>
              <a:ea typeface="楷体" pitchFamily="49" charset="-122"/>
            </a:endParaRPr>
          </a:p>
          <a:p>
            <a:pPr algn="ctr" defTabSz="914400">
              <a:defRPr/>
            </a:pPr>
            <a:r>
              <a:rPr lang="zh-CN" altLang="en-US" sz="1400" kern="0" dirty="0" smtClean="0">
                <a:solidFill>
                  <a:prstClr val="black"/>
                </a:solidFill>
                <a:latin typeface="楷体" pitchFamily="49" charset="-122"/>
                <a:ea typeface="楷体" pitchFamily="49" charset="-122"/>
              </a:rPr>
              <a:t>经济资本计算</a:t>
            </a:r>
            <a:endParaRPr lang="en-US" sz="1400" kern="0" dirty="0" smtClean="0">
              <a:solidFill>
                <a:prstClr val="black"/>
              </a:solidFill>
              <a:latin typeface="楷体" pitchFamily="49" charset="-122"/>
              <a:ea typeface="楷体" pitchFamily="49" charset="-122"/>
            </a:endParaRPr>
          </a:p>
        </p:txBody>
      </p:sp>
      <p:sp>
        <p:nvSpPr>
          <p:cNvPr id="110" name="Rectangle 234"/>
          <p:cNvSpPr/>
          <p:nvPr/>
        </p:nvSpPr>
        <p:spPr>
          <a:xfrm>
            <a:off x="1023872" y="5308746"/>
            <a:ext cx="5481828" cy="457200"/>
          </a:xfrm>
          <a:prstGeom prst="rect">
            <a:avLst/>
          </a:prstGeom>
          <a:solidFill>
            <a:srgbClr val="EEECE1"/>
          </a:soli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914400">
              <a:defRPr/>
            </a:pPr>
            <a:r>
              <a:rPr lang="zh-CN" altLang="en-US" sz="1600" kern="0" dirty="0" smtClean="0">
                <a:solidFill>
                  <a:prstClr val="black"/>
                </a:solidFill>
                <a:latin typeface="楷体" pitchFamily="49" charset="-122"/>
                <a:ea typeface="楷体" pitchFamily="49" charset="-122"/>
              </a:rPr>
              <a:t>公司层级数据集成平台</a:t>
            </a:r>
            <a:endParaRPr lang="en-US" sz="1600" kern="0" dirty="0" smtClean="0">
              <a:solidFill>
                <a:prstClr val="black"/>
              </a:solidFill>
              <a:latin typeface="楷体" pitchFamily="49" charset="-122"/>
              <a:ea typeface="楷体" pitchFamily="49" charset="-122"/>
            </a:endParaRPr>
          </a:p>
        </p:txBody>
      </p:sp>
      <p:sp>
        <p:nvSpPr>
          <p:cNvPr id="111" name="Rectangle 235"/>
          <p:cNvSpPr/>
          <p:nvPr/>
        </p:nvSpPr>
        <p:spPr>
          <a:xfrm>
            <a:off x="1007108" y="6056395"/>
            <a:ext cx="5498592" cy="544254"/>
          </a:xfrm>
          <a:prstGeom prst="rect">
            <a:avLst/>
          </a:prstGeom>
          <a:solidFill>
            <a:sysClr val="window" lastClr="FFFFFF">
              <a:lumMod val="95000"/>
            </a:sysClr>
          </a:soli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914400">
              <a:defRPr/>
            </a:pPr>
            <a:endParaRPr lang="en-US" kern="0" smtClean="0">
              <a:solidFill>
                <a:prstClr val="black"/>
              </a:solidFill>
              <a:latin typeface="楷体" pitchFamily="49" charset="-122"/>
              <a:ea typeface="楷体" pitchFamily="49" charset="-122"/>
            </a:endParaRPr>
          </a:p>
        </p:txBody>
      </p:sp>
      <p:sp>
        <p:nvSpPr>
          <p:cNvPr id="112" name="TextBox 111"/>
          <p:cNvSpPr txBox="1"/>
          <p:nvPr/>
        </p:nvSpPr>
        <p:spPr>
          <a:xfrm>
            <a:off x="1090232" y="6152779"/>
            <a:ext cx="800219" cy="338554"/>
          </a:xfrm>
          <a:prstGeom prst="rect">
            <a:avLst/>
          </a:prstGeom>
          <a:noFill/>
        </p:spPr>
        <p:txBody>
          <a:bodyPr wrap="none" rtlCol="0">
            <a:spAutoFit/>
          </a:bodyPr>
          <a:lstStyle/>
          <a:p>
            <a:pPr defTabSz="914400">
              <a:defRPr/>
            </a:pPr>
            <a:r>
              <a:rPr lang="zh-CN" altLang="en-US" sz="1600" kern="0" dirty="0" smtClean="0">
                <a:solidFill>
                  <a:prstClr val="black"/>
                </a:solidFill>
                <a:latin typeface="楷体" pitchFamily="49" charset="-122"/>
                <a:ea typeface="楷体" pitchFamily="49" charset="-122"/>
              </a:rPr>
              <a:t>数据源</a:t>
            </a:r>
            <a:endParaRPr lang="en-US" sz="1600" kern="0" dirty="0" smtClean="0">
              <a:solidFill>
                <a:prstClr val="black"/>
              </a:solidFill>
              <a:latin typeface="楷体" pitchFamily="49" charset="-122"/>
              <a:ea typeface="楷体" pitchFamily="49" charset="-122"/>
            </a:endParaRPr>
          </a:p>
        </p:txBody>
      </p:sp>
      <p:sp>
        <p:nvSpPr>
          <p:cNvPr id="113" name="TextBox 112"/>
          <p:cNvSpPr txBox="1"/>
          <p:nvPr/>
        </p:nvSpPr>
        <p:spPr>
          <a:xfrm>
            <a:off x="2661051" y="6155565"/>
            <a:ext cx="902811" cy="307777"/>
          </a:xfrm>
          <a:prstGeom prst="rect">
            <a:avLst/>
          </a:prstGeom>
          <a:solidFill>
            <a:sysClr val="window" lastClr="FFFFFF">
              <a:lumMod val="85000"/>
            </a:sysClr>
          </a:solidFill>
          <a:ln>
            <a:solidFill>
              <a:sysClr val="windowText" lastClr="000000"/>
            </a:solidFill>
          </a:ln>
        </p:spPr>
        <p:txBody>
          <a:bodyPr wrap="none" rtlCol="0">
            <a:spAutoFit/>
          </a:bodyPr>
          <a:lstStyle/>
          <a:p>
            <a:pPr defTabSz="914400">
              <a:defRPr/>
            </a:pPr>
            <a:r>
              <a:rPr lang="zh-CN" altLang="en-US" sz="1400" kern="0" dirty="0">
                <a:solidFill>
                  <a:prstClr val="black"/>
                </a:solidFill>
                <a:latin typeface="楷体" pitchFamily="49" charset="-122"/>
                <a:ea typeface="楷体" pitchFamily="49" charset="-122"/>
              </a:rPr>
              <a:t>交易系统</a:t>
            </a:r>
            <a:endParaRPr lang="en-US" sz="1400" kern="0" dirty="0" smtClean="0">
              <a:solidFill>
                <a:prstClr val="black"/>
              </a:solidFill>
              <a:latin typeface="楷体" pitchFamily="49" charset="-122"/>
              <a:ea typeface="楷体" pitchFamily="49" charset="-122"/>
            </a:endParaRPr>
          </a:p>
        </p:txBody>
      </p:sp>
      <p:sp>
        <p:nvSpPr>
          <p:cNvPr id="119" name="TextBox 118"/>
          <p:cNvSpPr txBox="1"/>
          <p:nvPr/>
        </p:nvSpPr>
        <p:spPr>
          <a:xfrm rot="10800000" flipV="1">
            <a:off x="990749" y="2863056"/>
            <a:ext cx="430887" cy="1733808"/>
          </a:xfrm>
          <a:prstGeom prst="rect">
            <a:avLst/>
          </a:prstGeom>
          <a:noFill/>
        </p:spPr>
        <p:txBody>
          <a:bodyPr vert="eaVert" wrap="none" rtlCol="0">
            <a:spAutoFit/>
          </a:bodyPr>
          <a:lstStyle/>
          <a:p>
            <a:pPr defTabSz="914400">
              <a:defRPr/>
            </a:pPr>
            <a:r>
              <a:rPr lang="zh-CN" altLang="en-US" sz="1600" kern="0" dirty="0" smtClean="0">
                <a:solidFill>
                  <a:prstClr val="black"/>
                </a:solidFill>
                <a:latin typeface="楷体" pitchFamily="49" charset="-122"/>
                <a:ea typeface="楷体" pitchFamily="49" charset="-122"/>
              </a:rPr>
              <a:t>市场风险数据集市</a:t>
            </a:r>
            <a:endParaRPr lang="en-US" sz="1600" kern="0" dirty="0" smtClean="0">
              <a:solidFill>
                <a:prstClr val="black"/>
              </a:solidFill>
              <a:latin typeface="楷体" pitchFamily="49" charset="-122"/>
              <a:ea typeface="楷体" pitchFamily="49" charset="-122"/>
            </a:endParaRPr>
          </a:p>
        </p:txBody>
      </p:sp>
      <p:sp>
        <p:nvSpPr>
          <p:cNvPr id="120" name="Rectangle 244"/>
          <p:cNvSpPr/>
          <p:nvPr/>
        </p:nvSpPr>
        <p:spPr>
          <a:xfrm>
            <a:off x="1400300" y="2297740"/>
            <a:ext cx="5029200" cy="1569039"/>
          </a:xfrm>
          <a:prstGeom prst="rect">
            <a:avLst/>
          </a:prstGeom>
          <a:solidFill>
            <a:srgbClr val="1F497D">
              <a:lumMod val="20000"/>
              <a:lumOff val="80000"/>
            </a:srgbClr>
          </a:solidFill>
          <a:ln w="25400" cap="flat" cmpd="sng" algn="ctr">
            <a:noFill/>
            <a:prstDash val="solid"/>
          </a:ln>
          <a:effectLst/>
        </p:spPr>
        <p:txBody>
          <a:bodyPr rtlCol="0" anchor="ctr"/>
          <a:lstStyle/>
          <a:p>
            <a:pPr algn="ctr" defTabSz="914400">
              <a:defRPr/>
            </a:pPr>
            <a:endParaRPr lang="en-US" kern="0" smtClean="0">
              <a:solidFill>
                <a:prstClr val="white"/>
              </a:solidFill>
              <a:latin typeface="楷体" pitchFamily="49" charset="-122"/>
              <a:ea typeface="楷体" pitchFamily="49" charset="-122"/>
            </a:endParaRPr>
          </a:p>
        </p:txBody>
      </p:sp>
      <p:sp>
        <p:nvSpPr>
          <p:cNvPr id="121" name="TextBox 120"/>
          <p:cNvSpPr txBox="1"/>
          <p:nvPr/>
        </p:nvSpPr>
        <p:spPr>
          <a:xfrm>
            <a:off x="1400300" y="2266580"/>
            <a:ext cx="5029200" cy="307777"/>
          </a:xfrm>
          <a:prstGeom prst="rect">
            <a:avLst/>
          </a:prstGeom>
          <a:noFill/>
        </p:spPr>
        <p:txBody>
          <a:bodyPr wrap="square" rtlCol="0">
            <a:spAutoFit/>
          </a:bodyPr>
          <a:lstStyle/>
          <a:p>
            <a:pPr algn="ctr" defTabSz="914400">
              <a:defRPr/>
            </a:pPr>
            <a:r>
              <a:rPr lang="zh-CN" altLang="en-US" sz="1400" kern="0" dirty="0">
                <a:solidFill>
                  <a:prstClr val="black"/>
                </a:solidFill>
                <a:latin typeface="楷体" pitchFamily="49" charset="-122"/>
                <a:ea typeface="楷体" pitchFamily="49" charset="-122"/>
              </a:rPr>
              <a:t>风险报告</a:t>
            </a:r>
            <a:endParaRPr lang="en-US" sz="1400" kern="0" dirty="0" smtClean="0">
              <a:solidFill>
                <a:prstClr val="black"/>
              </a:solidFill>
              <a:latin typeface="楷体" pitchFamily="49" charset="-122"/>
              <a:ea typeface="楷体" pitchFamily="49" charset="-122"/>
            </a:endParaRPr>
          </a:p>
        </p:txBody>
      </p:sp>
      <p:grpSp>
        <p:nvGrpSpPr>
          <p:cNvPr id="122" name="Group 246"/>
          <p:cNvGrpSpPr/>
          <p:nvPr/>
        </p:nvGrpSpPr>
        <p:grpSpPr>
          <a:xfrm>
            <a:off x="1476500" y="2548644"/>
            <a:ext cx="4895088" cy="1241936"/>
            <a:chOff x="1676400" y="2740152"/>
            <a:chExt cx="4895088" cy="1241936"/>
          </a:xfrm>
        </p:grpSpPr>
        <p:sp>
          <p:nvSpPr>
            <p:cNvPr id="123" name="Rectangle 287"/>
            <p:cNvSpPr/>
            <p:nvPr/>
          </p:nvSpPr>
          <p:spPr>
            <a:xfrm>
              <a:off x="1676400" y="2743200"/>
              <a:ext cx="837604" cy="1238888"/>
            </a:xfrm>
            <a:prstGeom prst="rect">
              <a:avLst/>
            </a:prstGeom>
            <a:solidFill>
              <a:sysClr val="window" lastClr="FFFFFF"/>
            </a:solidFill>
            <a:ln w="3175" cap="flat" cmpd="sng" algn="ctr">
              <a:solidFill>
                <a:srgbClr val="4F81BD">
                  <a:lumMod val="60000"/>
                  <a:lumOff val="40000"/>
                </a:srgbClr>
              </a:solidFill>
              <a:prstDash val="solid"/>
            </a:ln>
            <a:effectLst/>
          </p:spPr>
          <p:txBody>
            <a:bodyPr rtlCol="0" anchor="ctr"/>
            <a:lstStyle/>
            <a:p>
              <a:pPr algn="ctr" defTabSz="914400">
                <a:defRPr/>
              </a:pPr>
              <a:r>
                <a:rPr lang="zh-CN" altLang="en-US" sz="1100" kern="0" dirty="0" smtClean="0">
                  <a:solidFill>
                    <a:prstClr val="black"/>
                  </a:solidFill>
                  <a:latin typeface="楷体" pitchFamily="49" charset="-122"/>
                  <a:ea typeface="楷体" pitchFamily="49" charset="-122"/>
                </a:rPr>
                <a:t>数据质量检验</a:t>
              </a:r>
              <a:endParaRPr lang="en-US" sz="1100" kern="0" dirty="0" smtClean="0">
                <a:solidFill>
                  <a:prstClr val="black"/>
                </a:solidFill>
                <a:latin typeface="楷体" pitchFamily="49" charset="-122"/>
                <a:ea typeface="楷体" pitchFamily="49" charset="-122"/>
              </a:endParaRPr>
            </a:p>
          </p:txBody>
        </p:sp>
        <p:sp>
          <p:nvSpPr>
            <p:cNvPr id="124" name="Rectangle 288"/>
            <p:cNvSpPr/>
            <p:nvPr/>
          </p:nvSpPr>
          <p:spPr>
            <a:xfrm>
              <a:off x="2559752" y="2743200"/>
              <a:ext cx="2926648"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交易对手信用</a:t>
              </a:r>
              <a:r>
                <a:rPr lang="zh-CN" altLang="en-US" sz="1100" kern="0" dirty="0">
                  <a:solidFill>
                    <a:prstClr val="black"/>
                  </a:solidFill>
                  <a:latin typeface="楷体" pitchFamily="49" charset="-122"/>
                  <a:ea typeface="楷体" pitchFamily="49" charset="-122"/>
                </a:rPr>
                <a:t>风险</a:t>
              </a:r>
              <a:endParaRPr lang="en-US" sz="1100" kern="0" dirty="0" smtClean="0">
                <a:solidFill>
                  <a:prstClr val="black"/>
                </a:solidFill>
                <a:latin typeface="楷体" pitchFamily="49" charset="-122"/>
                <a:ea typeface="楷体" pitchFamily="49" charset="-122"/>
              </a:endParaRPr>
            </a:p>
          </p:txBody>
        </p:sp>
        <p:sp>
          <p:nvSpPr>
            <p:cNvPr id="125" name="Rectangle 289"/>
            <p:cNvSpPr/>
            <p:nvPr/>
          </p:nvSpPr>
          <p:spPr>
            <a:xfrm>
              <a:off x="2559752" y="3151632"/>
              <a:ext cx="1555048"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交易对手特定风险</a:t>
              </a:r>
              <a:endParaRPr lang="en-US" sz="1100" kern="0" dirty="0" smtClean="0">
                <a:solidFill>
                  <a:prstClr val="black"/>
                </a:solidFill>
                <a:latin typeface="楷体" pitchFamily="49" charset="-122"/>
                <a:ea typeface="楷体" pitchFamily="49" charset="-122"/>
              </a:endParaRPr>
            </a:p>
          </p:txBody>
        </p:sp>
        <p:sp>
          <p:nvSpPr>
            <p:cNvPr id="126" name="Rectangle 290"/>
            <p:cNvSpPr/>
            <p:nvPr/>
          </p:nvSpPr>
          <p:spPr>
            <a:xfrm>
              <a:off x="2570692" y="3566160"/>
              <a:ext cx="1544108"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内部管理报表</a:t>
              </a:r>
              <a:endParaRPr lang="en-US" sz="1100" kern="0" dirty="0" smtClean="0">
                <a:solidFill>
                  <a:prstClr val="black"/>
                </a:solidFill>
                <a:latin typeface="楷体" pitchFamily="49" charset="-122"/>
                <a:ea typeface="楷体" pitchFamily="49" charset="-122"/>
              </a:endParaRPr>
            </a:p>
          </p:txBody>
        </p:sp>
        <p:sp>
          <p:nvSpPr>
            <p:cNvPr id="127" name="Rectangle 291"/>
            <p:cNvSpPr/>
            <p:nvPr/>
          </p:nvSpPr>
          <p:spPr>
            <a:xfrm>
              <a:off x="4154424" y="3568638"/>
              <a:ext cx="1331976"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监管报表</a:t>
              </a:r>
              <a:endParaRPr lang="en-US" sz="1100" kern="0" dirty="0" smtClean="0">
                <a:solidFill>
                  <a:prstClr val="black"/>
                </a:solidFill>
                <a:latin typeface="楷体" pitchFamily="49" charset="-122"/>
                <a:ea typeface="楷体" pitchFamily="49" charset="-122"/>
              </a:endParaRPr>
            </a:p>
          </p:txBody>
        </p:sp>
        <p:sp>
          <p:nvSpPr>
            <p:cNvPr id="128" name="Rectangle 292"/>
            <p:cNvSpPr/>
            <p:nvPr/>
          </p:nvSpPr>
          <p:spPr>
            <a:xfrm>
              <a:off x="4154424" y="3154132"/>
              <a:ext cx="1331976"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监管资本</a:t>
              </a:r>
              <a:endParaRPr lang="en-US" sz="1100" kern="0" dirty="0" smtClean="0">
                <a:solidFill>
                  <a:prstClr val="black"/>
                </a:solidFill>
                <a:latin typeface="楷体" pitchFamily="49" charset="-122"/>
                <a:ea typeface="楷体" pitchFamily="49" charset="-122"/>
              </a:endParaRPr>
            </a:p>
          </p:txBody>
        </p:sp>
        <p:sp>
          <p:nvSpPr>
            <p:cNvPr id="129" name="Rectangle 293"/>
            <p:cNvSpPr/>
            <p:nvPr/>
          </p:nvSpPr>
          <p:spPr>
            <a:xfrm>
              <a:off x="5507736" y="2740152"/>
              <a:ext cx="1063752"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限</a:t>
              </a:r>
              <a:r>
                <a:rPr lang="zh-CN" altLang="en-US" sz="1100" kern="0" dirty="0" smtClean="0">
                  <a:solidFill>
                    <a:prstClr val="black"/>
                  </a:solidFill>
                  <a:latin typeface="楷体" pitchFamily="49" charset="-122"/>
                  <a:ea typeface="楷体" pitchFamily="49" charset="-122"/>
                </a:rPr>
                <a:t>额管理</a:t>
              </a:r>
              <a:endParaRPr lang="en-US" sz="1100" kern="0" dirty="0" smtClean="0">
                <a:solidFill>
                  <a:prstClr val="black"/>
                </a:solidFill>
                <a:latin typeface="楷体" pitchFamily="49" charset="-122"/>
                <a:ea typeface="楷体" pitchFamily="49" charset="-122"/>
              </a:endParaRPr>
            </a:p>
          </p:txBody>
        </p:sp>
        <p:sp>
          <p:nvSpPr>
            <p:cNvPr id="130" name="Rectangle 294"/>
            <p:cNvSpPr/>
            <p:nvPr/>
          </p:nvSpPr>
          <p:spPr>
            <a:xfrm>
              <a:off x="5507736" y="3154740"/>
              <a:ext cx="1063752"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回</a:t>
              </a:r>
              <a:r>
                <a:rPr lang="zh-CN" altLang="en-US" sz="1100" kern="0" dirty="0" smtClean="0">
                  <a:solidFill>
                    <a:prstClr val="black"/>
                  </a:solidFill>
                  <a:latin typeface="楷体" pitchFamily="49" charset="-122"/>
                  <a:ea typeface="楷体" pitchFamily="49" charset="-122"/>
                </a:rPr>
                <a:t>溯测试</a:t>
              </a:r>
              <a:endParaRPr lang="en-US" sz="1100" kern="0" dirty="0" smtClean="0">
                <a:solidFill>
                  <a:prstClr val="black"/>
                </a:solidFill>
                <a:latin typeface="楷体" pitchFamily="49" charset="-122"/>
                <a:ea typeface="楷体" pitchFamily="49" charset="-122"/>
              </a:endParaRPr>
            </a:p>
          </p:txBody>
        </p:sp>
        <p:sp>
          <p:nvSpPr>
            <p:cNvPr id="131" name="Rectangle 295"/>
            <p:cNvSpPr/>
            <p:nvPr/>
          </p:nvSpPr>
          <p:spPr>
            <a:xfrm>
              <a:off x="5507736" y="3568108"/>
              <a:ext cx="1063752" cy="403901"/>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压力测试</a:t>
              </a:r>
              <a:endParaRPr lang="en-US" sz="1100" kern="0" dirty="0" smtClean="0">
                <a:solidFill>
                  <a:prstClr val="black"/>
                </a:solidFill>
                <a:latin typeface="楷体" pitchFamily="49" charset="-122"/>
                <a:ea typeface="楷体" pitchFamily="49" charset="-122"/>
              </a:endParaRPr>
            </a:p>
          </p:txBody>
        </p:sp>
      </p:grpSp>
      <p:sp>
        <p:nvSpPr>
          <p:cNvPr id="132" name="Rectangle 247"/>
          <p:cNvSpPr/>
          <p:nvPr/>
        </p:nvSpPr>
        <p:spPr>
          <a:xfrm>
            <a:off x="1400300" y="3903164"/>
            <a:ext cx="2209800" cy="1204082"/>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400" kern="0" dirty="0" smtClean="0">
              <a:solidFill>
                <a:prstClr val="black"/>
              </a:solidFill>
              <a:latin typeface="楷体" pitchFamily="49" charset="-122"/>
              <a:ea typeface="楷体" pitchFamily="49" charset="-122"/>
            </a:endParaRPr>
          </a:p>
        </p:txBody>
      </p:sp>
      <p:sp>
        <p:nvSpPr>
          <p:cNvPr id="133" name="Rectangle 248"/>
          <p:cNvSpPr/>
          <p:nvPr/>
        </p:nvSpPr>
        <p:spPr>
          <a:xfrm>
            <a:off x="1503932" y="4282761"/>
            <a:ext cx="935736" cy="304800"/>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头寸数据</a:t>
            </a:r>
            <a:endParaRPr lang="en-US" sz="1100" kern="0" dirty="0" smtClean="0">
              <a:solidFill>
                <a:prstClr val="black"/>
              </a:solidFill>
              <a:latin typeface="楷体" pitchFamily="49" charset="-122"/>
              <a:ea typeface="楷体" pitchFamily="49" charset="-122"/>
            </a:endParaRPr>
          </a:p>
        </p:txBody>
      </p:sp>
      <p:sp>
        <p:nvSpPr>
          <p:cNvPr id="134" name="Rectangle 249"/>
          <p:cNvSpPr/>
          <p:nvPr/>
        </p:nvSpPr>
        <p:spPr>
          <a:xfrm>
            <a:off x="2532632" y="4282761"/>
            <a:ext cx="935736" cy="304800"/>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市</a:t>
            </a:r>
            <a:r>
              <a:rPr lang="zh-CN" altLang="en-US" sz="1100" kern="0" dirty="0" smtClean="0">
                <a:solidFill>
                  <a:prstClr val="black"/>
                </a:solidFill>
                <a:latin typeface="楷体" pitchFamily="49" charset="-122"/>
                <a:ea typeface="楷体" pitchFamily="49" charset="-122"/>
              </a:rPr>
              <a:t>场数据</a:t>
            </a:r>
            <a:endParaRPr lang="en-US" sz="1100" kern="0" dirty="0" smtClean="0">
              <a:solidFill>
                <a:prstClr val="black"/>
              </a:solidFill>
              <a:latin typeface="楷体" pitchFamily="49" charset="-122"/>
              <a:ea typeface="楷体" pitchFamily="49" charset="-122"/>
            </a:endParaRPr>
          </a:p>
        </p:txBody>
      </p:sp>
      <p:sp>
        <p:nvSpPr>
          <p:cNvPr id="135" name="Rectangle 250"/>
          <p:cNvSpPr/>
          <p:nvPr/>
        </p:nvSpPr>
        <p:spPr>
          <a:xfrm>
            <a:off x="1503932" y="4720149"/>
            <a:ext cx="935736" cy="304800"/>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损益数据</a:t>
            </a:r>
            <a:endParaRPr lang="en-US" sz="1100" kern="0" dirty="0" smtClean="0">
              <a:solidFill>
                <a:prstClr val="black"/>
              </a:solidFill>
              <a:latin typeface="楷体" pitchFamily="49" charset="-122"/>
              <a:ea typeface="楷体" pitchFamily="49" charset="-122"/>
            </a:endParaRPr>
          </a:p>
        </p:txBody>
      </p:sp>
      <p:sp>
        <p:nvSpPr>
          <p:cNvPr id="136" name="Rectangle 251"/>
          <p:cNvSpPr/>
          <p:nvPr/>
        </p:nvSpPr>
        <p:spPr>
          <a:xfrm>
            <a:off x="2532632" y="4720149"/>
            <a:ext cx="935736" cy="304800"/>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条款数据</a:t>
            </a:r>
            <a:endParaRPr lang="en-US" sz="1100" kern="0" dirty="0" smtClean="0">
              <a:solidFill>
                <a:prstClr val="black"/>
              </a:solidFill>
              <a:latin typeface="楷体" pitchFamily="49" charset="-122"/>
              <a:ea typeface="楷体" pitchFamily="49" charset="-122"/>
            </a:endParaRPr>
          </a:p>
        </p:txBody>
      </p:sp>
      <p:sp>
        <p:nvSpPr>
          <p:cNvPr id="137" name="TextBox 136"/>
          <p:cNvSpPr txBox="1"/>
          <p:nvPr/>
        </p:nvSpPr>
        <p:spPr>
          <a:xfrm>
            <a:off x="1400300" y="3940003"/>
            <a:ext cx="2209800" cy="307777"/>
          </a:xfrm>
          <a:prstGeom prst="rect">
            <a:avLst/>
          </a:prstGeom>
          <a:noFill/>
        </p:spPr>
        <p:txBody>
          <a:bodyPr wrap="square" rtlCol="0">
            <a:spAutoFit/>
          </a:bodyPr>
          <a:lstStyle/>
          <a:p>
            <a:pPr algn="ctr" defTabSz="914400">
              <a:defRPr/>
            </a:pPr>
            <a:r>
              <a:rPr lang="zh-CN" altLang="en-US" sz="1400" kern="0" dirty="0">
                <a:solidFill>
                  <a:prstClr val="black"/>
                </a:solidFill>
                <a:latin typeface="楷体" pitchFamily="49" charset="-122"/>
                <a:ea typeface="楷体" pitchFamily="49" charset="-122"/>
              </a:rPr>
              <a:t>转储层</a:t>
            </a:r>
            <a:endParaRPr lang="en-US" sz="1400" kern="0" dirty="0">
              <a:solidFill>
                <a:prstClr val="black"/>
              </a:solidFill>
              <a:latin typeface="楷体" pitchFamily="49" charset="-122"/>
              <a:ea typeface="楷体" pitchFamily="49" charset="-122"/>
            </a:endParaRPr>
          </a:p>
        </p:txBody>
      </p:sp>
      <p:sp>
        <p:nvSpPr>
          <p:cNvPr id="138" name="Rectangle 253"/>
          <p:cNvSpPr/>
          <p:nvPr/>
        </p:nvSpPr>
        <p:spPr>
          <a:xfrm>
            <a:off x="3718304" y="3903164"/>
            <a:ext cx="2711196" cy="1204081"/>
          </a:xfrm>
          <a:prstGeom prst="rect">
            <a:avLst/>
          </a:prstGeom>
          <a:solidFill>
            <a:srgbClr val="F79646">
              <a:lumMod val="20000"/>
              <a:lumOff val="80000"/>
            </a:srgb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400" kern="0" dirty="0" smtClean="0">
              <a:solidFill>
                <a:prstClr val="black"/>
              </a:solidFill>
              <a:latin typeface="楷体" pitchFamily="49" charset="-122"/>
              <a:ea typeface="楷体" pitchFamily="49" charset="-122"/>
            </a:endParaRPr>
          </a:p>
        </p:txBody>
      </p:sp>
      <p:grpSp>
        <p:nvGrpSpPr>
          <p:cNvPr id="139" name="Group 254"/>
          <p:cNvGrpSpPr/>
          <p:nvPr/>
        </p:nvGrpSpPr>
        <p:grpSpPr>
          <a:xfrm>
            <a:off x="4537848" y="3942980"/>
            <a:ext cx="1665174" cy="1121054"/>
            <a:chOff x="4547248" y="3648457"/>
            <a:chExt cx="1665174" cy="1121054"/>
          </a:xfrm>
        </p:grpSpPr>
        <p:sp>
          <p:nvSpPr>
            <p:cNvPr id="140" name="Rectangle 283"/>
            <p:cNvSpPr>
              <a:spLocks/>
            </p:cNvSpPr>
            <p:nvPr/>
          </p:nvSpPr>
          <p:spPr>
            <a:xfrm>
              <a:off x="4547248" y="3648457"/>
              <a:ext cx="1656588"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引擎计量结果</a:t>
              </a:r>
              <a:endParaRPr lang="en-US" sz="1100" kern="0" dirty="0" smtClean="0">
                <a:solidFill>
                  <a:prstClr val="black"/>
                </a:solidFill>
                <a:latin typeface="楷体" pitchFamily="49" charset="-122"/>
                <a:ea typeface="楷体" pitchFamily="49" charset="-122"/>
              </a:endParaRPr>
            </a:p>
          </p:txBody>
        </p:sp>
        <p:sp>
          <p:nvSpPr>
            <p:cNvPr id="141" name="Rectangle 284"/>
            <p:cNvSpPr>
              <a:spLocks/>
            </p:cNvSpPr>
            <p:nvPr/>
          </p:nvSpPr>
          <p:spPr>
            <a:xfrm>
              <a:off x="4547248" y="3941064"/>
              <a:ext cx="1662518"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交易</a:t>
              </a:r>
              <a:r>
                <a:rPr lang="zh-CN" altLang="en-US" sz="1100" kern="0" dirty="0" smtClean="0">
                  <a:solidFill>
                    <a:prstClr val="black"/>
                  </a:solidFill>
                  <a:latin typeface="楷体" pitchFamily="49" charset="-122"/>
                  <a:ea typeface="楷体" pitchFamily="49" charset="-122"/>
                </a:rPr>
                <a:t>数据</a:t>
              </a:r>
              <a:endParaRPr lang="en-US" sz="1100" kern="0" dirty="0" smtClean="0">
                <a:solidFill>
                  <a:prstClr val="black"/>
                </a:solidFill>
                <a:latin typeface="楷体" pitchFamily="49" charset="-122"/>
                <a:ea typeface="楷体" pitchFamily="49" charset="-122"/>
              </a:endParaRPr>
            </a:p>
          </p:txBody>
        </p:sp>
        <p:sp>
          <p:nvSpPr>
            <p:cNvPr id="142" name="Rectangle 285"/>
            <p:cNvSpPr>
              <a:spLocks/>
            </p:cNvSpPr>
            <p:nvPr/>
          </p:nvSpPr>
          <p:spPr>
            <a:xfrm>
              <a:off x="4547248" y="4230625"/>
              <a:ext cx="1665174"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市场数据</a:t>
              </a:r>
              <a:endParaRPr lang="en-US" sz="1100" kern="0" dirty="0" smtClean="0">
                <a:solidFill>
                  <a:prstClr val="black"/>
                </a:solidFill>
                <a:latin typeface="楷体" pitchFamily="49" charset="-122"/>
                <a:ea typeface="楷体" pitchFamily="49" charset="-122"/>
              </a:endParaRPr>
            </a:p>
          </p:txBody>
        </p:sp>
        <p:sp>
          <p:nvSpPr>
            <p:cNvPr id="143" name="Rectangle 286"/>
            <p:cNvSpPr>
              <a:spLocks/>
            </p:cNvSpPr>
            <p:nvPr/>
          </p:nvSpPr>
          <p:spPr>
            <a:xfrm>
              <a:off x="4549904" y="4517137"/>
              <a:ext cx="1662518"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条款</a:t>
              </a:r>
              <a:r>
                <a:rPr lang="zh-CN" altLang="en-US" sz="1100" kern="0" dirty="0" smtClean="0">
                  <a:solidFill>
                    <a:prstClr val="black"/>
                  </a:solidFill>
                  <a:latin typeface="楷体" pitchFamily="49" charset="-122"/>
                  <a:ea typeface="楷体" pitchFamily="49" charset="-122"/>
                </a:rPr>
                <a:t>数据</a:t>
              </a:r>
              <a:endParaRPr lang="en-US" sz="1100" kern="0" dirty="0" smtClean="0">
                <a:solidFill>
                  <a:prstClr val="black"/>
                </a:solidFill>
                <a:latin typeface="楷体" pitchFamily="49" charset="-122"/>
                <a:ea typeface="楷体" pitchFamily="49" charset="-122"/>
              </a:endParaRPr>
            </a:p>
          </p:txBody>
        </p:sp>
      </p:grpSp>
      <p:sp>
        <p:nvSpPr>
          <p:cNvPr id="144" name="TextBox 143"/>
          <p:cNvSpPr txBox="1"/>
          <p:nvPr/>
        </p:nvSpPr>
        <p:spPr>
          <a:xfrm>
            <a:off x="3882836" y="4048094"/>
            <a:ext cx="534550" cy="954107"/>
          </a:xfrm>
          <a:prstGeom prst="rect">
            <a:avLst/>
          </a:prstGeom>
          <a:noFill/>
        </p:spPr>
        <p:txBody>
          <a:bodyPr wrap="square" rtlCol="0">
            <a:spAutoFit/>
          </a:bodyPr>
          <a:lstStyle/>
          <a:p>
            <a:pPr algn="ctr" defTabSz="914400">
              <a:defRPr/>
            </a:pPr>
            <a:r>
              <a:rPr lang="zh-CN" altLang="en-US" sz="1400" kern="0" dirty="0" smtClean="0">
                <a:solidFill>
                  <a:prstClr val="black"/>
                </a:solidFill>
                <a:latin typeface="楷体" pitchFamily="49" charset="-122"/>
                <a:ea typeface="楷体" pitchFamily="49" charset="-122"/>
              </a:rPr>
              <a:t>基础数据</a:t>
            </a:r>
            <a:endParaRPr lang="en-US" sz="1400" kern="0" dirty="0" smtClean="0">
              <a:solidFill>
                <a:prstClr val="black"/>
              </a:solidFill>
              <a:latin typeface="楷体" pitchFamily="49" charset="-122"/>
              <a:ea typeface="楷体" pitchFamily="49" charset="-122"/>
            </a:endParaRPr>
          </a:p>
        </p:txBody>
      </p:sp>
      <p:grpSp>
        <p:nvGrpSpPr>
          <p:cNvPr id="145" name="Group 256"/>
          <p:cNvGrpSpPr/>
          <p:nvPr/>
        </p:nvGrpSpPr>
        <p:grpSpPr>
          <a:xfrm>
            <a:off x="6662672" y="3141356"/>
            <a:ext cx="1994916" cy="2057400"/>
            <a:chOff x="6710172" y="2895600"/>
            <a:chExt cx="1994916" cy="2057400"/>
          </a:xfrm>
        </p:grpSpPr>
        <p:sp>
          <p:nvSpPr>
            <p:cNvPr id="146" name="Rectangle 273"/>
            <p:cNvSpPr/>
            <p:nvPr/>
          </p:nvSpPr>
          <p:spPr>
            <a:xfrm>
              <a:off x="6710172" y="2895600"/>
              <a:ext cx="1994916" cy="2057400"/>
            </a:xfrm>
            <a:prstGeom prst="rect">
              <a:avLst/>
            </a:prstGeom>
            <a:solidFill>
              <a:srgbClr val="F79646">
                <a:lumMod val="60000"/>
                <a:lumOff val="40000"/>
              </a:srgbClr>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a:defRPr/>
              </a:pPr>
              <a:endParaRPr lang="en-US" kern="0" smtClean="0">
                <a:solidFill>
                  <a:prstClr val="black"/>
                </a:solidFill>
                <a:latin typeface="楷体" pitchFamily="49" charset="-122"/>
                <a:ea typeface="楷体" pitchFamily="49" charset="-122"/>
              </a:endParaRPr>
            </a:p>
          </p:txBody>
        </p:sp>
        <p:sp>
          <p:nvSpPr>
            <p:cNvPr id="147" name="TextBox 146"/>
            <p:cNvSpPr txBox="1"/>
            <p:nvPr/>
          </p:nvSpPr>
          <p:spPr>
            <a:xfrm>
              <a:off x="6710172" y="2914487"/>
              <a:ext cx="1994916" cy="307777"/>
            </a:xfrm>
            <a:prstGeom prst="rect">
              <a:avLst/>
            </a:prstGeom>
            <a:noFill/>
          </p:spPr>
          <p:txBody>
            <a:bodyPr wrap="square" rtlCol="0">
              <a:spAutoFit/>
            </a:bodyPr>
            <a:lstStyle/>
            <a:p>
              <a:pPr algn="ctr" defTabSz="914400">
                <a:defRPr/>
              </a:pPr>
              <a:r>
                <a:rPr lang="en-US" altLang="zh-CN" sz="1400" kern="0" dirty="0" smtClean="0">
                  <a:solidFill>
                    <a:prstClr val="black"/>
                  </a:solidFill>
                  <a:latin typeface="楷体" pitchFamily="49" charset="-122"/>
                  <a:ea typeface="楷体" pitchFamily="49" charset="-122"/>
                </a:rPr>
                <a:t>RM</a:t>
              </a:r>
              <a:r>
                <a:rPr lang="zh-CN" altLang="en-US" sz="1400" kern="0" dirty="0" smtClean="0">
                  <a:solidFill>
                    <a:prstClr val="black"/>
                  </a:solidFill>
                  <a:latin typeface="楷体" pitchFamily="49" charset="-122"/>
                  <a:ea typeface="楷体" pitchFamily="49" charset="-122"/>
                </a:rPr>
                <a:t>市场风险计量引擎</a:t>
              </a:r>
              <a:endParaRPr lang="en-US" sz="1400" kern="0" dirty="0" smtClean="0">
                <a:solidFill>
                  <a:prstClr val="black"/>
                </a:solidFill>
                <a:latin typeface="楷体" pitchFamily="49" charset="-122"/>
                <a:ea typeface="楷体" pitchFamily="49" charset="-122"/>
              </a:endParaRPr>
            </a:p>
          </p:txBody>
        </p:sp>
        <p:grpSp>
          <p:nvGrpSpPr>
            <p:cNvPr id="148" name="Group 275"/>
            <p:cNvGrpSpPr/>
            <p:nvPr/>
          </p:nvGrpSpPr>
          <p:grpSpPr>
            <a:xfrm>
              <a:off x="6749543" y="3200400"/>
              <a:ext cx="1879345" cy="1680433"/>
              <a:chOff x="6749543" y="3262628"/>
              <a:chExt cx="1879345" cy="1680433"/>
            </a:xfrm>
          </p:grpSpPr>
          <p:pic>
            <p:nvPicPr>
              <p:cNvPr id="149" name="Picture 276" descr="riskmetrics-logo-1a-hires-rgb.jpg"/>
              <p:cNvPicPr/>
              <p:nvPr/>
            </p:nvPicPr>
            <p:blipFill>
              <a:blip r:embed="rId3"/>
              <a:srcRect r="3101"/>
              <a:stretch>
                <a:fillRect/>
              </a:stretch>
            </p:blipFill>
            <p:spPr>
              <a:xfrm>
                <a:off x="6749543" y="3262629"/>
                <a:ext cx="516859" cy="381000"/>
              </a:xfrm>
              <a:prstGeom prst="rect">
                <a:avLst/>
              </a:prstGeom>
            </p:spPr>
          </p:pic>
          <p:sp>
            <p:nvSpPr>
              <p:cNvPr id="150" name="Rectangle 277"/>
              <p:cNvSpPr>
                <a:spLocks/>
              </p:cNvSpPr>
              <p:nvPr/>
            </p:nvSpPr>
            <p:spPr>
              <a:xfrm>
                <a:off x="7315962" y="3262628"/>
                <a:ext cx="1312926" cy="355155"/>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估值</a:t>
                </a:r>
                <a:r>
                  <a:rPr lang="en-US" sz="1100" kern="0" dirty="0" smtClean="0">
                    <a:solidFill>
                      <a:prstClr val="black"/>
                    </a:solidFill>
                    <a:latin typeface="楷体" pitchFamily="49" charset="-122"/>
                    <a:ea typeface="楷体" pitchFamily="49" charset="-122"/>
                  </a:rPr>
                  <a:t> </a:t>
                </a:r>
              </a:p>
              <a:p>
                <a:pPr algn="ctr" defTabSz="914400">
                  <a:defRPr/>
                </a:pPr>
                <a:r>
                  <a:rPr lang="zh-CN" altLang="en-US" sz="1100" kern="0" dirty="0">
                    <a:solidFill>
                      <a:prstClr val="black"/>
                    </a:solidFill>
                    <a:latin typeface="楷体" pitchFamily="49" charset="-122"/>
                    <a:ea typeface="楷体" pitchFamily="49" charset="-122"/>
                  </a:rPr>
                  <a:t>理论损益</a:t>
                </a:r>
                <a:endParaRPr lang="en-US" sz="1100" kern="0" dirty="0" smtClean="0">
                  <a:solidFill>
                    <a:prstClr val="black"/>
                  </a:solidFill>
                  <a:latin typeface="楷体" pitchFamily="49" charset="-122"/>
                  <a:ea typeface="楷体" pitchFamily="49" charset="-122"/>
                </a:endParaRPr>
              </a:p>
            </p:txBody>
          </p:sp>
          <p:sp>
            <p:nvSpPr>
              <p:cNvPr id="151" name="Rectangle 278"/>
              <p:cNvSpPr>
                <a:spLocks/>
              </p:cNvSpPr>
              <p:nvPr/>
            </p:nvSpPr>
            <p:spPr>
              <a:xfrm>
                <a:off x="6749543" y="3684438"/>
                <a:ext cx="912114" cy="841842"/>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1100" kern="0" dirty="0" smtClean="0">
                    <a:solidFill>
                      <a:prstClr val="black"/>
                    </a:solidFill>
                    <a:latin typeface="楷体" pitchFamily="49" charset="-122"/>
                    <a:ea typeface="楷体" pitchFamily="49" charset="-122"/>
                  </a:rPr>
                  <a:t>VaR</a:t>
                </a:r>
              </a:p>
              <a:p>
                <a:pPr marL="171450" indent="-171450" defTabSz="914400">
                  <a:buFont typeface="Arial" panose="020B0604020202020204" pitchFamily="34" charset="0"/>
                  <a:buChar char="•"/>
                  <a:defRPr/>
                </a:pPr>
                <a:r>
                  <a:rPr lang="en-US" sz="1100" kern="0" dirty="0" err="1" smtClean="0">
                    <a:solidFill>
                      <a:prstClr val="black"/>
                    </a:solidFill>
                    <a:latin typeface="楷体" pitchFamily="49" charset="-122"/>
                    <a:ea typeface="楷体" pitchFamily="49" charset="-122"/>
                  </a:rPr>
                  <a:t>SVaR</a:t>
                </a:r>
                <a:endParaRPr lang="en-US" sz="1100" kern="0" dirty="0" smtClean="0">
                  <a:solidFill>
                    <a:prstClr val="black"/>
                  </a:solidFill>
                  <a:latin typeface="楷体" pitchFamily="49" charset="-122"/>
                  <a:ea typeface="楷体" pitchFamily="49" charset="-122"/>
                </a:endParaRPr>
              </a:p>
              <a:p>
                <a:pPr marL="171450" indent="-171450" defTabSz="914400">
                  <a:buFont typeface="Arial" panose="020B0604020202020204" pitchFamily="34" charset="0"/>
                  <a:buChar char="•"/>
                  <a:defRPr/>
                </a:pPr>
                <a:r>
                  <a:rPr lang="en-US" sz="1100" kern="0" dirty="0" err="1" smtClean="0">
                    <a:solidFill>
                      <a:prstClr val="black"/>
                    </a:solidFill>
                    <a:latin typeface="楷体" pitchFamily="49" charset="-122"/>
                    <a:ea typeface="楷体" pitchFamily="49" charset="-122"/>
                  </a:rPr>
                  <a:t>IVaR</a:t>
                </a:r>
                <a:endParaRPr lang="en-US" sz="1100" kern="0" dirty="0" smtClean="0">
                  <a:solidFill>
                    <a:prstClr val="black"/>
                  </a:solidFill>
                  <a:latin typeface="楷体" pitchFamily="49" charset="-122"/>
                  <a:ea typeface="楷体" pitchFamily="49" charset="-122"/>
                </a:endParaRPr>
              </a:p>
              <a:p>
                <a:pPr marL="171450" indent="-171450" defTabSz="914400">
                  <a:buFont typeface="Arial" panose="020B0604020202020204" pitchFamily="34" charset="0"/>
                  <a:buChar char="•"/>
                  <a:defRPr/>
                </a:pPr>
                <a:r>
                  <a:rPr lang="en-US" sz="1100" kern="0" dirty="0" err="1" smtClean="0">
                    <a:solidFill>
                      <a:prstClr val="black"/>
                    </a:solidFill>
                    <a:latin typeface="楷体" pitchFamily="49" charset="-122"/>
                    <a:ea typeface="楷体" pitchFamily="49" charset="-122"/>
                  </a:rPr>
                  <a:t>MVaR</a:t>
                </a:r>
                <a:endParaRPr lang="en-US" sz="1100" kern="0" dirty="0" smtClean="0">
                  <a:solidFill>
                    <a:prstClr val="black"/>
                  </a:solidFill>
                  <a:latin typeface="楷体" pitchFamily="49" charset="-122"/>
                  <a:ea typeface="楷体" pitchFamily="49" charset="-122"/>
                </a:endParaRPr>
              </a:p>
              <a:p>
                <a:pPr marL="171450" indent="-171450" defTabSz="914400">
                  <a:buFont typeface="Arial" panose="020B0604020202020204" pitchFamily="34" charset="0"/>
                  <a:buChar char="•"/>
                  <a:defRPr/>
                </a:pPr>
                <a:r>
                  <a:rPr lang="en-US" sz="1100" kern="0" dirty="0" smtClean="0">
                    <a:solidFill>
                      <a:prstClr val="black"/>
                    </a:solidFill>
                    <a:latin typeface="楷体" pitchFamily="49" charset="-122"/>
                    <a:ea typeface="楷体" pitchFamily="49" charset="-122"/>
                  </a:rPr>
                  <a:t>ES</a:t>
                </a:r>
              </a:p>
            </p:txBody>
          </p:sp>
          <p:sp>
            <p:nvSpPr>
              <p:cNvPr id="152" name="Rectangle 279"/>
              <p:cNvSpPr>
                <a:spLocks/>
              </p:cNvSpPr>
              <p:nvPr/>
            </p:nvSpPr>
            <p:spPr>
              <a:xfrm>
                <a:off x="7716774" y="3696830"/>
                <a:ext cx="912114" cy="841842"/>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敏感性</a:t>
                </a:r>
                <a:endParaRPr lang="en-US" sz="1100" kern="0" dirty="0" smtClean="0">
                  <a:solidFill>
                    <a:prstClr val="black"/>
                  </a:solidFill>
                  <a:latin typeface="楷体" pitchFamily="49" charset="-122"/>
                  <a:ea typeface="楷体" pitchFamily="49" charset="-122"/>
                </a:endParaRPr>
              </a:p>
              <a:p>
                <a:pPr marL="171450" indent="-171450" defTabSz="914400">
                  <a:buFont typeface="Arial" panose="020B0604020202020204" pitchFamily="34" charset="0"/>
                  <a:buChar char="•"/>
                  <a:defRPr/>
                </a:pPr>
                <a:r>
                  <a:rPr lang="en-US" sz="1100" kern="0" dirty="0" smtClean="0">
                    <a:solidFill>
                      <a:prstClr val="black"/>
                    </a:solidFill>
                    <a:latin typeface="楷体" pitchFamily="49" charset="-122"/>
                    <a:ea typeface="楷体" pitchFamily="49" charset="-122"/>
                  </a:rPr>
                  <a:t>Duration</a:t>
                </a:r>
              </a:p>
              <a:p>
                <a:pPr marL="171450" indent="-171450" defTabSz="914400">
                  <a:buFont typeface="Arial" panose="020B0604020202020204" pitchFamily="34" charset="0"/>
                  <a:buChar char="•"/>
                  <a:defRPr/>
                </a:pPr>
                <a:r>
                  <a:rPr lang="en-US" sz="1100" kern="0" dirty="0" smtClean="0">
                    <a:solidFill>
                      <a:prstClr val="black"/>
                    </a:solidFill>
                    <a:latin typeface="楷体" pitchFamily="49" charset="-122"/>
                    <a:ea typeface="楷体" pitchFamily="49" charset="-122"/>
                  </a:rPr>
                  <a:t>Convexity</a:t>
                </a:r>
              </a:p>
              <a:p>
                <a:pPr marL="171450" indent="-171450" defTabSz="914400">
                  <a:buFont typeface="Arial" panose="020B0604020202020204" pitchFamily="34" charset="0"/>
                  <a:buChar char="•"/>
                  <a:defRPr/>
                </a:pPr>
                <a:r>
                  <a:rPr lang="en-US" sz="1100" kern="0" dirty="0" smtClean="0">
                    <a:solidFill>
                      <a:prstClr val="black"/>
                    </a:solidFill>
                    <a:latin typeface="楷体" pitchFamily="49" charset="-122"/>
                    <a:ea typeface="楷体" pitchFamily="49" charset="-122"/>
                  </a:rPr>
                  <a:t>Greeks</a:t>
                </a:r>
              </a:p>
              <a:p>
                <a:pPr marL="171450" indent="-171450" defTabSz="914400">
                  <a:buFont typeface="Arial" panose="020B0604020202020204" pitchFamily="34" charset="0"/>
                  <a:buChar char="•"/>
                  <a:defRPr/>
                </a:pPr>
                <a:r>
                  <a:rPr lang="en-US" sz="1100" kern="0" dirty="0" smtClean="0">
                    <a:solidFill>
                      <a:prstClr val="black"/>
                    </a:solidFill>
                    <a:latin typeface="楷体" pitchFamily="49" charset="-122"/>
                    <a:ea typeface="楷体" pitchFamily="49" charset="-122"/>
                  </a:rPr>
                  <a:t>Shifts</a:t>
                </a:r>
              </a:p>
            </p:txBody>
          </p:sp>
          <p:sp>
            <p:nvSpPr>
              <p:cNvPr id="153" name="Rectangle 280"/>
              <p:cNvSpPr>
                <a:spLocks/>
              </p:cNvSpPr>
              <p:nvPr/>
            </p:nvSpPr>
            <p:spPr>
              <a:xfrm>
                <a:off x="6761741" y="4587169"/>
                <a:ext cx="516325" cy="355892"/>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汇总</a:t>
                </a:r>
                <a:endParaRPr lang="en-US" altLang="zh-CN" sz="1100" kern="0" dirty="0" smtClean="0">
                  <a:solidFill>
                    <a:prstClr val="black"/>
                  </a:solidFill>
                  <a:latin typeface="楷体" pitchFamily="49" charset="-122"/>
                  <a:ea typeface="楷体" pitchFamily="49" charset="-122"/>
                </a:endParaRPr>
              </a:p>
              <a:p>
                <a:pPr algn="ctr" defTabSz="914400">
                  <a:defRPr/>
                </a:pPr>
                <a:r>
                  <a:rPr lang="zh-CN" altLang="en-US" sz="1100" kern="0" dirty="0">
                    <a:solidFill>
                      <a:prstClr val="black"/>
                    </a:solidFill>
                    <a:latin typeface="楷体" pitchFamily="49" charset="-122"/>
                    <a:ea typeface="楷体" pitchFamily="49" charset="-122"/>
                  </a:rPr>
                  <a:t>分解</a:t>
                </a:r>
                <a:endParaRPr lang="en-US" sz="1100" kern="0" dirty="0" smtClean="0">
                  <a:solidFill>
                    <a:prstClr val="black"/>
                  </a:solidFill>
                  <a:latin typeface="楷体" pitchFamily="49" charset="-122"/>
                  <a:ea typeface="楷体" pitchFamily="49" charset="-122"/>
                </a:endParaRPr>
              </a:p>
            </p:txBody>
          </p:sp>
          <p:sp>
            <p:nvSpPr>
              <p:cNvPr id="154" name="Rectangle 281"/>
              <p:cNvSpPr>
                <a:spLocks/>
              </p:cNvSpPr>
              <p:nvPr/>
            </p:nvSpPr>
            <p:spPr>
              <a:xfrm>
                <a:off x="7324081" y="4592656"/>
                <a:ext cx="673871" cy="350405"/>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a:solidFill>
                      <a:prstClr val="black"/>
                    </a:solidFill>
                    <a:latin typeface="楷体" pitchFamily="49" charset="-122"/>
                    <a:ea typeface="楷体" pitchFamily="49" charset="-122"/>
                  </a:rPr>
                  <a:t>情</a:t>
                </a:r>
                <a:r>
                  <a:rPr lang="zh-CN" altLang="en-US" sz="1100" kern="0" dirty="0" smtClean="0">
                    <a:solidFill>
                      <a:prstClr val="black"/>
                    </a:solidFill>
                    <a:latin typeface="楷体" pitchFamily="49" charset="-122"/>
                    <a:ea typeface="楷体" pitchFamily="49" charset="-122"/>
                  </a:rPr>
                  <a:t>景</a:t>
                </a:r>
                <a:endParaRPr lang="en-US" altLang="zh-CN" sz="1100" kern="0" dirty="0" smtClean="0">
                  <a:solidFill>
                    <a:prstClr val="black"/>
                  </a:solidFill>
                  <a:latin typeface="楷体" pitchFamily="49" charset="-122"/>
                  <a:ea typeface="楷体" pitchFamily="49" charset="-122"/>
                </a:endParaRPr>
              </a:p>
              <a:p>
                <a:pPr algn="ctr" defTabSz="914400">
                  <a:defRPr/>
                </a:pPr>
                <a:r>
                  <a:rPr lang="zh-CN" altLang="en-US" sz="1100" kern="0" dirty="0" smtClean="0">
                    <a:solidFill>
                      <a:prstClr val="black"/>
                    </a:solidFill>
                    <a:latin typeface="楷体" pitchFamily="49" charset="-122"/>
                    <a:ea typeface="楷体" pitchFamily="49" charset="-122"/>
                  </a:rPr>
                  <a:t>分</a:t>
                </a:r>
                <a:r>
                  <a:rPr lang="zh-CN" altLang="en-US" sz="1100" kern="0" dirty="0">
                    <a:solidFill>
                      <a:prstClr val="black"/>
                    </a:solidFill>
                    <a:latin typeface="楷体" pitchFamily="49" charset="-122"/>
                    <a:ea typeface="楷体" pitchFamily="49" charset="-122"/>
                  </a:rPr>
                  <a:t>析</a:t>
                </a:r>
                <a:endParaRPr lang="en-US" sz="1100" kern="0" dirty="0" smtClean="0">
                  <a:solidFill>
                    <a:prstClr val="black"/>
                  </a:solidFill>
                  <a:latin typeface="楷体" pitchFamily="49" charset="-122"/>
                  <a:ea typeface="楷体" pitchFamily="49" charset="-122"/>
                </a:endParaRPr>
              </a:p>
            </p:txBody>
          </p:sp>
          <p:sp>
            <p:nvSpPr>
              <p:cNvPr id="155" name="Rectangle 282"/>
              <p:cNvSpPr>
                <a:spLocks/>
              </p:cNvSpPr>
              <p:nvPr/>
            </p:nvSpPr>
            <p:spPr>
              <a:xfrm>
                <a:off x="8028496" y="4587169"/>
                <a:ext cx="582104" cy="355892"/>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风险参数</a:t>
                </a:r>
                <a:endParaRPr lang="en-US" sz="1100" kern="0" dirty="0" smtClean="0">
                  <a:solidFill>
                    <a:prstClr val="black"/>
                  </a:solidFill>
                  <a:latin typeface="楷体" pitchFamily="49" charset="-122"/>
                  <a:ea typeface="楷体" pitchFamily="49" charset="-122"/>
                </a:endParaRPr>
              </a:p>
            </p:txBody>
          </p:sp>
        </p:grpSp>
      </p:grpSp>
      <p:sp>
        <p:nvSpPr>
          <p:cNvPr id="158" name="TextBox 157"/>
          <p:cNvSpPr txBox="1"/>
          <p:nvPr/>
        </p:nvSpPr>
        <p:spPr>
          <a:xfrm rot="10800000" flipV="1">
            <a:off x="441545" y="2358359"/>
            <a:ext cx="433132" cy="3699933"/>
          </a:xfrm>
          <a:prstGeom prst="rect">
            <a:avLst/>
          </a:prstGeom>
          <a:noFill/>
        </p:spPr>
        <p:txBody>
          <a:bodyPr vert="wordArtVert" wrap="square" rtlCol="0">
            <a:spAutoFit/>
          </a:bodyPr>
          <a:lstStyle/>
          <a:p>
            <a:pPr algn="ctr" defTabSz="914400">
              <a:defRPr/>
            </a:pPr>
            <a:r>
              <a:rPr lang="zh-CN" altLang="en-US" sz="1600" kern="0" dirty="0" smtClean="0">
                <a:solidFill>
                  <a:prstClr val="black"/>
                </a:solidFill>
                <a:latin typeface="楷体" pitchFamily="49" charset="-122"/>
                <a:ea typeface="楷体" pitchFamily="49" charset="-122"/>
              </a:rPr>
              <a:t>数据服务 作业调度 监控</a:t>
            </a:r>
            <a:endParaRPr lang="en-US" sz="1600" kern="0" dirty="0" smtClean="0">
              <a:solidFill>
                <a:prstClr val="black"/>
              </a:solidFill>
              <a:latin typeface="楷体" pitchFamily="49" charset="-122"/>
              <a:ea typeface="楷体" pitchFamily="49" charset="-122"/>
            </a:endParaRPr>
          </a:p>
        </p:txBody>
      </p:sp>
      <p:sp>
        <p:nvSpPr>
          <p:cNvPr id="163" name="Rectangle 266"/>
          <p:cNvSpPr/>
          <p:nvPr/>
        </p:nvSpPr>
        <p:spPr>
          <a:xfrm>
            <a:off x="4923541" y="1868054"/>
            <a:ext cx="3581400" cy="214884"/>
          </a:xfrm>
          <a:prstGeom prst="rect">
            <a:avLst/>
          </a:prstGeom>
          <a:solidFill>
            <a:srgbClr val="EEECE1">
              <a:lumMod val="90000"/>
            </a:srgbClr>
          </a:solidFill>
          <a:ln w="9525" cap="flat" cmpd="sng" algn="ctr">
            <a:solidFill>
              <a:srgbClr val="EEECE1">
                <a:lumMod val="7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400" kern="0" dirty="0" smtClean="0">
                <a:solidFill>
                  <a:prstClr val="black"/>
                </a:solidFill>
                <a:latin typeface="楷体" pitchFamily="49" charset="-122"/>
                <a:ea typeface="楷体" pitchFamily="49" charset="-122"/>
              </a:rPr>
              <a:t>报表工具</a:t>
            </a:r>
            <a:endParaRPr lang="en-US" sz="1400" kern="0" dirty="0" smtClean="0">
              <a:solidFill>
                <a:prstClr val="black"/>
              </a:solidFill>
              <a:latin typeface="楷体" pitchFamily="49" charset="-122"/>
              <a:ea typeface="楷体" pitchFamily="49" charset="-122"/>
            </a:endParaRPr>
          </a:p>
        </p:txBody>
      </p:sp>
      <p:sp>
        <p:nvSpPr>
          <p:cNvPr id="164" name="Rectangle 267"/>
          <p:cNvSpPr>
            <a:spLocks/>
          </p:cNvSpPr>
          <p:nvPr/>
        </p:nvSpPr>
        <p:spPr>
          <a:xfrm>
            <a:off x="5401701" y="1511286"/>
            <a:ext cx="1074401"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风险报表</a:t>
            </a:r>
            <a:endParaRPr lang="en-US" sz="1100" kern="0" dirty="0" smtClean="0">
              <a:solidFill>
                <a:prstClr val="black"/>
              </a:solidFill>
              <a:latin typeface="楷体" pitchFamily="49" charset="-122"/>
              <a:ea typeface="楷体" pitchFamily="49" charset="-122"/>
            </a:endParaRPr>
          </a:p>
        </p:txBody>
      </p:sp>
      <p:sp>
        <p:nvSpPr>
          <p:cNvPr id="165" name="Rectangle 268"/>
          <p:cNvSpPr>
            <a:spLocks/>
          </p:cNvSpPr>
          <p:nvPr/>
        </p:nvSpPr>
        <p:spPr>
          <a:xfrm>
            <a:off x="6494390" y="1510981"/>
            <a:ext cx="1066800"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管理驾驶舱</a:t>
            </a:r>
            <a:endParaRPr lang="en-US" sz="1100" kern="0" dirty="0" smtClean="0">
              <a:solidFill>
                <a:prstClr val="black"/>
              </a:solidFill>
              <a:latin typeface="楷体" pitchFamily="49" charset="-122"/>
              <a:ea typeface="楷体" pitchFamily="49" charset="-122"/>
            </a:endParaRPr>
          </a:p>
        </p:txBody>
      </p:sp>
      <p:sp>
        <p:nvSpPr>
          <p:cNvPr id="166" name="Rectangle 269"/>
          <p:cNvSpPr>
            <a:spLocks/>
          </p:cNvSpPr>
          <p:nvPr/>
        </p:nvSpPr>
        <p:spPr>
          <a:xfrm>
            <a:off x="7588885" y="1513116"/>
            <a:ext cx="1150191" cy="252374"/>
          </a:xfrm>
          <a:prstGeom prst="rect">
            <a:avLst/>
          </a:prstGeom>
          <a:solidFill>
            <a:sysClr val="window" lastClr="FFFFFF"/>
          </a:solidFill>
          <a:ln w="3175" cap="flat" cmpd="sng" algn="ctr">
            <a:solidFill>
              <a:srgbClr val="4F81BD">
                <a:lumMod val="60000"/>
                <a:lumOff val="4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100" kern="0" dirty="0" smtClean="0">
                <a:solidFill>
                  <a:prstClr val="black"/>
                </a:solidFill>
                <a:latin typeface="楷体" pitchFamily="49" charset="-122"/>
                <a:ea typeface="楷体" pitchFamily="49" charset="-122"/>
              </a:rPr>
              <a:t>灵活查询</a:t>
            </a:r>
            <a:endParaRPr lang="en-US" sz="1100" kern="0" dirty="0" smtClean="0">
              <a:solidFill>
                <a:prstClr val="black"/>
              </a:solidFill>
              <a:latin typeface="楷体" pitchFamily="49" charset="-122"/>
              <a:ea typeface="楷体" pitchFamily="49" charset="-122"/>
            </a:endParaRPr>
          </a:p>
        </p:txBody>
      </p:sp>
      <p:sp>
        <p:nvSpPr>
          <p:cNvPr id="75" name="TextBox 74"/>
          <p:cNvSpPr txBox="1"/>
          <p:nvPr/>
        </p:nvSpPr>
        <p:spPr>
          <a:xfrm>
            <a:off x="4109670" y="6151214"/>
            <a:ext cx="902811" cy="307777"/>
          </a:xfrm>
          <a:prstGeom prst="rect">
            <a:avLst/>
          </a:prstGeom>
          <a:solidFill>
            <a:sysClr val="window" lastClr="FFFFFF">
              <a:lumMod val="85000"/>
            </a:sysClr>
          </a:solidFill>
          <a:ln>
            <a:solidFill>
              <a:sysClr val="windowText" lastClr="000000"/>
            </a:solidFill>
          </a:ln>
        </p:spPr>
        <p:txBody>
          <a:bodyPr wrap="none" rtlCol="0">
            <a:spAutoFit/>
          </a:bodyPr>
          <a:lstStyle/>
          <a:p>
            <a:pPr defTabSz="914400">
              <a:defRPr/>
            </a:pPr>
            <a:r>
              <a:rPr lang="zh-CN" altLang="en-US" sz="1400" kern="0" dirty="0">
                <a:solidFill>
                  <a:prstClr val="black"/>
                </a:solidFill>
                <a:latin typeface="楷体" pitchFamily="49" charset="-122"/>
                <a:ea typeface="楷体" pitchFamily="49" charset="-122"/>
              </a:rPr>
              <a:t>交易系统</a:t>
            </a:r>
            <a:endParaRPr lang="en-US" sz="1400" kern="0" dirty="0" smtClean="0">
              <a:solidFill>
                <a:prstClr val="black"/>
              </a:solidFill>
              <a:latin typeface="楷体" pitchFamily="49" charset="-122"/>
              <a:ea typeface="楷体" pitchFamily="49" charset="-122"/>
            </a:endParaRPr>
          </a:p>
        </p:txBody>
      </p:sp>
    </p:spTree>
    <p:extLst>
      <p:ext uri="{BB962C8B-B14F-4D97-AF65-F5344CB8AC3E}">
        <p14:creationId xmlns:p14="http://schemas.microsoft.com/office/powerpoint/2010/main" val="3300653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市场风险管理系</a:t>
            </a:r>
            <a:r>
              <a:rPr lang="zh-CN" altLang="en-US" dirty="0"/>
              <a:t>统逻</a:t>
            </a:r>
            <a:r>
              <a:rPr lang="zh-CN" altLang="en-US" dirty="0"/>
              <a:t>辑结构</a:t>
            </a:r>
          </a:p>
        </p:txBody>
      </p:sp>
      <p:sp>
        <p:nvSpPr>
          <p:cNvPr id="4" name="Slide Number Placeholder 3"/>
          <p:cNvSpPr>
            <a:spLocks noGrp="1"/>
          </p:cNvSpPr>
          <p:nvPr>
            <p:ph type="sldNum" sz="quarter" idx="10"/>
          </p:nvPr>
        </p:nvSpPr>
        <p:spPr/>
        <p:txBody>
          <a:bodyPr/>
          <a:lstStyle/>
          <a:p>
            <a:fld id="{93AC2C76-E6AA-46CB-A2DE-F6E097F7C440}" type="slidenum">
              <a:rPr lang="en-GB" smtClean="0"/>
              <a:pPr/>
              <a:t>49</a:t>
            </a:fld>
            <a:endParaRPr lang="en-GB" dirty="0"/>
          </a:p>
        </p:txBody>
      </p:sp>
      <p:sp>
        <p:nvSpPr>
          <p:cNvPr id="38" name="TextBox 274"/>
          <p:cNvSpPr txBox="1">
            <a:spLocks noChangeArrowheads="1"/>
          </p:cNvSpPr>
          <p:nvPr/>
        </p:nvSpPr>
        <p:spPr bwMode="auto">
          <a:xfrm>
            <a:off x="1221327" y="1543955"/>
            <a:ext cx="1000125" cy="28575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sz="800" dirty="0" smtClean="0">
                <a:solidFill>
                  <a:srgbClr val="000000"/>
                </a:solidFill>
                <a:latin typeface="楷体" pitchFamily="49" charset="-122"/>
                <a:ea typeface="楷体" pitchFamily="49" charset="-122"/>
                <a:cs typeface="楷体" charset="0"/>
              </a:rPr>
              <a:t>交易数据</a:t>
            </a:r>
            <a:r>
              <a:rPr lang="en-US" altLang="zh-CN" sz="800" dirty="0" smtClean="0">
                <a:solidFill>
                  <a:srgbClr val="000000"/>
                </a:solidFill>
                <a:latin typeface="楷体" pitchFamily="49" charset="-122"/>
                <a:ea typeface="楷体" pitchFamily="49" charset="-122"/>
                <a:cs typeface="楷体" charset="0"/>
              </a:rPr>
              <a:t>XML</a:t>
            </a:r>
            <a:r>
              <a:rPr lang="zh-CN" altLang="en-US" sz="800" dirty="0" smtClean="0">
                <a:solidFill>
                  <a:srgbClr val="000000"/>
                </a:solidFill>
                <a:latin typeface="楷体" pitchFamily="49" charset="-122"/>
                <a:ea typeface="楷体" pitchFamily="49" charset="-122"/>
                <a:cs typeface="楷体" charset="0"/>
              </a:rPr>
              <a:t>文</a:t>
            </a:r>
            <a:r>
              <a:rPr lang="zh-CN" altLang="en-US" sz="800" dirty="0">
                <a:solidFill>
                  <a:srgbClr val="000000"/>
                </a:solidFill>
                <a:latin typeface="楷体" pitchFamily="49" charset="-122"/>
                <a:ea typeface="楷体" pitchFamily="49" charset="-122"/>
                <a:cs typeface="楷体" charset="0"/>
              </a:rPr>
              <a:t>档</a:t>
            </a:r>
          </a:p>
        </p:txBody>
      </p:sp>
      <p:sp>
        <p:nvSpPr>
          <p:cNvPr id="39" name="Rounded Rectangle 7"/>
          <p:cNvSpPr>
            <a:spLocks noChangeArrowheads="1"/>
          </p:cNvSpPr>
          <p:nvPr/>
        </p:nvSpPr>
        <p:spPr bwMode="auto">
          <a:xfrm>
            <a:off x="54234" y="1539892"/>
            <a:ext cx="1225550" cy="4929187"/>
          </a:xfrm>
          <a:prstGeom prst="roundRect">
            <a:avLst>
              <a:gd name="adj" fmla="val 3847"/>
            </a:avLst>
          </a:prstGeom>
          <a:solidFill>
            <a:schemeClr val="bg1">
              <a:lumMod val="95000"/>
            </a:schemeClr>
          </a:solidFill>
          <a:ln w="9525" algn="ctr">
            <a:solidFill>
              <a:srgbClr val="000000"/>
            </a:solidFill>
            <a:prstDash val="sysDash"/>
            <a:round/>
            <a:headEnd type="triangle" w="med" len="med"/>
            <a:tailEnd type="triangle" w="med" len="med"/>
          </a:ln>
        </p:spPr>
        <p:txBody>
          <a:bodyPr lIns="90000" tIns="46800" rIns="90000" bIns="46800"/>
          <a:lstStyle/>
          <a:p>
            <a:pPr algn="ctr">
              <a:spcBef>
                <a:spcPct val="50000"/>
              </a:spcBef>
              <a:buClr>
                <a:srgbClr val="800000"/>
              </a:buClr>
              <a:buSzPct val="80000"/>
              <a:buFont typeface="Wingdings" charset="0"/>
              <a:buNone/>
            </a:pPr>
            <a:r>
              <a:rPr lang="zh-CN" altLang="en-US" sz="800" dirty="0">
                <a:solidFill>
                  <a:srgbClr val="000000"/>
                </a:solidFill>
                <a:latin typeface="楷体" pitchFamily="49" charset="-122"/>
                <a:ea typeface="楷体" pitchFamily="49" charset="-122"/>
                <a:cs typeface="Times New Roman" charset="0"/>
              </a:rPr>
              <a:t>数据源</a:t>
            </a:r>
          </a:p>
        </p:txBody>
      </p:sp>
      <p:sp>
        <p:nvSpPr>
          <p:cNvPr id="40" name="Rounded Rectangle 141"/>
          <p:cNvSpPr>
            <a:spLocks noChangeArrowheads="1"/>
          </p:cNvSpPr>
          <p:nvPr/>
        </p:nvSpPr>
        <p:spPr bwMode="auto">
          <a:xfrm>
            <a:off x="2110327" y="2570974"/>
            <a:ext cx="3395663" cy="2143125"/>
          </a:xfrm>
          <a:prstGeom prst="roundRect">
            <a:avLst>
              <a:gd name="adj" fmla="val 1949"/>
            </a:avLst>
          </a:prstGeom>
          <a:solidFill>
            <a:srgbClr val="FFFFE5"/>
          </a:solidFill>
          <a:ln w="12700">
            <a:solidFill>
              <a:srgbClr val="0070C0"/>
            </a:solidFill>
            <a:prstDash val="sysDash"/>
            <a:round/>
            <a:headEnd/>
            <a:tailEnd/>
          </a:ln>
        </p:spPr>
        <p:txBody>
          <a:bodyPr lIns="0" tIns="0" rIns="0" bIns="0" anchor="ctr"/>
          <a:lstStyle/>
          <a:p>
            <a:pPr algn="ctr"/>
            <a:endParaRPr lang="zh-CN" altLang="en-US" sz="1200">
              <a:latin typeface="楷体" pitchFamily="49" charset="-122"/>
              <a:ea typeface="楷体" pitchFamily="49" charset="-122"/>
              <a:cs typeface="Times New Roman" charset="0"/>
            </a:endParaRPr>
          </a:p>
        </p:txBody>
      </p:sp>
      <p:sp>
        <p:nvSpPr>
          <p:cNvPr id="41" name="Can 9"/>
          <p:cNvSpPr>
            <a:spLocks noChangeArrowheads="1"/>
          </p:cNvSpPr>
          <p:nvPr/>
        </p:nvSpPr>
        <p:spPr bwMode="auto">
          <a:xfrm rot="5400000">
            <a:off x="2003172" y="2965467"/>
            <a:ext cx="1789112" cy="1285875"/>
          </a:xfrm>
          <a:prstGeom prst="can">
            <a:avLst>
              <a:gd name="adj" fmla="val 40981"/>
            </a:avLst>
          </a:prstGeom>
          <a:solidFill>
            <a:srgbClr val="E3E3E3"/>
          </a:solidFill>
          <a:ln w="9525">
            <a:solidFill>
              <a:srgbClr val="404040"/>
            </a:solidFill>
            <a:prstDash val="sysDash"/>
            <a:round/>
            <a:headEnd/>
            <a:tailEnd/>
          </a:ln>
        </p:spPr>
        <p:txBody>
          <a:bodyPr lIns="90000" tIns="46800" rIns="90000" bIns="46800"/>
          <a:lstStyle/>
          <a:p>
            <a:pPr algn="ctr">
              <a:spcBef>
                <a:spcPct val="50000"/>
              </a:spcBef>
              <a:buClr>
                <a:srgbClr val="800000"/>
              </a:buClr>
              <a:buSzPct val="80000"/>
              <a:buFont typeface="Wingdings" charset="0"/>
              <a:buNone/>
            </a:pPr>
            <a:endParaRPr lang="zh-CN" altLang="en-US" sz="1800">
              <a:solidFill>
                <a:srgbClr val="000000"/>
              </a:solidFill>
              <a:latin typeface="楷体" pitchFamily="49" charset="-122"/>
              <a:ea typeface="楷体" pitchFamily="49" charset="-122"/>
              <a:cs typeface="Times New Roman" charset="0"/>
            </a:endParaRPr>
          </a:p>
        </p:txBody>
      </p:sp>
      <p:sp>
        <p:nvSpPr>
          <p:cNvPr id="42" name="Can 3"/>
          <p:cNvSpPr>
            <a:spLocks noChangeArrowheads="1"/>
          </p:cNvSpPr>
          <p:nvPr/>
        </p:nvSpPr>
        <p:spPr bwMode="auto">
          <a:xfrm rot="5400000">
            <a:off x="2935828" y="2890061"/>
            <a:ext cx="1789112" cy="1436687"/>
          </a:xfrm>
          <a:prstGeom prst="can">
            <a:avLst>
              <a:gd name="adj" fmla="val 40981"/>
            </a:avLst>
          </a:prstGeom>
          <a:solidFill>
            <a:srgbClr val="CCCCFF"/>
          </a:solidFill>
          <a:ln w="9525">
            <a:solidFill>
              <a:srgbClr val="404040"/>
            </a:solidFill>
            <a:prstDash val="sysDash"/>
            <a:round/>
            <a:headEnd/>
            <a:tailEnd/>
          </a:ln>
        </p:spPr>
        <p:txBody>
          <a:bodyPr lIns="90000" tIns="46800" rIns="90000" bIns="46800"/>
          <a:lstStyle/>
          <a:p>
            <a:pPr algn="ctr">
              <a:spcBef>
                <a:spcPct val="50000"/>
              </a:spcBef>
              <a:buClr>
                <a:srgbClr val="800000"/>
              </a:buClr>
              <a:buSzPct val="80000"/>
            </a:pPr>
            <a:endParaRPr lang="zh-CN" altLang="en-US" sz="1800">
              <a:solidFill>
                <a:srgbClr val="000000"/>
              </a:solidFill>
              <a:latin typeface="楷体" pitchFamily="49" charset="-122"/>
              <a:ea typeface="楷体" pitchFamily="49" charset="-122"/>
              <a:cs typeface="Times New Roman" charset="0"/>
            </a:endParaRPr>
          </a:p>
        </p:txBody>
      </p:sp>
      <p:sp>
        <p:nvSpPr>
          <p:cNvPr id="43" name="Line Callout 2 (No Border) 103"/>
          <p:cNvSpPr>
            <a:spLocks/>
          </p:cNvSpPr>
          <p:nvPr/>
        </p:nvSpPr>
        <p:spPr bwMode="auto">
          <a:xfrm flipH="1">
            <a:off x="1894427" y="4907774"/>
            <a:ext cx="500063" cy="346075"/>
          </a:xfrm>
          <a:prstGeom prst="callout2">
            <a:avLst>
              <a:gd name="adj1" fmla="val 48750"/>
              <a:gd name="adj2" fmla="val -6579"/>
              <a:gd name="adj3" fmla="val 48750"/>
              <a:gd name="adj4" fmla="val -43718"/>
              <a:gd name="adj5" fmla="val -103995"/>
              <a:gd name="adj6" fmla="val -73847"/>
            </a:avLst>
          </a:pr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r">
              <a:spcBef>
                <a:spcPct val="50000"/>
              </a:spcBef>
              <a:buClr>
                <a:srgbClr val="800000"/>
              </a:buClr>
              <a:buSzPct val="80000"/>
              <a:buFont typeface="Wingdings" charset="0"/>
              <a:buNone/>
            </a:pPr>
            <a:r>
              <a:rPr lang="zh-CN" altLang="en-US" sz="800">
                <a:solidFill>
                  <a:srgbClr val="000000"/>
                </a:solidFill>
                <a:latin typeface="楷体" pitchFamily="49" charset="-122"/>
                <a:ea typeface="楷体" pitchFamily="49" charset="-122"/>
                <a:cs typeface="Times New Roman" charset="0"/>
              </a:rPr>
              <a:t>源数据</a:t>
            </a:r>
          </a:p>
        </p:txBody>
      </p:sp>
      <p:sp>
        <p:nvSpPr>
          <p:cNvPr id="44" name="Line Callout 2 (No Border) 105"/>
          <p:cNvSpPr>
            <a:spLocks/>
          </p:cNvSpPr>
          <p:nvPr/>
        </p:nvSpPr>
        <p:spPr bwMode="auto">
          <a:xfrm flipH="1">
            <a:off x="2918365" y="4925236"/>
            <a:ext cx="476250" cy="344488"/>
          </a:xfrm>
          <a:prstGeom prst="callout2">
            <a:avLst>
              <a:gd name="adj1" fmla="val 48750"/>
              <a:gd name="adj2" fmla="val -6579"/>
              <a:gd name="adj3" fmla="val 48750"/>
              <a:gd name="adj4" fmla="val -43718"/>
              <a:gd name="adj5" fmla="val -106245"/>
              <a:gd name="adj6" fmla="val -69648"/>
            </a:avLst>
          </a:pr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r">
              <a:spcBef>
                <a:spcPct val="50000"/>
              </a:spcBef>
              <a:buClr>
                <a:srgbClr val="800000"/>
              </a:buClr>
              <a:buSzPct val="80000"/>
              <a:buFont typeface="Wingdings" charset="0"/>
              <a:buNone/>
            </a:pPr>
            <a:r>
              <a:rPr lang="zh-CN" altLang="en-US" sz="800">
                <a:solidFill>
                  <a:srgbClr val="000000"/>
                </a:solidFill>
                <a:latin typeface="楷体" pitchFamily="49" charset="-122"/>
                <a:ea typeface="楷体" pitchFamily="49" charset="-122"/>
                <a:cs typeface="Times New Roman" charset="0"/>
              </a:rPr>
              <a:t>管控数据</a:t>
            </a:r>
          </a:p>
        </p:txBody>
      </p:sp>
      <p:sp>
        <p:nvSpPr>
          <p:cNvPr id="45" name="TextBox 254"/>
          <p:cNvSpPr txBox="1">
            <a:spLocks noChangeArrowheads="1"/>
          </p:cNvSpPr>
          <p:nvPr/>
        </p:nvSpPr>
        <p:spPr bwMode="auto">
          <a:xfrm>
            <a:off x="1751552" y="5260199"/>
            <a:ext cx="790575" cy="959712"/>
          </a:xfrm>
          <a:prstGeom prst="rect">
            <a:avLst/>
          </a:prstGeom>
          <a:noFill/>
          <a:ln w="9525">
            <a:solidFill>
              <a:srgbClr val="B0B0B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eaLnBrk="1" hangingPunct="1">
              <a:lnSpc>
                <a:spcPts val="900"/>
              </a:lnSpc>
              <a:spcBef>
                <a:spcPct val="50000"/>
              </a:spcBef>
              <a:buClr>
                <a:srgbClr val="800000"/>
              </a:buClr>
              <a:buSzPct val="80000"/>
              <a:buFont typeface="Wingdings" charset="0"/>
              <a:buNone/>
            </a:pPr>
            <a:r>
              <a:rPr lang="zh-CN" altLang="en-US" sz="900" dirty="0">
                <a:solidFill>
                  <a:srgbClr val="000000"/>
                </a:solidFill>
                <a:latin typeface="楷体" pitchFamily="49" charset="-122"/>
                <a:ea typeface="楷体" pitchFamily="49" charset="-122"/>
                <a:cs typeface="Times New Roman" charset="0"/>
              </a:rPr>
              <a:t>源数据：包括交易头寸、市场、财务报告、损益等部分的原系统</a:t>
            </a:r>
            <a:r>
              <a:rPr lang="zh-CN" altLang="en-US" sz="900" dirty="0" smtClean="0">
                <a:solidFill>
                  <a:srgbClr val="000000"/>
                </a:solidFill>
                <a:latin typeface="楷体" pitchFamily="49" charset="-122"/>
                <a:ea typeface="楷体" pitchFamily="49" charset="-122"/>
                <a:cs typeface="Times New Roman" charset="0"/>
              </a:rPr>
              <a:t>数据</a:t>
            </a:r>
            <a:endParaRPr lang="zh-CN" altLang="en-US" sz="900" dirty="0">
              <a:solidFill>
                <a:srgbClr val="000000"/>
              </a:solidFill>
              <a:latin typeface="楷体" pitchFamily="49" charset="-122"/>
              <a:ea typeface="楷体" pitchFamily="49" charset="-122"/>
              <a:cs typeface="Times New Roman" charset="0"/>
            </a:endParaRPr>
          </a:p>
        </p:txBody>
      </p:sp>
      <p:sp>
        <p:nvSpPr>
          <p:cNvPr id="46" name="TextBox 255"/>
          <p:cNvSpPr txBox="1">
            <a:spLocks noChangeArrowheads="1"/>
          </p:cNvSpPr>
          <p:nvPr/>
        </p:nvSpPr>
        <p:spPr bwMode="auto">
          <a:xfrm>
            <a:off x="2759615" y="5260199"/>
            <a:ext cx="785812" cy="1382712"/>
          </a:xfrm>
          <a:prstGeom prst="rect">
            <a:avLst/>
          </a:prstGeom>
          <a:noFill/>
          <a:ln w="9525">
            <a:solidFill>
              <a:srgbClr val="B0B0B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eaLnBrk="1" hangingPunct="1">
              <a:lnSpc>
                <a:spcPts val="900"/>
              </a:lnSpc>
              <a:spcBef>
                <a:spcPct val="50000"/>
              </a:spcBef>
              <a:buClr>
                <a:srgbClr val="800000"/>
              </a:buClr>
              <a:buSzPct val="80000"/>
              <a:buFont typeface="Wingdings" charset="0"/>
              <a:buNone/>
            </a:pPr>
            <a:r>
              <a:rPr lang="en-US" altLang="zh-CN" sz="900">
                <a:solidFill>
                  <a:srgbClr val="000000"/>
                </a:solidFill>
                <a:latin typeface="楷体" pitchFamily="49" charset="-122"/>
                <a:ea typeface="楷体" pitchFamily="49" charset="-122"/>
                <a:cs typeface="Times New Roman" charset="0"/>
              </a:rPr>
              <a:t>VaR</a:t>
            </a:r>
            <a:r>
              <a:rPr lang="zh-CN" altLang="en-US" sz="900">
                <a:solidFill>
                  <a:srgbClr val="000000"/>
                </a:solidFill>
                <a:latin typeface="楷体" pitchFamily="49" charset="-122"/>
                <a:ea typeface="楷体" pitchFamily="49" charset="-122"/>
                <a:cs typeface="Times New Roman" charset="0"/>
              </a:rPr>
              <a:t>管理数据；</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en-US" altLang="zh-CN" sz="900">
                <a:solidFill>
                  <a:srgbClr val="000000"/>
                </a:solidFill>
                <a:latin typeface="楷体" pitchFamily="49" charset="-122"/>
                <a:ea typeface="楷体" pitchFamily="49" charset="-122"/>
                <a:cs typeface="Times New Roman" charset="0"/>
              </a:rPr>
              <a:t>BackTest</a:t>
            </a:r>
            <a:r>
              <a:rPr lang="zh-CN" altLang="en-US" sz="900">
                <a:solidFill>
                  <a:srgbClr val="000000"/>
                </a:solidFill>
                <a:latin typeface="楷体" pitchFamily="49" charset="-122"/>
                <a:ea typeface="楷体" pitchFamily="49" charset="-122"/>
                <a:cs typeface="Times New Roman" charset="0"/>
              </a:rPr>
              <a:t>数据；</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en-US" altLang="zh-CN" sz="900">
                <a:solidFill>
                  <a:srgbClr val="000000"/>
                </a:solidFill>
                <a:latin typeface="楷体" pitchFamily="49" charset="-122"/>
                <a:ea typeface="楷体" pitchFamily="49" charset="-122"/>
                <a:cs typeface="Times New Roman" charset="0"/>
              </a:rPr>
              <a:t>StressTest</a:t>
            </a:r>
            <a:r>
              <a:rPr lang="zh-CN" altLang="en-US" sz="900">
                <a:solidFill>
                  <a:srgbClr val="000000"/>
                </a:solidFill>
                <a:latin typeface="楷体" pitchFamily="49" charset="-122"/>
                <a:ea typeface="楷体" pitchFamily="49" charset="-122"/>
                <a:cs typeface="Times New Roman" charset="0"/>
              </a:rPr>
              <a:t>数据；</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zh-CN" altLang="en-US" sz="900">
                <a:solidFill>
                  <a:srgbClr val="000000"/>
                </a:solidFill>
                <a:latin typeface="楷体" pitchFamily="49" charset="-122"/>
                <a:ea typeface="楷体" pitchFamily="49" charset="-122"/>
                <a:cs typeface="Times New Roman" charset="0"/>
              </a:rPr>
              <a:t>限额数据；</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zh-CN" altLang="en-US" sz="900">
                <a:solidFill>
                  <a:srgbClr val="000000"/>
                </a:solidFill>
                <a:latin typeface="楷体" pitchFamily="49" charset="-122"/>
                <a:ea typeface="楷体" pitchFamily="49" charset="-122"/>
                <a:cs typeface="Times New Roman" charset="0"/>
              </a:rPr>
              <a:t>原始损益数据</a:t>
            </a:r>
            <a:r>
              <a:rPr lang="en-US" altLang="zh-CN" sz="900">
                <a:solidFill>
                  <a:srgbClr val="000000"/>
                </a:solidFill>
                <a:latin typeface="楷体" pitchFamily="49" charset="-122"/>
                <a:ea typeface="楷体" pitchFamily="49" charset="-122"/>
                <a:cs typeface="Times New Roman" charset="0"/>
              </a:rPr>
              <a:t>…</a:t>
            </a:r>
          </a:p>
          <a:p>
            <a:pPr eaLnBrk="1" hangingPunct="1">
              <a:lnSpc>
                <a:spcPts val="900"/>
              </a:lnSpc>
              <a:spcBef>
                <a:spcPct val="50000"/>
              </a:spcBef>
              <a:buClr>
                <a:srgbClr val="800000"/>
              </a:buClr>
              <a:buSzPct val="80000"/>
              <a:buFont typeface="Wingdings" charset="0"/>
              <a:buNone/>
            </a:pPr>
            <a:endParaRPr lang="zh-CN" altLang="en-US" sz="900">
              <a:solidFill>
                <a:srgbClr val="000000"/>
              </a:solidFill>
              <a:latin typeface="楷体" pitchFamily="49" charset="-122"/>
              <a:ea typeface="楷体" pitchFamily="49" charset="-122"/>
              <a:cs typeface="Times New Roman" charset="0"/>
            </a:endParaRPr>
          </a:p>
        </p:txBody>
      </p:sp>
      <p:sp>
        <p:nvSpPr>
          <p:cNvPr id="47" name="Can 3"/>
          <p:cNvSpPr>
            <a:spLocks noChangeArrowheads="1"/>
          </p:cNvSpPr>
          <p:nvPr/>
        </p:nvSpPr>
        <p:spPr bwMode="auto">
          <a:xfrm rot="5400000">
            <a:off x="3824828" y="3001186"/>
            <a:ext cx="1789112" cy="1214437"/>
          </a:xfrm>
          <a:prstGeom prst="can">
            <a:avLst>
              <a:gd name="adj" fmla="val 40981"/>
            </a:avLst>
          </a:prstGeom>
          <a:solidFill>
            <a:srgbClr val="89B0FF"/>
          </a:solidFill>
          <a:ln w="9525">
            <a:solidFill>
              <a:srgbClr val="404040"/>
            </a:solidFill>
            <a:prstDash val="sysDash"/>
            <a:round/>
            <a:headEnd/>
            <a:tailEnd/>
          </a:ln>
        </p:spPr>
        <p:txBody>
          <a:bodyPr lIns="90000" tIns="46800" rIns="90000" bIns="46800"/>
          <a:lstStyle/>
          <a:p>
            <a:pPr algn="ctr">
              <a:spcBef>
                <a:spcPct val="50000"/>
              </a:spcBef>
              <a:buClr>
                <a:srgbClr val="800000"/>
              </a:buClr>
              <a:buSzPct val="80000"/>
              <a:buFont typeface="Wingdings" charset="0"/>
              <a:buNone/>
            </a:pPr>
            <a:endParaRPr lang="zh-CN" altLang="en-US" sz="1800">
              <a:solidFill>
                <a:srgbClr val="000000"/>
              </a:solidFill>
              <a:latin typeface="楷体" pitchFamily="49" charset="-122"/>
              <a:ea typeface="楷体" pitchFamily="49" charset="-122"/>
              <a:cs typeface="Times New Roman" charset="0"/>
            </a:endParaRPr>
          </a:p>
        </p:txBody>
      </p:sp>
      <p:sp>
        <p:nvSpPr>
          <p:cNvPr id="48" name="Line Callout 2 (No Border) 105"/>
          <p:cNvSpPr>
            <a:spLocks/>
          </p:cNvSpPr>
          <p:nvPr/>
        </p:nvSpPr>
        <p:spPr bwMode="auto">
          <a:xfrm flipH="1">
            <a:off x="3894677" y="4928411"/>
            <a:ext cx="476250" cy="344488"/>
          </a:xfrm>
          <a:prstGeom prst="callout2">
            <a:avLst>
              <a:gd name="adj1" fmla="val 48750"/>
              <a:gd name="adj2" fmla="val -6579"/>
              <a:gd name="adj3" fmla="val 48750"/>
              <a:gd name="adj4" fmla="val -43718"/>
              <a:gd name="adj5" fmla="val -106245"/>
              <a:gd name="adj6" fmla="val -65426"/>
            </a:avLst>
          </a:pr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r">
              <a:spcBef>
                <a:spcPct val="50000"/>
              </a:spcBef>
              <a:buClr>
                <a:srgbClr val="800000"/>
              </a:buClr>
              <a:buSzPct val="80000"/>
              <a:buFont typeface="Wingdings" charset="0"/>
              <a:buNone/>
            </a:pPr>
            <a:r>
              <a:rPr lang="zh-CN" altLang="en-US" sz="800">
                <a:solidFill>
                  <a:srgbClr val="000000"/>
                </a:solidFill>
                <a:latin typeface="楷体" pitchFamily="49" charset="-122"/>
                <a:ea typeface="楷体" pitchFamily="49" charset="-122"/>
                <a:cs typeface="Times New Roman" charset="0"/>
              </a:rPr>
              <a:t>决策数据</a:t>
            </a:r>
          </a:p>
        </p:txBody>
      </p:sp>
      <p:sp>
        <p:nvSpPr>
          <p:cNvPr id="49" name="TextBox 258"/>
          <p:cNvSpPr txBox="1">
            <a:spLocks noChangeArrowheads="1"/>
          </p:cNvSpPr>
          <p:nvPr/>
        </p:nvSpPr>
        <p:spPr bwMode="auto">
          <a:xfrm>
            <a:off x="3983577" y="5257024"/>
            <a:ext cx="785813" cy="1382712"/>
          </a:xfrm>
          <a:prstGeom prst="rect">
            <a:avLst/>
          </a:prstGeom>
          <a:noFill/>
          <a:ln w="9525">
            <a:solidFill>
              <a:srgbClr val="B0B0B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eaLnBrk="1" hangingPunct="1">
              <a:lnSpc>
                <a:spcPts val="900"/>
              </a:lnSpc>
              <a:spcBef>
                <a:spcPct val="50000"/>
              </a:spcBef>
              <a:buClr>
                <a:srgbClr val="800000"/>
              </a:buClr>
              <a:buSzPct val="80000"/>
              <a:buFont typeface="Wingdings" charset="0"/>
              <a:buNone/>
            </a:pPr>
            <a:r>
              <a:rPr lang="zh-CN" altLang="en-US" sz="900">
                <a:solidFill>
                  <a:srgbClr val="000000"/>
                </a:solidFill>
                <a:latin typeface="楷体" pitchFamily="49" charset="-122"/>
                <a:ea typeface="楷体" pitchFamily="49" charset="-122"/>
                <a:cs typeface="Times New Roman" charset="0"/>
              </a:rPr>
              <a:t>调整后损益数据；</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zh-CN" altLang="en-US" sz="900">
                <a:solidFill>
                  <a:srgbClr val="000000"/>
                </a:solidFill>
                <a:latin typeface="楷体" pitchFamily="49" charset="-122"/>
                <a:ea typeface="楷体" pitchFamily="49" charset="-122"/>
                <a:cs typeface="Times New Roman" charset="0"/>
              </a:rPr>
              <a:t>限额使用率；</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zh-CN" altLang="en-US" sz="900">
                <a:solidFill>
                  <a:srgbClr val="000000"/>
                </a:solidFill>
                <a:latin typeface="楷体" pitchFamily="49" charset="-122"/>
                <a:ea typeface="楷体" pitchFamily="49" charset="-122"/>
                <a:cs typeface="Times New Roman" charset="0"/>
              </a:rPr>
              <a:t>超出限额记录；</a:t>
            </a:r>
            <a:endParaRPr lang="en-US" altLang="zh-CN" sz="900">
              <a:solidFill>
                <a:srgbClr val="000000"/>
              </a:solidFill>
              <a:latin typeface="楷体" pitchFamily="49" charset="-122"/>
              <a:ea typeface="楷体" pitchFamily="49" charset="-122"/>
              <a:cs typeface="Times New Roman" charset="0"/>
            </a:endParaRPr>
          </a:p>
          <a:p>
            <a:pPr eaLnBrk="1" hangingPunct="1">
              <a:lnSpc>
                <a:spcPts val="900"/>
              </a:lnSpc>
              <a:spcBef>
                <a:spcPct val="50000"/>
              </a:spcBef>
              <a:buClr>
                <a:srgbClr val="800000"/>
              </a:buClr>
              <a:buSzPct val="80000"/>
              <a:buFont typeface="Wingdings" charset="0"/>
              <a:buNone/>
            </a:pPr>
            <a:r>
              <a:rPr lang="en-US" altLang="zh-CN" sz="900">
                <a:solidFill>
                  <a:srgbClr val="000000"/>
                </a:solidFill>
                <a:latin typeface="楷体" pitchFamily="49" charset="-122"/>
                <a:ea typeface="楷体" pitchFamily="49" charset="-122"/>
                <a:cs typeface="Times New Roman" charset="0"/>
              </a:rPr>
              <a:t>Backtest</a:t>
            </a:r>
            <a:r>
              <a:rPr lang="zh-CN" altLang="en-US" sz="900">
                <a:solidFill>
                  <a:srgbClr val="000000"/>
                </a:solidFill>
                <a:latin typeface="楷体" pitchFamily="49" charset="-122"/>
                <a:ea typeface="楷体" pitchFamily="49" charset="-122"/>
                <a:cs typeface="Times New Roman" charset="0"/>
              </a:rPr>
              <a:t>突破记录；</a:t>
            </a:r>
            <a:r>
              <a:rPr lang="en-US" altLang="zh-CN" sz="900">
                <a:solidFill>
                  <a:srgbClr val="000000"/>
                </a:solidFill>
                <a:latin typeface="楷体" pitchFamily="49" charset="-122"/>
                <a:ea typeface="楷体" pitchFamily="49" charset="-122"/>
                <a:cs typeface="Times New Roman" charset="0"/>
              </a:rPr>
              <a:t>…</a:t>
            </a:r>
            <a:endParaRPr lang="zh-CN" altLang="en-US" sz="900">
              <a:solidFill>
                <a:srgbClr val="000000"/>
              </a:solidFill>
              <a:latin typeface="楷体" pitchFamily="49" charset="-122"/>
              <a:ea typeface="楷体" pitchFamily="49" charset="-122"/>
              <a:cs typeface="Times New Roman" charset="0"/>
            </a:endParaRPr>
          </a:p>
        </p:txBody>
      </p:sp>
      <p:sp>
        <p:nvSpPr>
          <p:cNvPr id="50" name="TextBox 124"/>
          <p:cNvSpPr txBox="1">
            <a:spLocks noChangeArrowheads="1"/>
          </p:cNvSpPr>
          <p:nvPr/>
        </p:nvSpPr>
        <p:spPr bwMode="auto">
          <a:xfrm>
            <a:off x="2550065" y="3285349"/>
            <a:ext cx="2047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buClr>
                <a:srgbClr val="800000"/>
              </a:buClr>
              <a:buSzPct val="80000"/>
              <a:buFont typeface="Wingdings" charset="0"/>
              <a:buNone/>
            </a:pPr>
            <a:r>
              <a:rPr lang="zh-CN" altLang="en-US" dirty="0" smtClean="0">
                <a:solidFill>
                  <a:srgbClr val="000000"/>
                </a:solidFill>
                <a:latin typeface="楷体" pitchFamily="49" charset="-122"/>
                <a:ea typeface="楷体" pitchFamily="49" charset="-122"/>
                <a:cs typeface="Times New Roman" charset="0"/>
              </a:rPr>
              <a:t>基础整合层</a:t>
            </a:r>
            <a:endParaRPr lang="zh-CN" altLang="en-US" dirty="0">
              <a:solidFill>
                <a:srgbClr val="000000"/>
              </a:solidFill>
              <a:latin typeface="楷体" pitchFamily="49" charset="-122"/>
              <a:ea typeface="楷体" pitchFamily="49" charset="-122"/>
              <a:cs typeface="Times New Roman" charset="0"/>
            </a:endParaRPr>
          </a:p>
        </p:txBody>
      </p:sp>
      <p:sp>
        <p:nvSpPr>
          <p:cNvPr id="51" name="TextBox 124"/>
          <p:cNvSpPr txBox="1">
            <a:spLocks noChangeArrowheads="1"/>
          </p:cNvSpPr>
          <p:nvPr/>
        </p:nvSpPr>
        <p:spPr bwMode="auto">
          <a:xfrm>
            <a:off x="3407315" y="3285349"/>
            <a:ext cx="2047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spcBef>
                <a:spcPct val="50000"/>
              </a:spcBef>
              <a:buClr>
                <a:srgbClr val="800000"/>
              </a:buClr>
              <a:buSzPct val="80000"/>
              <a:buFont typeface="Wingdings" charset="0"/>
              <a:buNone/>
            </a:pPr>
            <a:r>
              <a:rPr lang="zh-CN" altLang="en-US" dirty="0" smtClean="0">
                <a:solidFill>
                  <a:srgbClr val="000000"/>
                </a:solidFill>
                <a:latin typeface="楷体" pitchFamily="49" charset="-122"/>
                <a:ea typeface="楷体" pitchFamily="49" charset="-122"/>
                <a:cs typeface="Times New Roman" charset="0"/>
              </a:rPr>
              <a:t>计量汇总层</a:t>
            </a:r>
            <a:endParaRPr lang="zh-CN" altLang="en-US" dirty="0">
              <a:solidFill>
                <a:srgbClr val="000000"/>
              </a:solidFill>
              <a:latin typeface="楷体" pitchFamily="49" charset="-122"/>
              <a:ea typeface="楷体" pitchFamily="49" charset="-122"/>
              <a:cs typeface="Times New Roman" charset="0"/>
            </a:endParaRPr>
          </a:p>
        </p:txBody>
      </p:sp>
      <p:sp>
        <p:nvSpPr>
          <p:cNvPr id="52" name="TextBox 51"/>
          <p:cNvSpPr txBox="1">
            <a:spLocks noChangeArrowheads="1"/>
          </p:cNvSpPr>
          <p:nvPr/>
        </p:nvSpPr>
        <p:spPr bwMode="auto">
          <a:xfrm>
            <a:off x="4469352" y="3285349"/>
            <a:ext cx="214313"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spcBef>
                <a:spcPct val="50000"/>
              </a:spcBef>
              <a:buClr>
                <a:srgbClr val="800000"/>
              </a:buClr>
              <a:buSzPct val="80000"/>
              <a:buFont typeface="Wingdings" charset="0"/>
              <a:buNone/>
            </a:pPr>
            <a:r>
              <a:rPr lang="zh-CN" altLang="en-US" dirty="0" smtClean="0">
                <a:solidFill>
                  <a:srgbClr val="000000"/>
                </a:solidFill>
                <a:latin typeface="楷体" pitchFamily="49" charset="-122"/>
                <a:ea typeface="楷体" pitchFamily="49" charset="-122"/>
                <a:cs typeface="Times New Roman" charset="0"/>
              </a:rPr>
              <a:t>接口指标层</a:t>
            </a:r>
            <a:endParaRPr lang="zh-CN" altLang="en-US" dirty="0">
              <a:solidFill>
                <a:srgbClr val="000000"/>
              </a:solidFill>
              <a:latin typeface="楷体" pitchFamily="49" charset="-122"/>
              <a:ea typeface="楷体" pitchFamily="49" charset="-122"/>
              <a:cs typeface="Times New Roman" charset="0"/>
            </a:endParaRPr>
          </a:p>
        </p:txBody>
      </p:sp>
      <p:sp>
        <p:nvSpPr>
          <p:cNvPr id="53" name="Rectangle 39"/>
          <p:cNvSpPr>
            <a:spLocks noChangeArrowheads="1"/>
          </p:cNvSpPr>
          <p:nvPr/>
        </p:nvSpPr>
        <p:spPr bwMode="auto">
          <a:xfrm>
            <a:off x="2110327" y="4690286"/>
            <a:ext cx="2965450" cy="239713"/>
          </a:xfrm>
          <a:prstGeom prst="rect">
            <a:avLst/>
          </a:prstGeom>
          <a:solidFill>
            <a:srgbClr val="DFDFDF"/>
          </a:solidFill>
          <a:ln w="9525">
            <a:solidFill>
              <a:srgbClr val="000000"/>
            </a:solidFill>
            <a:round/>
            <a:headEnd type="triangle" w="med" len="med"/>
            <a:tailEnd type="triangle" w="med" len="med"/>
          </a:ln>
        </p:spPr>
        <p:txBody>
          <a:bodyPr lIns="90000" tIns="46800" rIns="90000" bIns="46800" anchor="ctr"/>
          <a:lstStyle/>
          <a:p>
            <a:pPr algn="ctr">
              <a:spcBef>
                <a:spcPct val="50000"/>
              </a:spcBef>
              <a:buClr>
                <a:srgbClr val="800000"/>
              </a:buClr>
              <a:buSzPct val="80000"/>
              <a:buFont typeface="Wingdings" charset="0"/>
              <a:buNone/>
            </a:pPr>
            <a:r>
              <a:rPr lang="en-US" altLang="zh-CN" sz="800">
                <a:solidFill>
                  <a:srgbClr val="000000"/>
                </a:solidFill>
                <a:latin typeface="楷体" pitchFamily="49" charset="-122"/>
                <a:ea typeface="楷体" pitchFamily="49" charset="-122"/>
                <a:cs typeface="Times New Roman" charset="0"/>
              </a:rPr>
              <a:t>ETL</a:t>
            </a:r>
            <a:endParaRPr lang="zh-CN" altLang="en-US" sz="800">
              <a:solidFill>
                <a:srgbClr val="000000"/>
              </a:solidFill>
              <a:latin typeface="楷体" pitchFamily="49" charset="-122"/>
              <a:ea typeface="楷体" pitchFamily="49" charset="-122"/>
              <a:cs typeface="Times New Roman" charset="0"/>
            </a:endParaRPr>
          </a:p>
        </p:txBody>
      </p:sp>
      <p:sp>
        <p:nvSpPr>
          <p:cNvPr id="54" name="Rounded Rectangle 99"/>
          <p:cNvSpPr/>
          <p:nvPr/>
        </p:nvSpPr>
        <p:spPr bwMode="auto">
          <a:xfrm>
            <a:off x="5639340" y="2570974"/>
            <a:ext cx="2428875" cy="2143125"/>
          </a:xfrm>
          <a:prstGeom prst="roundRect">
            <a:avLst>
              <a:gd name="adj" fmla="val 2208"/>
            </a:avLst>
          </a:prstGeom>
          <a:solidFill>
            <a:schemeClr val="bg1">
              <a:lumMod val="95000"/>
            </a:schemeClr>
          </a:solidFill>
          <a:ln w="9525" cap="flat" cmpd="sng" algn="ctr">
            <a:solidFill>
              <a:srgbClr val="000000"/>
            </a:solidFill>
            <a:prstDash val="sysDash"/>
            <a:round/>
            <a:headEnd type="triangle" w="med" len="med"/>
            <a:tailEnd type="triangle" w="med" len="med"/>
          </a:ln>
          <a:effectLst/>
        </p:spPr>
        <p:txBody>
          <a:bodyPr lIns="90000" tIns="46800" rIns="90000" bIns="46800"/>
          <a:lstStyle/>
          <a:p>
            <a:pPr algn="ctr">
              <a:spcBef>
                <a:spcPct val="50000"/>
              </a:spcBef>
              <a:buClr>
                <a:srgbClr val="800000"/>
              </a:buClr>
              <a:buSzPct val="80000"/>
              <a:buFont typeface="Wingdings" charset="0"/>
              <a:buNone/>
            </a:pPr>
            <a:endParaRPr lang="zh-CN" altLang="en-US" sz="800">
              <a:solidFill>
                <a:srgbClr val="000000"/>
              </a:solidFill>
              <a:latin typeface="楷体" pitchFamily="49" charset="-122"/>
              <a:ea typeface="楷体" pitchFamily="49" charset="-122"/>
              <a:cs typeface="楷体" charset="0"/>
            </a:endParaRPr>
          </a:p>
        </p:txBody>
      </p:sp>
      <p:cxnSp>
        <p:nvCxnSpPr>
          <p:cNvPr id="55" name="Elbow Connector 131"/>
          <p:cNvCxnSpPr>
            <a:cxnSpLocks noChangeShapeType="1"/>
          </p:cNvCxnSpPr>
          <p:nvPr/>
        </p:nvCxnSpPr>
        <p:spPr bwMode="auto">
          <a:xfrm>
            <a:off x="1159134" y="1786749"/>
            <a:ext cx="1571625" cy="1498600"/>
          </a:xfrm>
          <a:prstGeom prst="bentConnector3">
            <a:avLst>
              <a:gd name="adj1" fmla="val 50000"/>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56" name="Flowchart: Process 55"/>
          <p:cNvSpPr>
            <a:spLocks noChangeArrowheads="1"/>
          </p:cNvSpPr>
          <p:nvPr/>
        </p:nvSpPr>
        <p:spPr bwMode="auto">
          <a:xfrm>
            <a:off x="5999702" y="2785286"/>
            <a:ext cx="2000250" cy="849313"/>
          </a:xfrm>
          <a:prstGeom prst="flowChartProcess">
            <a:avLst/>
          </a:prstGeom>
          <a:solidFill>
            <a:schemeClr val="bg1"/>
          </a:solidFill>
          <a:ln w="12700">
            <a:solidFill>
              <a:schemeClr val="tx1"/>
            </a:solidFill>
            <a:round/>
            <a:headEnd/>
            <a:tailEnd/>
          </a:ln>
        </p:spPr>
        <p:txBody>
          <a:bodyPr lIns="0" tIns="0" rIns="0" bIns="0" anchor="ctr"/>
          <a:lstStyle/>
          <a:p>
            <a:pPr algn="ctr"/>
            <a:endParaRPr lang="en-US" altLang="zh-CN" sz="1200">
              <a:latin typeface="楷体" pitchFamily="49" charset="-122"/>
              <a:ea typeface="楷体" pitchFamily="49" charset="-122"/>
            </a:endParaRPr>
          </a:p>
        </p:txBody>
      </p:sp>
      <p:sp>
        <p:nvSpPr>
          <p:cNvPr id="57" name="Flowchart: Process 55"/>
          <p:cNvSpPr>
            <a:spLocks noChangeArrowheads="1"/>
          </p:cNvSpPr>
          <p:nvPr/>
        </p:nvSpPr>
        <p:spPr bwMode="auto">
          <a:xfrm>
            <a:off x="5926677" y="3856849"/>
            <a:ext cx="2005013" cy="785812"/>
          </a:xfrm>
          <a:prstGeom prst="flowChartProcess">
            <a:avLst/>
          </a:prstGeom>
          <a:solidFill>
            <a:schemeClr val="bg1"/>
          </a:solidFill>
          <a:ln w="12700">
            <a:solidFill>
              <a:schemeClr val="tx1"/>
            </a:solidFill>
            <a:round/>
            <a:headEnd/>
            <a:tailEnd/>
          </a:ln>
        </p:spPr>
        <p:txBody>
          <a:bodyPr lIns="0" tIns="0" rIns="0" bIns="0" anchor="ctr"/>
          <a:lstStyle/>
          <a:p>
            <a:pPr algn="ctr"/>
            <a:endParaRPr lang="en-US" altLang="zh-CN" sz="1200">
              <a:latin typeface="楷体" pitchFamily="49" charset="-122"/>
              <a:ea typeface="楷体" pitchFamily="49" charset="-122"/>
            </a:endParaRPr>
          </a:p>
        </p:txBody>
      </p:sp>
      <p:sp>
        <p:nvSpPr>
          <p:cNvPr id="58" name="TextBox 100"/>
          <p:cNvSpPr txBox="1">
            <a:spLocks noChangeArrowheads="1"/>
          </p:cNvSpPr>
          <p:nvPr/>
        </p:nvSpPr>
        <p:spPr bwMode="auto">
          <a:xfrm>
            <a:off x="5999702" y="2713849"/>
            <a:ext cx="2000250" cy="214312"/>
          </a:xfrm>
          <a:prstGeom prst="rect">
            <a:avLst/>
          </a:prstGeom>
          <a:solidFill>
            <a:schemeClr val="bg1">
              <a:lumMod val="75000"/>
            </a:schemeClr>
          </a:solidFill>
          <a:ln w="9525">
            <a:solidFill>
              <a:schemeClr val="tx1"/>
            </a:solidFill>
            <a:miter lim="800000"/>
            <a:headEnd/>
            <a:tailEnd/>
          </a:ln>
        </p:spPr>
        <p:txBody>
          <a:bodyPr anchor="ctr"/>
          <a:lstStyle/>
          <a:p>
            <a:pPr algn="ctr">
              <a:defRPr/>
            </a:pPr>
            <a:r>
              <a:rPr lang="en-US" altLang="zh-CN" sz="1600" dirty="0">
                <a:latin typeface="楷体" pitchFamily="49" charset="-122"/>
                <a:ea typeface="楷体" pitchFamily="49" charset="-122"/>
              </a:rPr>
              <a:t>Web Server</a:t>
            </a:r>
            <a:endParaRPr lang="zh-CN" altLang="en-US" sz="1600" dirty="0">
              <a:latin typeface="楷体" pitchFamily="49" charset="-122"/>
              <a:ea typeface="楷体" pitchFamily="49" charset="-122"/>
            </a:endParaRPr>
          </a:p>
        </p:txBody>
      </p:sp>
      <p:sp>
        <p:nvSpPr>
          <p:cNvPr id="59" name="TextBox 100"/>
          <p:cNvSpPr txBox="1">
            <a:spLocks noChangeArrowheads="1"/>
          </p:cNvSpPr>
          <p:nvPr/>
        </p:nvSpPr>
        <p:spPr bwMode="auto">
          <a:xfrm>
            <a:off x="5926677" y="3713974"/>
            <a:ext cx="2005013" cy="214312"/>
          </a:xfrm>
          <a:prstGeom prst="rect">
            <a:avLst/>
          </a:prstGeom>
          <a:solidFill>
            <a:schemeClr val="bg1">
              <a:lumMod val="75000"/>
            </a:schemeClr>
          </a:solidFill>
          <a:ln w="9525">
            <a:solidFill>
              <a:schemeClr val="tx1"/>
            </a:solidFill>
            <a:miter lim="800000"/>
            <a:headEnd/>
            <a:tailEnd/>
          </a:ln>
        </p:spPr>
        <p:txBody>
          <a:bodyPr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a:latin typeface="楷体" pitchFamily="49" charset="-122"/>
                <a:ea typeface="楷体" pitchFamily="49" charset="-122"/>
                <a:cs typeface="楷体" charset="0"/>
              </a:rPr>
              <a:t>报表服务器</a:t>
            </a:r>
          </a:p>
        </p:txBody>
      </p:sp>
      <p:sp>
        <p:nvSpPr>
          <p:cNvPr id="60" name="Rectangle 95"/>
          <p:cNvSpPr/>
          <p:nvPr/>
        </p:nvSpPr>
        <p:spPr bwMode="auto">
          <a:xfrm>
            <a:off x="6144165" y="3204386"/>
            <a:ext cx="1708150" cy="174625"/>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defRPr/>
            </a:pPr>
            <a:r>
              <a:rPr lang="en-US" altLang="zh-CN" sz="1000" dirty="0">
                <a:latin typeface="楷体" pitchFamily="49" charset="-122"/>
                <a:ea typeface="楷体" pitchFamily="49" charset="-122"/>
              </a:rPr>
              <a:t>Web Apps</a:t>
            </a:r>
            <a:endParaRPr lang="zh-CN" altLang="en-US" sz="1000" dirty="0">
              <a:latin typeface="楷体" pitchFamily="49" charset="-122"/>
              <a:ea typeface="楷体" pitchFamily="49" charset="-122"/>
            </a:endParaRPr>
          </a:p>
        </p:txBody>
      </p:sp>
      <p:sp>
        <p:nvSpPr>
          <p:cNvPr id="61" name="Rectangle 96"/>
          <p:cNvSpPr/>
          <p:nvPr/>
        </p:nvSpPr>
        <p:spPr bwMode="auto">
          <a:xfrm>
            <a:off x="6144165" y="3413936"/>
            <a:ext cx="1708150" cy="177800"/>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r>
              <a:rPr lang="zh-CN" altLang="en-US" sz="1000" dirty="0">
                <a:latin typeface="楷体" pitchFamily="49" charset="-122"/>
                <a:ea typeface="楷体" pitchFamily="49" charset="-122"/>
                <a:cs typeface="黑体" charset="0"/>
              </a:rPr>
              <a:t>报表（</a:t>
            </a:r>
            <a:r>
              <a:rPr lang="en-US" altLang="zh-CN" sz="1000" dirty="0" err="1">
                <a:latin typeface="楷体" pitchFamily="49" charset="-122"/>
                <a:ea typeface="楷体" pitchFamily="49" charset="-122"/>
                <a:cs typeface="黑体" charset="0"/>
              </a:rPr>
              <a:t>html,pdf,excel,mht</a:t>
            </a:r>
            <a:r>
              <a:rPr lang="zh-CN" altLang="en-US" sz="1000" dirty="0">
                <a:latin typeface="楷体" pitchFamily="49" charset="-122"/>
                <a:ea typeface="楷体" pitchFamily="49" charset="-122"/>
                <a:cs typeface="黑体" charset="0"/>
              </a:rPr>
              <a:t>）</a:t>
            </a:r>
          </a:p>
        </p:txBody>
      </p:sp>
      <p:sp>
        <p:nvSpPr>
          <p:cNvPr id="62" name="Rectangle 97"/>
          <p:cNvSpPr/>
          <p:nvPr/>
        </p:nvSpPr>
        <p:spPr bwMode="auto">
          <a:xfrm>
            <a:off x="6144165" y="2969436"/>
            <a:ext cx="1708150" cy="203200"/>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defRPr/>
            </a:pPr>
            <a:r>
              <a:rPr lang="en-US" altLang="zh-CN" sz="900">
                <a:latin typeface="楷体" pitchFamily="49" charset="-122"/>
                <a:ea typeface="楷体" pitchFamily="49" charset="-122"/>
              </a:rPr>
              <a:t>Web Site Management Console</a:t>
            </a:r>
            <a:endParaRPr lang="zh-CN" altLang="en-US" sz="900">
              <a:latin typeface="楷体" pitchFamily="49" charset="-122"/>
              <a:ea typeface="楷体" pitchFamily="49" charset="-122"/>
            </a:endParaRPr>
          </a:p>
        </p:txBody>
      </p:sp>
      <p:cxnSp>
        <p:nvCxnSpPr>
          <p:cNvPr id="63" name="Elbow Connector 131"/>
          <p:cNvCxnSpPr>
            <a:cxnSpLocks noChangeShapeType="1"/>
          </p:cNvCxnSpPr>
          <p:nvPr/>
        </p:nvCxnSpPr>
        <p:spPr bwMode="auto">
          <a:xfrm rot="10800000">
            <a:off x="3721640" y="4071161"/>
            <a:ext cx="2373312" cy="357188"/>
          </a:xfrm>
          <a:prstGeom prst="bentConnector3">
            <a:avLst>
              <a:gd name="adj1" fmla="val 100162"/>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64" name="Elbow Connector 131"/>
          <p:cNvCxnSpPr>
            <a:cxnSpLocks noChangeShapeType="1"/>
            <a:endCxn id="50" idx="2"/>
          </p:cNvCxnSpPr>
          <p:nvPr/>
        </p:nvCxnSpPr>
        <p:spPr bwMode="auto">
          <a:xfrm rot="10800000">
            <a:off x="2651665" y="4123549"/>
            <a:ext cx="2782887" cy="304800"/>
          </a:xfrm>
          <a:prstGeom prst="bentConnector2">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65" name="Elbow Connector 131"/>
          <p:cNvCxnSpPr>
            <a:cxnSpLocks noChangeShapeType="1"/>
          </p:cNvCxnSpPr>
          <p:nvPr/>
        </p:nvCxnSpPr>
        <p:spPr bwMode="auto">
          <a:xfrm rot="10800000">
            <a:off x="4575715" y="4136249"/>
            <a:ext cx="1393825" cy="300037"/>
          </a:xfrm>
          <a:prstGeom prst="bentConnector2">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66" name="Elbow Connector 131"/>
          <p:cNvCxnSpPr>
            <a:cxnSpLocks noChangeShapeType="1"/>
            <a:stCxn id="57" idx="1"/>
            <a:endCxn id="61" idx="1"/>
          </p:cNvCxnSpPr>
          <p:nvPr/>
        </p:nvCxnSpPr>
        <p:spPr bwMode="auto">
          <a:xfrm rot="10800000" flipH="1">
            <a:off x="5926677" y="3502836"/>
            <a:ext cx="217488" cy="747713"/>
          </a:xfrm>
          <a:prstGeom prst="bentConnector3">
            <a:avLst>
              <a:gd name="adj1" fmla="val -105824"/>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67" name="Rectangle 121"/>
          <p:cNvSpPr/>
          <p:nvPr/>
        </p:nvSpPr>
        <p:spPr bwMode="auto">
          <a:xfrm>
            <a:off x="6071140" y="4409299"/>
            <a:ext cx="1708150" cy="171450"/>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defRPr/>
            </a:pPr>
            <a:r>
              <a:rPr lang="en-US" altLang="zh-CN" sz="1000" dirty="0">
                <a:latin typeface="楷体" pitchFamily="49" charset="-122"/>
                <a:ea typeface="楷体" pitchFamily="49" charset="-122"/>
              </a:rPr>
              <a:t>Framework Manager</a:t>
            </a:r>
            <a:endParaRPr lang="zh-CN" altLang="en-US" sz="1000" dirty="0">
              <a:latin typeface="楷体" pitchFamily="49" charset="-122"/>
              <a:ea typeface="楷体" pitchFamily="49" charset="-122"/>
            </a:endParaRPr>
          </a:p>
        </p:txBody>
      </p:sp>
      <p:sp>
        <p:nvSpPr>
          <p:cNvPr id="68" name="Rectangle 122"/>
          <p:cNvSpPr/>
          <p:nvPr/>
        </p:nvSpPr>
        <p:spPr bwMode="auto">
          <a:xfrm>
            <a:off x="6312440" y="4004486"/>
            <a:ext cx="623887" cy="285750"/>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defRPr/>
            </a:pPr>
            <a:r>
              <a:rPr lang="en-US" altLang="zh-CN" sz="1000" dirty="0">
                <a:latin typeface="楷体" pitchFamily="49" charset="-122"/>
                <a:ea typeface="楷体" pitchFamily="49" charset="-122"/>
              </a:rPr>
              <a:t>Designer</a:t>
            </a:r>
            <a:endParaRPr lang="zh-CN" altLang="en-US" sz="1000" dirty="0">
              <a:latin typeface="楷体" pitchFamily="49" charset="-122"/>
              <a:ea typeface="楷体" pitchFamily="49" charset="-122"/>
            </a:endParaRPr>
          </a:p>
        </p:txBody>
      </p:sp>
      <p:sp>
        <p:nvSpPr>
          <p:cNvPr id="69" name="Rectangle 123"/>
          <p:cNvSpPr/>
          <p:nvPr/>
        </p:nvSpPr>
        <p:spPr bwMode="auto">
          <a:xfrm>
            <a:off x="7055390" y="4004486"/>
            <a:ext cx="623887" cy="285750"/>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defRPr/>
            </a:pPr>
            <a:r>
              <a:rPr lang="en-US" altLang="zh-CN" sz="1000" dirty="0" err="1">
                <a:latin typeface="楷体" pitchFamily="49" charset="-122"/>
                <a:ea typeface="楷体" pitchFamily="49" charset="-122"/>
              </a:rPr>
              <a:t>Cognos</a:t>
            </a:r>
            <a:endParaRPr lang="zh-CN" altLang="en-US" sz="1000" dirty="0">
              <a:latin typeface="楷体" pitchFamily="49" charset="-122"/>
              <a:ea typeface="楷体" pitchFamily="49" charset="-122"/>
            </a:endParaRPr>
          </a:p>
        </p:txBody>
      </p:sp>
      <p:sp>
        <p:nvSpPr>
          <p:cNvPr id="70" name="TextBox 274"/>
          <p:cNvSpPr txBox="1">
            <a:spLocks noChangeArrowheads="1"/>
          </p:cNvSpPr>
          <p:nvPr/>
        </p:nvSpPr>
        <p:spPr bwMode="auto">
          <a:xfrm>
            <a:off x="2435765" y="2356661"/>
            <a:ext cx="857250" cy="1428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en-US" altLang="zh-CN" sz="800">
                <a:solidFill>
                  <a:srgbClr val="000000"/>
                </a:solidFill>
                <a:latin typeface="楷体" pitchFamily="49" charset="-122"/>
                <a:ea typeface="楷体" pitchFamily="49" charset="-122"/>
                <a:cs typeface="楷体" charset="0"/>
              </a:rPr>
              <a:t>First Mapping</a:t>
            </a:r>
            <a:endParaRPr lang="zh-CN" altLang="en-US" sz="800">
              <a:solidFill>
                <a:srgbClr val="000000"/>
              </a:solidFill>
              <a:latin typeface="楷体" pitchFamily="49" charset="-122"/>
              <a:ea typeface="楷体" pitchFamily="49" charset="-122"/>
              <a:cs typeface="楷体" charset="0"/>
            </a:endParaRPr>
          </a:p>
        </p:txBody>
      </p:sp>
      <p:sp>
        <p:nvSpPr>
          <p:cNvPr id="71" name="Rounded Rectangle 126"/>
          <p:cNvSpPr/>
          <p:nvPr/>
        </p:nvSpPr>
        <p:spPr bwMode="auto">
          <a:xfrm>
            <a:off x="8350790" y="2421749"/>
            <a:ext cx="769937" cy="3238500"/>
          </a:xfrm>
          <a:prstGeom prst="roundRect">
            <a:avLst>
              <a:gd name="adj" fmla="val 2208"/>
            </a:avLst>
          </a:prstGeom>
          <a:solidFill>
            <a:schemeClr val="bg1">
              <a:lumMod val="95000"/>
            </a:schemeClr>
          </a:solidFill>
          <a:ln w="9525" cap="flat" cmpd="sng" algn="ctr">
            <a:solidFill>
              <a:srgbClr val="000000"/>
            </a:solidFill>
            <a:prstDash val="sysDash"/>
            <a:round/>
            <a:headEnd type="triangle" w="med" len="med"/>
            <a:tailEnd type="triangle" w="med" len="med"/>
          </a:ln>
          <a:effectLst/>
        </p:spPr>
        <p:txBody>
          <a:bodyPr lIns="90000" tIns="46800" rIns="90000" bIns="46800"/>
          <a:lstStyle/>
          <a:p>
            <a:pPr algn="ctr">
              <a:spcBef>
                <a:spcPct val="50000"/>
              </a:spcBef>
              <a:buClr>
                <a:srgbClr val="800000"/>
              </a:buClr>
              <a:buSzPct val="80000"/>
              <a:buFont typeface="Wingdings" charset="0"/>
              <a:buNone/>
            </a:pPr>
            <a:endParaRPr lang="zh-CN" altLang="en-US" sz="800">
              <a:solidFill>
                <a:srgbClr val="000000"/>
              </a:solidFill>
              <a:latin typeface="楷体" pitchFamily="49" charset="-122"/>
              <a:ea typeface="楷体" pitchFamily="49" charset="-122"/>
              <a:cs typeface="楷体" charset="0"/>
            </a:endParaRPr>
          </a:p>
        </p:txBody>
      </p:sp>
      <p:sp>
        <p:nvSpPr>
          <p:cNvPr id="72" name="Left-Right Arrow 71"/>
          <p:cNvSpPr/>
          <p:nvPr/>
        </p:nvSpPr>
        <p:spPr bwMode="auto">
          <a:xfrm>
            <a:off x="8015827" y="4066399"/>
            <a:ext cx="357188" cy="246062"/>
          </a:xfrm>
          <a:prstGeom prst="leftRightArrow">
            <a:avLst>
              <a:gd name="adj1" fmla="val 52239"/>
              <a:gd name="adj2" fmla="val 35934"/>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endParaRPr lang="zh-CN" altLang="en-US" sz="1200">
              <a:latin typeface="楷体" pitchFamily="49" charset="-122"/>
              <a:ea typeface="楷体" pitchFamily="49" charset="-122"/>
              <a:cs typeface="黑体" charset="0"/>
            </a:endParaRPr>
          </a:p>
        </p:txBody>
      </p:sp>
      <p:sp>
        <p:nvSpPr>
          <p:cNvPr id="73" name="Left-Right Arrow 72"/>
          <p:cNvSpPr/>
          <p:nvPr/>
        </p:nvSpPr>
        <p:spPr bwMode="auto">
          <a:xfrm>
            <a:off x="8015827" y="3071036"/>
            <a:ext cx="357188" cy="246063"/>
          </a:xfrm>
          <a:prstGeom prst="leftRightArrow">
            <a:avLst>
              <a:gd name="adj1" fmla="val 52239"/>
              <a:gd name="adj2" fmla="val 35934"/>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endParaRPr lang="zh-CN" altLang="en-US" sz="1200">
              <a:latin typeface="楷体" pitchFamily="49" charset="-122"/>
              <a:ea typeface="楷体" pitchFamily="49" charset="-122"/>
              <a:cs typeface="黑体" charset="0"/>
            </a:endParaRPr>
          </a:p>
        </p:txBody>
      </p:sp>
      <p:grpSp>
        <p:nvGrpSpPr>
          <p:cNvPr id="74" name="Group 157"/>
          <p:cNvGrpSpPr>
            <a:grpSpLocks/>
          </p:cNvGrpSpPr>
          <p:nvPr/>
        </p:nvGrpSpPr>
        <p:grpSpPr bwMode="auto">
          <a:xfrm>
            <a:off x="5855240" y="4804586"/>
            <a:ext cx="2160587" cy="928688"/>
            <a:chOff x="5840977" y="5662404"/>
            <a:chExt cx="1714512" cy="928670"/>
          </a:xfrm>
        </p:grpSpPr>
        <p:sp>
          <p:nvSpPr>
            <p:cNvPr id="75" name="Rounded Rectangle 146"/>
            <p:cNvSpPr>
              <a:spLocks noChangeArrowheads="1"/>
            </p:cNvSpPr>
            <p:nvPr/>
          </p:nvSpPr>
          <p:spPr bwMode="auto">
            <a:xfrm>
              <a:off x="5840977" y="5662404"/>
              <a:ext cx="1714512" cy="928670"/>
            </a:xfrm>
            <a:prstGeom prst="roundRect">
              <a:avLst>
                <a:gd name="adj" fmla="val 2208"/>
              </a:avLst>
            </a:prstGeom>
            <a:solidFill>
              <a:schemeClr val="bg1"/>
            </a:solidFill>
            <a:ln w="9525">
              <a:solidFill>
                <a:srgbClr val="000000"/>
              </a:solidFill>
              <a:prstDash val="sysDash"/>
              <a:round/>
              <a:headEnd type="triangle" w="med" len="med"/>
              <a:tailEnd type="triangle" w="med" len="med"/>
            </a:ln>
          </p:spPr>
          <p:txBody>
            <a:bodyPr lIns="90000" tIns="46800" rIns="90000" bIns="46800" anchor="ctr"/>
            <a:lstStyle/>
            <a:p>
              <a:pPr algn="ctr">
                <a:spcBef>
                  <a:spcPct val="50000"/>
                </a:spcBef>
                <a:buClr>
                  <a:srgbClr val="800000"/>
                </a:buClr>
                <a:buSzPct val="80000"/>
                <a:buFont typeface="Wingdings" charset="0"/>
                <a:buNone/>
              </a:pPr>
              <a:endParaRPr lang="zh-CN" altLang="en-US" sz="1200">
                <a:solidFill>
                  <a:srgbClr val="000000"/>
                </a:solidFill>
                <a:latin typeface="楷体" pitchFamily="49" charset="-122"/>
                <a:ea typeface="楷体" pitchFamily="49" charset="-122"/>
                <a:cs typeface="楷体" charset="0"/>
              </a:endParaRPr>
            </a:p>
          </p:txBody>
        </p:sp>
        <p:sp>
          <p:nvSpPr>
            <p:cNvPr id="76" name="Chevron 16"/>
            <p:cNvSpPr>
              <a:spLocks noChangeArrowheads="1"/>
            </p:cNvSpPr>
            <p:nvPr/>
          </p:nvSpPr>
          <p:spPr bwMode="auto">
            <a:xfrm flipH="1">
              <a:off x="6009783" y="5876713"/>
              <a:ext cx="1330290" cy="661974"/>
            </a:xfrm>
            <a:prstGeom prst="chevron">
              <a:avLst>
                <a:gd name="adj" fmla="val 18151"/>
              </a:avLst>
            </a:prstGeom>
            <a:solidFill>
              <a:srgbClr val="6699FF"/>
            </a:solidFill>
            <a:ln w="9525">
              <a:solidFill>
                <a:srgbClr val="757575"/>
              </a:solidFill>
              <a:round/>
              <a:headEnd type="triangle" w="med" len="med"/>
              <a:tailEnd type="triangle" w="med" len="med"/>
            </a:ln>
          </p:spPr>
          <p:txBody>
            <a:bodyPr lIns="90000" tIns="46800" rIns="90000" bIns="46800" anchor="ctr"/>
            <a:lstStyle/>
            <a:p>
              <a:pPr algn="ctr">
                <a:spcBef>
                  <a:spcPct val="50000"/>
                </a:spcBef>
                <a:buClr>
                  <a:srgbClr val="800000"/>
                </a:buClr>
                <a:buSzPct val="80000"/>
                <a:buFont typeface="Wingdings" charset="0"/>
                <a:buNone/>
              </a:pPr>
              <a:endParaRPr lang="en-US" altLang="zh-CN" sz="1400">
                <a:solidFill>
                  <a:srgbClr val="FFFFFF"/>
                </a:solidFill>
                <a:latin typeface="楷体" pitchFamily="49" charset="-122"/>
                <a:ea typeface="楷体" pitchFamily="49" charset="-122"/>
                <a:cs typeface="楷体" charset="0"/>
              </a:endParaRPr>
            </a:p>
          </p:txBody>
        </p:sp>
        <p:sp>
          <p:nvSpPr>
            <p:cNvPr id="77" name="Rounded Rectangle 45"/>
            <p:cNvSpPr>
              <a:spLocks noChangeArrowheads="1"/>
            </p:cNvSpPr>
            <p:nvPr/>
          </p:nvSpPr>
          <p:spPr bwMode="auto">
            <a:xfrm>
              <a:off x="6269290" y="5964023"/>
              <a:ext cx="831431" cy="198434"/>
            </a:xfrm>
            <a:prstGeom prst="roundRect">
              <a:avLst>
                <a:gd name="adj" fmla="val 16667"/>
              </a:avLst>
            </a:prstGeom>
            <a:solidFill>
              <a:srgbClr val="CCECFF">
                <a:alpha val="50195"/>
              </a:srgbClr>
            </a:solidFill>
            <a:ln w="9525">
              <a:solidFill>
                <a:srgbClr val="000000"/>
              </a:solidFill>
              <a:round/>
              <a:headEnd type="triangle" w="med" len="med"/>
              <a:tailEnd type="triangle" w="med" len="med"/>
            </a:ln>
          </p:spPr>
          <p:txBody>
            <a:bodyPr lIns="90000" tIns="46800" rIns="90000" bIns="46800" anchor="ctr"/>
            <a:lstStyle/>
            <a:p>
              <a:pPr algn="ctr">
                <a:spcBef>
                  <a:spcPct val="50000"/>
                </a:spcBef>
                <a:buClr>
                  <a:srgbClr val="800000"/>
                </a:buClr>
                <a:buSzPct val="80000"/>
                <a:buFont typeface="Wingdings" charset="0"/>
                <a:buNone/>
              </a:pPr>
              <a:r>
                <a:rPr lang="zh-CN" altLang="en-US" sz="800">
                  <a:solidFill>
                    <a:srgbClr val="000000"/>
                  </a:solidFill>
                  <a:latin typeface="楷体" pitchFamily="49" charset="-122"/>
                  <a:ea typeface="楷体" pitchFamily="49" charset="-122"/>
                  <a:cs typeface="楷体" charset="0"/>
                </a:rPr>
                <a:t>监管资本计算</a:t>
              </a:r>
            </a:p>
          </p:txBody>
        </p:sp>
        <p:sp>
          <p:nvSpPr>
            <p:cNvPr id="78" name="Rounded Rectangle 46"/>
            <p:cNvSpPr>
              <a:spLocks noChangeArrowheads="1"/>
            </p:cNvSpPr>
            <p:nvPr/>
          </p:nvSpPr>
          <p:spPr bwMode="auto">
            <a:xfrm>
              <a:off x="6269290" y="6305330"/>
              <a:ext cx="832691" cy="198433"/>
            </a:xfrm>
            <a:prstGeom prst="roundRect">
              <a:avLst>
                <a:gd name="adj" fmla="val 16667"/>
              </a:avLst>
            </a:prstGeom>
            <a:solidFill>
              <a:srgbClr val="CCECFF">
                <a:alpha val="50195"/>
              </a:srgbClr>
            </a:solidFill>
            <a:ln w="9525">
              <a:solidFill>
                <a:srgbClr val="000000"/>
              </a:solidFill>
              <a:round/>
              <a:headEnd type="triangle" w="med" len="med"/>
              <a:tailEnd type="triangle" w="med" len="med"/>
            </a:ln>
          </p:spPr>
          <p:txBody>
            <a:bodyPr lIns="90000" tIns="46800" rIns="90000" bIns="46800" anchor="ctr"/>
            <a:lstStyle/>
            <a:p>
              <a:pPr algn="ctr">
                <a:spcBef>
                  <a:spcPct val="50000"/>
                </a:spcBef>
                <a:buClr>
                  <a:srgbClr val="800000"/>
                </a:buClr>
                <a:buSzPct val="80000"/>
                <a:buFont typeface="Wingdings" charset="0"/>
                <a:buNone/>
              </a:pPr>
              <a:r>
                <a:rPr lang="zh-CN" altLang="en-US" sz="800">
                  <a:solidFill>
                    <a:srgbClr val="000000"/>
                  </a:solidFill>
                  <a:latin typeface="楷体" pitchFamily="49" charset="-122"/>
                  <a:ea typeface="楷体" pitchFamily="49" charset="-122"/>
                  <a:cs typeface="楷体" charset="0"/>
                </a:rPr>
                <a:t>经济资本计算</a:t>
              </a:r>
            </a:p>
          </p:txBody>
        </p:sp>
        <p:sp>
          <p:nvSpPr>
            <p:cNvPr id="79" name="TextBox 118"/>
            <p:cNvSpPr txBox="1">
              <a:spLocks noChangeArrowheads="1"/>
            </p:cNvSpPr>
            <p:nvPr/>
          </p:nvSpPr>
          <p:spPr bwMode="auto">
            <a:xfrm>
              <a:off x="6068000" y="5662404"/>
              <a:ext cx="12858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a:latin typeface="楷体" pitchFamily="49" charset="-122"/>
                  <a:ea typeface="楷体" pitchFamily="49" charset="-122"/>
                  <a:cs typeface="楷体_GB2312" charset="0"/>
                </a:rPr>
                <a:t>资本计算引擎（</a:t>
              </a:r>
              <a:r>
                <a:rPr lang="en-US" altLang="zh-CN">
                  <a:latin typeface="楷体" pitchFamily="49" charset="-122"/>
                  <a:ea typeface="楷体" pitchFamily="49" charset="-122"/>
                  <a:cs typeface="楷体_GB2312" charset="0"/>
                </a:rPr>
                <a:t>RWA</a:t>
              </a:r>
              <a:r>
                <a:rPr lang="zh-CN" altLang="en-US">
                  <a:latin typeface="楷体" pitchFamily="49" charset="-122"/>
                  <a:ea typeface="楷体" pitchFamily="49" charset="-122"/>
                  <a:cs typeface="楷体_GB2312" charset="0"/>
                </a:rPr>
                <a:t>）</a:t>
              </a:r>
            </a:p>
          </p:txBody>
        </p:sp>
      </p:grpSp>
      <p:cxnSp>
        <p:nvCxnSpPr>
          <p:cNvPr id="80" name="Elbow Connector 131"/>
          <p:cNvCxnSpPr>
            <a:cxnSpLocks noChangeShapeType="1"/>
            <a:stCxn id="53" idx="3"/>
          </p:cNvCxnSpPr>
          <p:nvPr/>
        </p:nvCxnSpPr>
        <p:spPr bwMode="auto">
          <a:xfrm>
            <a:off x="5075777" y="4810936"/>
            <a:ext cx="785813" cy="546100"/>
          </a:xfrm>
          <a:prstGeom prst="bentConnector3">
            <a:avLst>
              <a:gd name="adj1" fmla="val 50000"/>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81" name="TextBox 274"/>
          <p:cNvSpPr txBox="1">
            <a:spLocks noChangeArrowheads="1"/>
          </p:cNvSpPr>
          <p:nvPr/>
        </p:nvSpPr>
        <p:spPr bwMode="auto">
          <a:xfrm>
            <a:off x="4870990" y="5071286"/>
            <a:ext cx="1071562" cy="28575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sz="800">
                <a:solidFill>
                  <a:srgbClr val="000000"/>
                </a:solidFill>
                <a:latin typeface="楷体" pitchFamily="49" charset="-122"/>
                <a:ea typeface="楷体" pitchFamily="49" charset="-122"/>
                <a:cs typeface="楷体" charset="0"/>
              </a:rPr>
              <a:t>市场风险</a:t>
            </a:r>
            <a:r>
              <a:rPr lang="en-US" altLang="zh-CN" sz="800">
                <a:solidFill>
                  <a:srgbClr val="000000"/>
                </a:solidFill>
                <a:latin typeface="楷体" pitchFamily="49" charset="-122"/>
                <a:ea typeface="楷体" pitchFamily="49" charset="-122"/>
                <a:cs typeface="楷体" charset="0"/>
              </a:rPr>
              <a:t>VAR</a:t>
            </a:r>
            <a:endParaRPr lang="zh-CN" altLang="en-US" sz="800">
              <a:solidFill>
                <a:srgbClr val="000000"/>
              </a:solidFill>
              <a:latin typeface="楷体" pitchFamily="49" charset="-122"/>
              <a:ea typeface="楷体" pitchFamily="49" charset="-122"/>
              <a:cs typeface="楷体" charset="0"/>
            </a:endParaRPr>
          </a:p>
        </p:txBody>
      </p:sp>
      <p:sp>
        <p:nvSpPr>
          <p:cNvPr id="82" name="Left-Right Arrow 162"/>
          <p:cNvSpPr/>
          <p:nvPr/>
        </p:nvSpPr>
        <p:spPr bwMode="auto">
          <a:xfrm>
            <a:off x="5278977" y="3069449"/>
            <a:ext cx="720725" cy="247650"/>
          </a:xfrm>
          <a:prstGeom prst="leftRightArrow">
            <a:avLst>
              <a:gd name="adj1" fmla="val 52239"/>
              <a:gd name="adj2" fmla="val 48162"/>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lIns="0" tIns="0" rIns="0" bIns="0" anchor="ctr"/>
          <a:lstStyle/>
          <a:p>
            <a:pPr algn="ctr"/>
            <a:endParaRPr lang="zh-CN" altLang="en-US" sz="1200">
              <a:latin typeface="楷体" pitchFamily="49" charset="-122"/>
              <a:ea typeface="楷体" pitchFamily="49" charset="-122"/>
              <a:cs typeface="黑体" charset="0"/>
            </a:endParaRPr>
          </a:p>
        </p:txBody>
      </p:sp>
      <p:pic>
        <p:nvPicPr>
          <p:cNvPr id="83" name="Picture 76" descr="deskto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8519065" y="2682099"/>
            <a:ext cx="3635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76" descr="deskto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8519065" y="3467911"/>
            <a:ext cx="3635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76" descr="deskto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8519065" y="4714099"/>
            <a:ext cx="3635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118"/>
          <p:cNvSpPr txBox="1">
            <a:spLocks noChangeArrowheads="1"/>
          </p:cNvSpPr>
          <p:nvPr/>
        </p:nvSpPr>
        <p:spPr bwMode="auto">
          <a:xfrm>
            <a:off x="8089900" y="2632005"/>
            <a:ext cx="12858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a:latin typeface="楷体" pitchFamily="49" charset="-122"/>
                <a:ea typeface="楷体" pitchFamily="49" charset="-122"/>
                <a:cs typeface="楷体_GB2312" charset="0"/>
              </a:rPr>
              <a:t>市场风险用户</a:t>
            </a:r>
          </a:p>
        </p:txBody>
      </p:sp>
      <p:sp>
        <p:nvSpPr>
          <p:cNvPr id="87" name="TextBox 86"/>
          <p:cNvSpPr txBox="1">
            <a:spLocks noChangeArrowheads="1"/>
          </p:cNvSpPr>
          <p:nvPr/>
        </p:nvSpPr>
        <p:spPr bwMode="auto">
          <a:xfrm>
            <a:off x="8447627" y="4318811"/>
            <a:ext cx="5000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spcBef>
                <a:spcPct val="50000"/>
              </a:spcBef>
              <a:buClr>
                <a:srgbClr val="800000"/>
              </a:buClr>
              <a:buSzPct val="80000"/>
              <a:buFont typeface="Wingdings" charset="0"/>
              <a:buNone/>
            </a:pPr>
            <a:r>
              <a:rPr lang="en-US" altLang="zh-CN" b="1">
                <a:solidFill>
                  <a:srgbClr val="000000"/>
                </a:solidFill>
                <a:latin typeface="楷体" pitchFamily="49" charset="-122"/>
                <a:ea typeface="楷体" pitchFamily="49" charset="-122"/>
                <a:cs typeface="Times New Roman" charset="0"/>
              </a:rPr>
              <a:t>……</a:t>
            </a:r>
            <a:endParaRPr lang="zh-CN" altLang="en-US" b="1">
              <a:solidFill>
                <a:srgbClr val="000000"/>
              </a:solidFill>
              <a:latin typeface="楷体" pitchFamily="49" charset="-122"/>
              <a:ea typeface="楷体" pitchFamily="49" charset="-122"/>
              <a:cs typeface="Times New Roman" charset="0"/>
            </a:endParaRPr>
          </a:p>
        </p:txBody>
      </p:sp>
      <p:sp>
        <p:nvSpPr>
          <p:cNvPr id="88" name="TextBox 118"/>
          <p:cNvSpPr txBox="1">
            <a:spLocks noChangeArrowheads="1"/>
          </p:cNvSpPr>
          <p:nvPr/>
        </p:nvSpPr>
        <p:spPr bwMode="auto">
          <a:xfrm>
            <a:off x="8075613" y="3332093"/>
            <a:ext cx="12858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a:latin typeface="楷体" pitchFamily="49" charset="-122"/>
                <a:ea typeface="楷体" pitchFamily="49" charset="-122"/>
                <a:cs typeface="楷体_GB2312" charset="0"/>
              </a:rPr>
              <a:t>应用操作</a:t>
            </a:r>
          </a:p>
        </p:txBody>
      </p:sp>
      <p:sp>
        <p:nvSpPr>
          <p:cNvPr id="89" name="TextBox 118"/>
          <p:cNvSpPr txBox="1">
            <a:spLocks noChangeArrowheads="1"/>
          </p:cNvSpPr>
          <p:nvPr/>
        </p:nvSpPr>
        <p:spPr bwMode="auto">
          <a:xfrm>
            <a:off x="8075613" y="4189343"/>
            <a:ext cx="12858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a:latin typeface="楷体" pitchFamily="49" charset="-122"/>
                <a:ea typeface="楷体" pitchFamily="49" charset="-122"/>
                <a:cs typeface="楷体_GB2312" charset="0"/>
              </a:rPr>
              <a:t>报表定制</a:t>
            </a:r>
          </a:p>
        </p:txBody>
      </p:sp>
      <p:sp>
        <p:nvSpPr>
          <p:cNvPr id="90" name="TextBox 118"/>
          <p:cNvSpPr txBox="1">
            <a:spLocks noChangeArrowheads="1"/>
          </p:cNvSpPr>
          <p:nvPr/>
        </p:nvSpPr>
        <p:spPr bwMode="auto">
          <a:xfrm>
            <a:off x="8075613" y="5435530"/>
            <a:ext cx="12858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zh-CN" altLang="en-US">
                <a:latin typeface="楷体" pitchFamily="49" charset="-122"/>
                <a:ea typeface="楷体" pitchFamily="49" charset="-122"/>
                <a:cs typeface="楷体_GB2312" charset="0"/>
              </a:rPr>
              <a:t>信息查询</a:t>
            </a:r>
          </a:p>
        </p:txBody>
      </p:sp>
      <p:sp>
        <p:nvSpPr>
          <p:cNvPr id="91" name="Rounded Rectangle 7"/>
          <p:cNvSpPr>
            <a:spLocks noChangeArrowheads="1"/>
          </p:cNvSpPr>
          <p:nvPr/>
        </p:nvSpPr>
        <p:spPr bwMode="auto">
          <a:xfrm>
            <a:off x="190759" y="1915886"/>
            <a:ext cx="962025" cy="1539875"/>
          </a:xfrm>
          <a:prstGeom prst="roundRect">
            <a:avLst>
              <a:gd name="adj" fmla="val 3847"/>
            </a:avLst>
          </a:prstGeom>
          <a:solidFill>
            <a:srgbClr val="FFFFFF"/>
          </a:solidFill>
          <a:ln w="9525">
            <a:solidFill>
              <a:srgbClr val="000000"/>
            </a:solidFill>
            <a:prstDash val="sysDash"/>
            <a:round/>
            <a:headEnd type="triangle" w="med" len="med"/>
            <a:tailEnd type="triangle" w="med" len="med"/>
          </a:ln>
        </p:spPr>
        <p:txBody>
          <a:bodyPr lIns="90000" tIns="46800" rIns="90000" bIns="46800"/>
          <a:lstStyle/>
          <a:p>
            <a:pPr algn="ctr">
              <a:spcBef>
                <a:spcPct val="50000"/>
              </a:spcBef>
              <a:buClr>
                <a:srgbClr val="800000"/>
              </a:buClr>
              <a:buSzPct val="80000"/>
              <a:buFont typeface="Wingdings" charset="0"/>
              <a:buNone/>
            </a:pPr>
            <a:endParaRPr lang="zh-CN" altLang="en-US" sz="800" dirty="0">
              <a:solidFill>
                <a:srgbClr val="000000"/>
              </a:solidFill>
              <a:latin typeface="楷体" pitchFamily="49" charset="-122"/>
              <a:ea typeface="楷体" pitchFamily="49" charset="-122"/>
              <a:cs typeface="Times New Roman" charset="0"/>
            </a:endParaRPr>
          </a:p>
        </p:txBody>
      </p:sp>
      <p:sp>
        <p:nvSpPr>
          <p:cNvPr id="92" name="Can 53"/>
          <p:cNvSpPr>
            <a:spLocks noChangeArrowheads="1"/>
          </p:cNvSpPr>
          <p:nvPr/>
        </p:nvSpPr>
        <p:spPr bwMode="auto">
          <a:xfrm>
            <a:off x="301884" y="2262129"/>
            <a:ext cx="733425" cy="301625"/>
          </a:xfrm>
          <a:prstGeom prst="can">
            <a:avLst>
              <a:gd name="adj" fmla="val 25000"/>
            </a:avLst>
          </a:prstGeom>
          <a:solidFill>
            <a:srgbClr val="FFFF99"/>
          </a:solidFill>
          <a:ln w="9525">
            <a:solidFill>
              <a:srgbClr val="000000"/>
            </a:solidFill>
            <a:round/>
            <a:headEnd/>
            <a:tailEnd/>
          </a:ln>
        </p:spPr>
        <p:txBody>
          <a:bodyPr lIns="90000" tIns="46800" rIns="90000" bIns="46800" anchor="ctr"/>
          <a:lstStyle/>
          <a:p>
            <a:pPr algn="ctr">
              <a:spcBef>
                <a:spcPct val="50000"/>
              </a:spcBef>
              <a:buClr>
                <a:srgbClr val="800000"/>
              </a:buClr>
              <a:buSzPct val="80000"/>
              <a:buFont typeface="Wingdings" charset="0"/>
              <a:buNone/>
            </a:pPr>
            <a:r>
              <a:rPr lang="en-US" altLang="zh-CN" sz="800" b="1" dirty="0" err="1" smtClean="0">
                <a:solidFill>
                  <a:srgbClr val="000000"/>
                </a:solidFill>
                <a:latin typeface="楷体" pitchFamily="49" charset="-122"/>
                <a:ea typeface="楷体" pitchFamily="49" charset="-122"/>
                <a:cs typeface="Times New Roman" charset="0"/>
              </a:rPr>
              <a:t>comstar</a:t>
            </a:r>
            <a:endParaRPr lang="zh-CN" altLang="en-US" sz="800" b="1" dirty="0">
              <a:solidFill>
                <a:srgbClr val="000000"/>
              </a:solidFill>
              <a:latin typeface="楷体" pitchFamily="49" charset="-122"/>
              <a:ea typeface="楷体" pitchFamily="49" charset="-122"/>
              <a:cs typeface="Times New Roman" charset="0"/>
            </a:endParaRPr>
          </a:p>
        </p:txBody>
      </p:sp>
      <p:sp>
        <p:nvSpPr>
          <p:cNvPr id="93" name="Can 54"/>
          <p:cNvSpPr>
            <a:spLocks noChangeArrowheads="1"/>
          </p:cNvSpPr>
          <p:nvPr/>
        </p:nvSpPr>
        <p:spPr bwMode="auto">
          <a:xfrm>
            <a:off x="301884" y="2627254"/>
            <a:ext cx="733425" cy="301625"/>
          </a:xfrm>
          <a:prstGeom prst="can">
            <a:avLst>
              <a:gd name="adj" fmla="val 25000"/>
            </a:avLst>
          </a:prstGeom>
          <a:solidFill>
            <a:srgbClr val="FFFF99"/>
          </a:solidFill>
          <a:ln w="9525">
            <a:solidFill>
              <a:srgbClr val="000000"/>
            </a:solidFill>
            <a:round/>
            <a:headEnd/>
            <a:tailEnd/>
          </a:ln>
        </p:spPr>
        <p:txBody>
          <a:bodyPr lIns="90000" tIns="46800" rIns="90000" bIns="46800" anchor="ctr"/>
          <a:lstStyle/>
          <a:p>
            <a:pPr algn="ctr">
              <a:spcBef>
                <a:spcPct val="50000"/>
              </a:spcBef>
              <a:buClr>
                <a:srgbClr val="800000"/>
              </a:buClr>
              <a:buSzPct val="80000"/>
            </a:pPr>
            <a:r>
              <a:rPr lang="zh-CN" altLang="en-US" sz="800" b="1" dirty="0" smtClean="0">
                <a:solidFill>
                  <a:srgbClr val="000000"/>
                </a:solidFill>
                <a:latin typeface="楷体" pitchFamily="49" charset="-122"/>
                <a:ea typeface="楷体" pitchFamily="49" charset="-122"/>
                <a:cs typeface="Times New Roman" charset="0"/>
              </a:rPr>
              <a:t>理财</a:t>
            </a:r>
            <a:endParaRPr lang="zh-CN" altLang="en-US" sz="800" b="1" dirty="0">
              <a:solidFill>
                <a:srgbClr val="000000"/>
              </a:solidFill>
              <a:latin typeface="楷体" pitchFamily="49" charset="-122"/>
              <a:ea typeface="楷体" pitchFamily="49" charset="-122"/>
              <a:cs typeface="Times New Roman" charset="0"/>
            </a:endParaRPr>
          </a:p>
        </p:txBody>
      </p:sp>
      <p:sp>
        <p:nvSpPr>
          <p:cNvPr id="94" name="Right Arrow 180"/>
          <p:cNvSpPr>
            <a:spLocks noChangeArrowheads="1"/>
          </p:cNvSpPr>
          <p:nvPr/>
        </p:nvSpPr>
        <p:spPr bwMode="auto">
          <a:xfrm>
            <a:off x="1482470" y="4206098"/>
            <a:ext cx="373063" cy="168275"/>
          </a:xfrm>
          <a:prstGeom prst="rightArrow">
            <a:avLst>
              <a:gd name="adj1" fmla="val 50000"/>
              <a:gd name="adj2" fmla="val 58894"/>
            </a:avLst>
          </a:prstGeom>
          <a:solidFill>
            <a:srgbClr val="A6A6A6"/>
          </a:solidFill>
          <a:ln w="9525">
            <a:solidFill>
              <a:srgbClr val="000000"/>
            </a:solidFill>
            <a:round/>
            <a:headEnd type="triangle" w="med" len="med"/>
            <a:tailEnd type="triangle" w="med" len="med"/>
          </a:ln>
        </p:spPr>
        <p:txBody>
          <a:bodyPr lIns="90000" tIns="46800" rIns="90000" bIns="46800" anchor="ctr"/>
          <a:lstStyle/>
          <a:p>
            <a:pPr algn="ctr">
              <a:spcBef>
                <a:spcPct val="50000"/>
              </a:spcBef>
              <a:buClr>
                <a:srgbClr val="800000"/>
              </a:buClr>
              <a:buSzPct val="80000"/>
              <a:buFont typeface="Wingdings" charset="0"/>
              <a:buNone/>
            </a:pPr>
            <a:endParaRPr lang="zh-CN" altLang="en-US" sz="800">
              <a:solidFill>
                <a:srgbClr val="000000"/>
              </a:solidFill>
              <a:latin typeface="楷体" pitchFamily="49" charset="-122"/>
              <a:ea typeface="楷体" pitchFamily="49" charset="-122"/>
              <a:cs typeface="Times New Roman" charset="0"/>
            </a:endParaRPr>
          </a:p>
        </p:txBody>
      </p:sp>
      <p:sp>
        <p:nvSpPr>
          <p:cNvPr id="95" name="Rounded Rectangle 7"/>
          <p:cNvSpPr>
            <a:spLocks noChangeArrowheads="1"/>
          </p:cNvSpPr>
          <p:nvPr/>
        </p:nvSpPr>
        <p:spPr bwMode="auto">
          <a:xfrm>
            <a:off x="197109" y="3791734"/>
            <a:ext cx="962025" cy="1825625"/>
          </a:xfrm>
          <a:prstGeom prst="roundRect">
            <a:avLst>
              <a:gd name="adj" fmla="val 3847"/>
            </a:avLst>
          </a:prstGeom>
          <a:solidFill>
            <a:srgbClr val="FFFFFF"/>
          </a:solidFill>
          <a:ln w="9525">
            <a:solidFill>
              <a:srgbClr val="000000"/>
            </a:solidFill>
            <a:prstDash val="sysDash"/>
            <a:round/>
            <a:headEnd type="triangle" w="med" len="med"/>
            <a:tailEnd type="triangle" w="med" len="med"/>
          </a:ln>
        </p:spPr>
        <p:txBody>
          <a:bodyPr lIns="90000" tIns="46800" rIns="90000" bIns="46800"/>
          <a:lstStyle/>
          <a:p>
            <a:pPr algn="ctr">
              <a:spcBef>
                <a:spcPct val="50000"/>
              </a:spcBef>
              <a:buClr>
                <a:srgbClr val="800000"/>
              </a:buClr>
              <a:buSzPct val="80000"/>
              <a:buFont typeface="Wingdings" charset="0"/>
              <a:buNone/>
            </a:pPr>
            <a:endParaRPr lang="zh-CN" altLang="en-US" sz="800" dirty="0">
              <a:solidFill>
                <a:srgbClr val="000000"/>
              </a:solidFill>
              <a:latin typeface="楷体" pitchFamily="49" charset="-122"/>
              <a:ea typeface="楷体" pitchFamily="49" charset="-122"/>
              <a:cs typeface="Times New Roman" charset="0"/>
            </a:endParaRPr>
          </a:p>
        </p:txBody>
      </p:sp>
      <p:sp>
        <p:nvSpPr>
          <p:cNvPr id="96" name="Can 57"/>
          <p:cNvSpPr>
            <a:spLocks noChangeArrowheads="1"/>
          </p:cNvSpPr>
          <p:nvPr/>
        </p:nvSpPr>
        <p:spPr bwMode="auto">
          <a:xfrm>
            <a:off x="301884" y="4026684"/>
            <a:ext cx="733425" cy="303212"/>
          </a:xfrm>
          <a:prstGeom prst="can">
            <a:avLst>
              <a:gd name="adj" fmla="val 25000"/>
            </a:avLst>
          </a:prstGeom>
          <a:solidFill>
            <a:srgbClr val="FFFF99"/>
          </a:solidFill>
          <a:ln w="9525">
            <a:solidFill>
              <a:srgbClr val="000000"/>
            </a:solidFill>
            <a:round/>
            <a:headEnd/>
            <a:tailEnd/>
          </a:ln>
        </p:spPr>
        <p:txBody>
          <a:bodyPr lIns="90000" tIns="46800" rIns="90000" bIns="46800" anchor="ctr"/>
          <a:lstStyle/>
          <a:p>
            <a:pPr algn="ctr">
              <a:spcBef>
                <a:spcPct val="50000"/>
              </a:spcBef>
              <a:buClr>
                <a:srgbClr val="800000"/>
              </a:buClr>
              <a:buSzPct val="80000"/>
            </a:pPr>
            <a:r>
              <a:rPr lang="zh-CN" altLang="en-US" sz="800" b="1" dirty="0">
                <a:solidFill>
                  <a:srgbClr val="000000"/>
                </a:solidFill>
                <a:latin typeface="楷体" pitchFamily="49" charset="-122"/>
                <a:ea typeface="楷体" pitchFamily="49" charset="-122"/>
                <a:cs typeface="Times New Roman" charset="0"/>
              </a:rPr>
              <a:t>财务报告</a:t>
            </a:r>
          </a:p>
        </p:txBody>
      </p:sp>
      <p:sp>
        <p:nvSpPr>
          <p:cNvPr id="97" name="TextBox 58"/>
          <p:cNvSpPr txBox="1">
            <a:spLocks noChangeArrowheads="1"/>
          </p:cNvSpPr>
          <p:nvPr/>
        </p:nvSpPr>
        <p:spPr bwMode="auto">
          <a:xfrm>
            <a:off x="444759" y="5214161"/>
            <a:ext cx="5000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spcBef>
                <a:spcPct val="50000"/>
              </a:spcBef>
              <a:buClr>
                <a:srgbClr val="800000"/>
              </a:buClr>
              <a:buSzPct val="80000"/>
              <a:buFont typeface="Wingdings" charset="0"/>
              <a:buNone/>
            </a:pPr>
            <a:r>
              <a:rPr lang="en-US" altLang="zh-CN" sz="800">
                <a:solidFill>
                  <a:srgbClr val="000000"/>
                </a:solidFill>
                <a:latin typeface="楷体" pitchFamily="49" charset="-122"/>
                <a:ea typeface="楷体" pitchFamily="49" charset="-122"/>
                <a:cs typeface="Times New Roman" charset="0"/>
              </a:rPr>
              <a:t>……</a:t>
            </a:r>
            <a:endParaRPr lang="zh-CN" altLang="en-US" sz="800">
              <a:solidFill>
                <a:srgbClr val="000000"/>
              </a:solidFill>
              <a:latin typeface="楷体" pitchFamily="49" charset="-122"/>
              <a:ea typeface="楷体" pitchFamily="49" charset="-122"/>
              <a:cs typeface="Times New Roman" charset="0"/>
            </a:endParaRPr>
          </a:p>
        </p:txBody>
      </p:sp>
      <p:sp>
        <p:nvSpPr>
          <p:cNvPr id="98" name="Rounded Rectangle 7"/>
          <p:cNvSpPr>
            <a:spLocks noChangeArrowheads="1"/>
          </p:cNvSpPr>
          <p:nvPr/>
        </p:nvSpPr>
        <p:spPr bwMode="auto">
          <a:xfrm>
            <a:off x="319347" y="3019366"/>
            <a:ext cx="714375" cy="338138"/>
          </a:xfrm>
          <a:prstGeom prst="roundRect">
            <a:avLst>
              <a:gd name="adj" fmla="val 3847"/>
            </a:avLst>
          </a:prstGeom>
          <a:solidFill>
            <a:srgbClr val="FFFF99"/>
          </a:solidFill>
          <a:ln w="9525">
            <a:solidFill>
              <a:srgbClr val="000000"/>
            </a:solidFill>
            <a:round/>
            <a:headEnd/>
            <a:tailEnd/>
          </a:ln>
        </p:spPr>
        <p:txBody>
          <a:bodyPr lIns="90000" tIns="46800" rIns="90000" bIns="46800" anchor="ctr"/>
          <a:lstStyle/>
          <a:p>
            <a:pPr algn="ctr">
              <a:spcBef>
                <a:spcPct val="50000"/>
              </a:spcBef>
              <a:buClr>
                <a:srgbClr val="800000"/>
              </a:buClr>
              <a:buSzPct val="80000"/>
              <a:buFont typeface="Wingdings" charset="0"/>
              <a:buNone/>
            </a:pPr>
            <a:r>
              <a:rPr lang="zh-CN" altLang="en-US" sz="800" b="1" dirty="0">
                <a:solidFill>
                  <a:srgbClr val="000000"/>
                </a:solidFill>
                <a:latin typeface="楷体" pitchFamily="49" charset="-122"/>
                <a:ea typeface="楷体" pitchFamily="49" charset="-122"/>
                <a:cs typeface="Times New Roman" charset="0"/>
              </a:rPr>
              <a:t>信息补</a:t>
            </a:r>
            <a:r>
              <a:rPr lang="zh-CN" altLang="en-US" sz="800" b="1" dirty="0" smtClean="0">
                <a:solidFill>
                  <a:srgbClr val="000000"/>
                </a:solidFill>
                <a:latin typeface="楷体" pitchFamily="49" charset="-122"/>
                <a:ea typeface="楷体" pitchFamily="49" charset="-122"/>
                <a:cs typeface="Times New Roman" charset="0"/>
              </a:rPr>
              <a:t>录</a:t>
            </a:r>
            <a:endParaRPr lang="en-US" altLang="zh-CN" sz="800" b="1" dirty="0">
              <a:solidFill>
                <a:srgbClr val="000000"/>
              </a:solidFill>
              <a:latin typeface="楷体" pitchFamily="49" charset="-122"/>
              <a:ea typeface="楷体" pitchFamily="49" charset="-122"/>
              <a:cs typeface="Times New Roman" charset="0"/>
            </a:endParaRPr>
          </a:p>
        </p:txBody>
      </p:sp>
      <p:sp>
        <p:nvSpPr>
          <p:cNvPr id="99" name="Can 56"/>
          <p:cNvSpPr>
            <a:spLocks noChangeArrowheads="1"/>
          </p:cNvSpPr>
          <p:nvPr/>
        </p:nvSpPr>
        <p:spPr bwMode="auto">
          <a:xfrm>
            <a:off x="300297" y="4580749"/>
            <a:ext cx="733425" cy="303213"/>
          </a:xfrm>
          <a:prstGeom prst="can">
            <a:avLst>
              <a:gd name="adj" fmla="val 25000"/>
            </a:avLst>
          </a:prstGeom>
          <a:solidFill>
            <a:srgbClr val="FFFF99"/>
          </a:solidFill>
          <a:ln w="9525">
            <a:solidFill>
              <a:srgbClr val="000000"/>
            </a:solidFill>
            <a:round/>
            <a:headEnd/>
            <a:tailEnd/>
          </a:ln>
        </p:spPr>
        <p:txBody>
          <a:bodyPr lIns="90000" tIns="46800" rIns="90000" bIns="46800" anchor="ctr"/>
          <a:lstStyle/>
          <a:p>
            <a:pPr algn="ctr">
              <a:spcBef>
                <a:spcPct val="50000"/>
              </a:spcBef>
              <a:buClr>
                <a:srgbClr val="800000"/>
              </a:buClr>
              <a:buSzPct val="80000"/>
            </a:pPr>
            <a:r>
              <a:rPr lang="zh-CN" altLang="en-US" sz="800" b="1" dirty="0" smtClean="0">
                <a:solidFill>
                  <a:srgbClr val="000000"/>
                </a:solidFill>
                <a:latin typeface="楷体" pitchFamily="49" charset="-122"/>
                <a:ea typeface="楷体" pitchFamily="49" charset="-122"/>
                <a:cs typeface="Times New Roman" charset="0"/>
              </a:rPr>
              <a:t>后台数据</a:t>
            </a:r>
            <a:endParaRPr lang="zh-CN" altLang="en-US" sz="800" b="1" dirty="0">
              <a:solidFill>
                <a:srgbClr val="000000"/>
              </a:solidFill>
              <a:latin typeface="楷体" pitchFamily="49" charset="-122"/>
              <a:ea typeface="楷体" pitchFamily="49" charset="-122"/>
              <a:cs typeface="Times New Roman" charset="0"/>
            </a:endParaRPr>
          </a:p>
        </p:txBody>
      </p:sp>
      <p:grpSp>
        <p:nvGrpSpPr>
          <p:cNvPr id="100" name="Group 143"/>
          <p:cNvGrpSpPr>
            <a:grpSpLocks/>
          </p:cNvGrpSpPr>
          <p:nvPr/>
        </p:nvGrpSpPr>
        <p:grpSpPr bwMode="auto">
          <a:xfrm>
            <a:off x="1364202" y="1142224"/>
            <a:ext cx="500063" cy="482600"/>
            <a:chOff x="2646363" y="1385888"/>
            <a:chExt cx="500062" cy="482600"/>
          </a:xfrm>
        </p:grpSpPr>
        <p:sp>
          <p:nvSpPr>
            <p:cNvPr id="101" name="TextBox 61"/>
            <p:cNvSpPr txBox="1">
              <a:spLocks noChangeArrowheads="1"/>
            </p:cNvSpPr>
            <p:nvPr/>
          </p:nvSpPr>
          <p:spPr bwMode="auto">
            <a:xfrm>
              <a:off x="2646363" y="1652588"/>
              <a:ext cx="5000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en-US" altLang="zh-CN" sz="800">
                  <a:latin typeface="楷体" pitchFamily="49" charset="-122"/>
                  <a:ea typeface="楷体" pitchFamily="49" charset="-122"/>
                  <a:cs typeface="楷体" charset="0"/>
                </a:rPr>
                <a:t>RML</a:t>
              </a:r>
              <a:endParaRPr lang="zh-CN" altLang="en-US" sz="800">
                <a:latin typeface="楷体" pitchFamily="49" charset="-122"/>
                <a:ea typeface="楷体" pitchFamily="49" charset="-122"/>
                <a:cs typeface="楷体" charset="0"/>
              </a:endParaRPr>
            </a:p>
          </p:txBody>
        </p:sp>
        <p:grpSp>
          <p:nvGrpSpPr>
            <p:cNvPr id="102" name="Group 54"/>
            <p:cNvGrpSpPr>
              <a:grpSpLocks/>
            </p:cNvGrpSpPr>
            <p:nvPr/>
          </p:nvGrpSpPr>
          <p:grpSpPr bwMode="auto">
            <a:xfrm>
              <a:off x="2736850" y="1385878"/>
              <a:ext cx="266700" cy="309561"/>
              <a:chOff x="7380304" y="3286124"/>
              <a:chExt cx="266702" cy="319090"/>
            </a:xfrm>
          </p:grpSpPr>
          <p:sp>
            <p:nvSpPr>
              <p:cNvPr id="103" name="Flowchart: Punched Tape 52"/>
              <p:cNvSpPr>
                <a:spLocks noChangeArrowheads="1"/>
              </p:cNvSpPr>
              <p:nvPr/>
            </p:nvSpPr>
            <p:spPr bwMode="auto">
              <a:xfrm rot="16200000" flipV="1">
                <a:off x="7344585" y="3321843"/>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sp>
            <p:nvSpPr>
              <p:cNvPr id="104" name="Flowchart: Punched Tape 53"/>
              <p:cNvSpPr>
                <a:spLocks noChangeArrowheads="1"/>
              </p:cNvSpPr>
              <p:nvPr/>
            </p:nvSpPr>
            <p:spPr bwMode="auto">
              <a:xfrm rot="16200000" flipV="1">
                <a:off x="7396973" y="3355181"/>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grpSp>
      </p:grpSp>
      <p:sp>
        <p:nvSpPr>
          <p:cNvPr id="105" name="TextBox 100"/>
          <p:cNvSpPr txBox="1">
            <a:spLocks noChangeArrowheads="1"/>
          </p:cNvSpPr>
          <p:nvPr/>
        </p:nvSpPr>
        <p:spPr bwMode="auto">
          <a:xfrm>
            <a:off x="2292890" y="927911"/>
            <a:ext cx="3357562" cy="214313"/>
          </a:xfrm>
          <a:prstGeom prst="rect">
            <a:avLst/>
          </a:prstGeom>
          <a:solidFill>
            <a:schemeClr val="bg1">
              <a:lumMod val="75000"/>
            </a:schemeClr>
          </a:solidFill>
          <a:ln w="9525">
            <a:solidFill>
              <a:schemeClr val="tx1"/>
            </a:solidFill>
            <a:miter lim="800000"/>
            <a:headEnd/>
            <a:tailEnd/>
          </a:ln>
        </p:spPr>
        <p:txBody>
          <a:bodyPr anchor="ctr"/>
          <a:lstStyle/>
          <a:p>
            <a:pPr algn="ctr">
              <a:defRPr/>
            </a:pPr>
            <a:r>
              <a:rPr lang="en-US" altLang="zh-CN" sz="1600" dirty="0">
                <a:latin typeface="楷体" pitchFamily="49" charset="-122"/>
                <a:ea typeface="楷体" pitchFamily="49" charset="-122"/>
              </a:rPr>
              <a:t>Data Converter</a:t>
            </a:r>
            <a:endParaRPr lang="zh-CN" altLang="en-US" sz="1600" dirty="0">
              <a:latin typeface="楷体" pitchFamily="49" charset="-122"/>
              <a:ea typeface="楷体" pitchFamily="49" charset="-122"/>
            </a:endParaRPr>
          </a:p>
        </p:txBody>
      </p:sp>
      <p:sp>
        <p:nvSpPr>
          <p:cNvPr id="106" name="Rounded Rectangle 141"/>
          <p:cNvSpPr>
            <a:spLocks noChangeArrowheads="1"/>
          </p:cNvSpPr>
          <p:nvPr/>
        </p:nvSpPr>
        <p:spPr bwMode="auto">
          <a:xfrm>
            <a:off x="2292890" y="1142224"/>
            <a:ext cx="3357562" cy="1214437"/>
          </a:xfrm>
          <a:prstGeom prst="roundRect">
            <a:avLst>
              <a:gd name="adj" fmla="val 1949"/>
            </a:avLst>
          </a:prstGeom>
          <a:solidFill>
            <a:srgbClr val="FFFFE5"/>
          </a:solidFill>
          <a:ln w="12700">
            <a:solidFill>
              <a:srgbClr val="0070C0"/>
            </a:solidFill>
            <a:prstDash val="sysDash"/>
            <a:round/>
            <a:headEnd/>
            <a:tailEnd/>
          </a:ln>
        </p:spPr>
        <p:txBody>
          <a:bodyPr lIns="0" tIns="0" rIns="0" bIns="0" anchor="ctr"/>
          <a:lstStyle/>
          <a:p>
            <a:pPr algn="ctr"/>
            <a:endParaRPr lang="zh-CN" altLang="en-US" sz="1200">
              <a:latin typeface="楷体" pitchFamily="49" charset="-122"/>
              <a:ea typeface="楷体" pitchFamily="49" charset="-122"/>
              <a:cs typeface="Times New Roman" charset="0"/>
            </a:endParaRPr>
          </a:p>
        </p:txBody>
      </p:sp>
      <p:grpSp>
        <p:nvGrpSpPr>
          <p:cNvPr id="107" name="Group 95"/>
          <p:cNvGrpSpPr>
            <a:grpSpLocks/>
          </p:cNvGrpSpPr>
          <p:nvPr/>
        </p:nvGrpSpPr>
        <p:grpSpPr bwMode="auto">
          <a:xfrm>
            <a:off x="4078827" y="1285099"/>
            <a:ext cx="928688" cy="903287"/>
            <a:chOff x="3991928" y="1219753"/>
            <a:chExt cx="1037449" cy="814471"/>
          </a:xfrm>
        </p:grpSpPr>
        <p:sp>
          <p:nvSpPr>
            <p:cNvPr id="108" name="Rounded Rectangle 163"/>
            <p:cNvSpPr/>
            <p:nvPr/>
          </p:nvSpPr>
          <p:spPr bwMode="auto">
            <a:xfrm>
              <a:off x="3991928" y="1219753"/>
              <a:ext cx="1037449" cy="814471"/>
            </a:xfrm>
            <a:prstGeom prst="roundRect">
              <a:avLst>
                <a:gd name="adj" fmla="val 5414"/>
              </a:avLst>
            </a:prstGeom>
            <a:solidFill>
              <a:schemeClr val="bg1">
                <a:lumMod val="85000"/>
              </a:schemeClr>
            </a:solidFill>
            <a:ln w="9525" cap="flat" cmpd="sng" algn="ctr">
              <a:solidFill>
                <a:srgbClr val="000000"/>
              </a:solidFill>
              <a:prstDash val="sysDash"/>
              <a:round/>
              <a:headEnd type="triangle" w="med" len="med"/>
              <a:tailEnd type="triangle" w="med" len="med"/>
            </a:ln>
            <a:effectLst/>
          </p:spPr>
          <p:txBody>
            <a:bodyPr lIns="90000" tIns="46800" rIns="90000" bIns="46800"/>
            <a:lstStyle/>
            <a:p>
              <a:pPr algn="ctr">
                <a:spcBef>
                  <a:spcPct val="50000"/>
                </a:spcBef>
                <a:buClr>
                  <a:srgbClr val="800000"/>
                </a:buClr>
                <a:buSzPct val="80000"/>
              </a:pPr>
              <a:endParaRPr lang="zh-CN" altLang="en-US" sz="800">
                <a:solidFill>
                  <a:srgbClr val="000000"/>
                </a:solidFill>
                <a:latin typeface="楷体" pitchFamily="49" charset="-122"/>
                <a:ea typeface="楷体" pitchFamily="49" charset="-122"/>
                <a:cs typeface="楷体" charset="0"/>
              </a:endParaRPr>
            </a:p>
          </p:txBody>
        </p:sp>
        <p:grpSp>
          <p:nvGrpSpPr>
            <p:cNvPr id="109" name="Group 54"/>
            <p:cNvGrpSpPr>
              <a:grpSpLocks/>
            </p:cNvGrpSpPr>
            <p:nvPr/>
          </p:nvGrpSpPr>
          <p:grpSpPr bwMode="auto">
            <a:xfrm>
              <a:off x="4522784" y="1331070"/>
              <a:ext cx="266705" cy="266715"/>
              <a:chOff x="7380304" y="3286124"/>
              <a:chExt cx="266707" cy="319090"/>
            </a:xfrm>
          </p:grpSpPr>
          <p:sp>
            <p:nvSpPr>
              <p:cNvPr id="118" name="Flowchart: Punched Tape 52"/>
              <p:cNvSpPr>
                <a:spLocks noChangeArrowheads="1"/>
              </p:cNvSpPr>
              <p:nvPr/>
            </p:nvSpPr>
            <p:spPr bwMode="auto">
              <a:xfrm rot="16200000" flipV="1">
                <a:off x="7344585" y="3321843"/>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sp>
            <p:nvSpPr>
              <p:cNvPr id="119" name="Flowchart: Punched Tape 53"/>
              <p:cNvSpPr>
                <a:spLocks noChangeArrowheads="1"/>
              </p:cNvSpPr>
              <p:nvPr/>
            </p:nvSpPr>
            <p:spPr bwMode="auto">
              <a:xfrm rot="16200000" flipV="1">
                <a:off x="7396978" y="3355181"/>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grpSp>
        <p:grpSp>
          <p:nvGrpSpPr>
            <p:cNvPr id="110" name="Group 54"/>
            <p:cNvGrpSpPr>
              <a:grpSpLocks/>
            </p:cNvGrpSpPr>
            <p:nvPr/>
          </p:nvGrpSpPr>
          <p:grpSpPr bwMode="auto">
            <a:xfrm>
              <a:off x="4308470" y="1616822"/>
              <a:ext cx="266704" cy="266715"/>
              <a:chOff x="7380304" y="3286124"/>
              <a:chExt cx="266706" cy="319090"/>
            </a:xfrm>
          </p:grpSpPr>
          <p:sp>
            <p:nvSpPr>
              <p:cNvPr id="116" name="Flowchart: Punched Tape 52"/>
              <p:cNvSpPr>
                <a:spLocks noChangeArrowheads="1"/>
              </p:cNvSpPr>
              <p:nvPr/>
            </p:nvSpPr>
            <p:spPr bwMode="auto">
              <a:xfrm rot="16200000" flipV="1">
                <a:off x="7344585" y="3321843"/>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sp>
            <p:nvSpPr>
              <p:cNvPr id="117" name="Flowchart: Punched Tape 53"/>
              <p:cNvSpPr>
                <a:spLocks noChangeArrowheads="1"/>
              </p:cNvSpPr>
              <p:nvPr/>
            </p:nvSpPr>
            <p:spPr bwMode="auto">
              <a:xfrm rot="16200000" flipV="1">
                <a:off x="7396978" y="3355181"/>
                <a:ext cx="285752" cy="214313"/>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grpSp>
        <p:sp>
          <p:nvSpPr>
            <p:cNvPr id="111" name="TextBox 85"/>
            <p:cNvSpPr txBox="1">
              <a:spLocks noChangeArrowheads="1"/>
            </p:cNvSpPr>
            <p:nvPr/>
          </p:nvSpPr>
          <p:spPr bwMode="auto">
            <a:xfrm>
              <a:off x="4094158" y="1472815"/>
              <a:ext cx="500066" cy="19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en-US" altLang="zh-CN" sz="800">
                  <a:latin typeface="楷体" pitchFamily="49" charset="-122"/>
                  <a:ea typeface="楷体" pitchFamily="49" charset="-122"/>
                  <a:cs typeface="楷体" charset="0"/>
                </a:rPr>
                <a:t>…</a:t>
              </a:r>
              <a:endParaRPr lang="zh-CN" altLang="en-US" sz="800">
                <a:latin typeface="楷体" pitchFamily="49" charset="-122"/>
                <a:ea typeface="楷体" pitchFamily="49" charset="-122"/>
                <a:cs typeface="楷体" charset="0"/>
              </a:endParaRPr>
            </a:p>
          </p:txBody>
        </p:sp>
        <p:grpSp>
          <p:nvGrpSpPr>
            <p:cNvPr id="112" name="Group 54"/>
            <p:cNvGrpSpPr>
              <a:grpSpLocks/>
            </p:cNvGrpSpPr>
            <p:nvPr/>
          </p:nvGrpSpPr>
          <p:grpSpPr bwMode="auto">
            <a:xfrm>
              <a:off x="4237032" y="1259632"/>
              <a:ext cx="266705" cy="266715"/>
              <a:chOff x="7380304" y="3286124"/>
              <a:chExt cx="266707" cy="319090"/>
            </a:xfrm>
          </p:grpSpPr>
          <p:sp>
            <p:nvSpPr>
              <p:cNvPr id="114" name="Flowchart: Punched Tape 52"/>
              <p:cNvSpPr>
                <a:spLocks noChangeArrowheads="1"/>
              </p:cNvSpPr>
              <p:nvPr/>
            </p:nvSpPr>
            <p:spPr bwMode="auto">
              <a:xfrm rot="16200000" flipV="1">
                <a:off x="7344585" y="3321843"/>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sp>
            <p:nvSpPr>
              <p:cNvPr id="115" name="Flowchart: Punched Tape 53"/>
              <p:cNvSpPr>
                <a:spLocks noChangeArrowheads="1"/>
              </p:cNvSpPr>
              <p:nvPr/>
            </p:nvSpPr>
            <p:spPr bwMode="auto">
              <a:xfrm rot="16200000" flipV="1">
                <a:off x="7396978" y="3355181"/>
                <a:ext cx="285752" cy="214314"/>
              </a:xfrm>
              <a:prstGeom prst="flowChartPunchedTape">
                <a:avLst/>
              </a:prstGeom>
              <a:solidFill>
                <a:schemeClr val="bg1"/>
              </a:solidFill>
              <a:ln w="12700">
                <a:solidFill>
                  <a:schemeClr val="tx1"/>
                </a:solidFill>
                <a:round/>
                <a:headEnd/>
                <a:tailEnd/>
              </a:ln>
            </p:spPr>
            <p:txBody>
              <a:bodyPr lIns="0" tIns="0" rIns="0" bIns="0" anchor="ctr"/>
              <a:lstStyle/>
              <a:p>
                <a:pPr algn="ctr"/>
                <a:endParaRPr lang="zh-CN" altLang="en-US" sz="1200">
                  <a:latin typeface="楷体" pitchFamily="49" charset="-122"/>
                  <a:ea typeface="楷体" pitchFamily="49" charset="-122"/>
                </a:endParaRPr>
              </a:p>
            </p:txBody>
          </p:sp>
        </p:grpSp>
        <p:sp>
          <p:nvSpPr>
            <p:cNvPr id="113" name="TextBox 88"/>
            <p:cNvSpPr txBox="1">
              <a:spLocks noChangeArrowheads="1"/>
            </p:cNvSpPr>
            <p:nvPr/>
          </p:nvSpPr>
          <p:spPr bwMode="auto">
            <a:xfrm>
              <a:off x="4071744" y="1831136"/>
              <a:ext cx="957633" cy="194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en-US" altLang="zh-CN" sz="800" dirty="0" smtClean="0">
                  <a:latin typeface="楷体" pitchFamily="49" charset="-122"/>
                  <a:ea typeface="楷体" pitchFamily="49" charset="-122"/>
                  <a:cs typeface="楷体" charset="0"/>
                </a:rPr>
                <a:t>FILE</a:t>
              </a:r>
              <a:r>
                <a:rPr lang="zh-CN" altLang="en-US" sz="800" dirty="0">
                  <a:latin typeface="楷体" pitchFamily="49" charset="-122"/>
                  <a:ea typeface="楷体" pitchFamily="49" charset="-122"/>
                  <a:cs typeface="楷体" charset="0"/>
                </a:rPr>
                <a:t>（</a:t>
              </a:r>
              <a:r>
                <a:rPr lang="en-US" altLang="zh-CN" sz="800" dirty="0">
                  <a:latin typeface="楷体" pitchFamily="49" charset="-122"/>
                  <a:ea typeface="楷体" pitchFamily="49" charset="-122"/>
                  <a:cs typeface="楷体" charset="0"/>
                </a:rPr>
                <a:t>XML</a:t>
              </a:r>
              <a:r>
                <a:rPr lang="zh-CN" altLang="en-US" sz="800" dirty="0">
                  <a:latin typeface="楷体" pitchFamily="49" charset="-122"/>
                  <a:ea typeface="楷体" pitchFamily="49" charset="-122"/>
                  <a:cs typeface="楷体" charset="0"/>
                </a:rPr>
                <a:t>）</a:t>
              </a:r>
            </a:p>
          </p:txBody>
        </p:sp>
      </p:grpSp>
      <p:sp>
        <p:nvSpPr>
          <p:cNvPr id="120" name="Flowchart: Process 55"/>
          <p:cNvSpPr>
            <a:spLocks noChangeArrowheads="1"/>
          </p:cNvSpPr>
          <p:nvPr/>
        </p:nvSpPr>
        <p:spPr bwMode="auto">
          <a:xfrm>
            <a:off x="5936202" y="927911"/>
            <a:ext cx="2428875" cy="1428750"/>
          </a:xfrm>
          <a:prstGeom prst="flowChartProcess">
            <a:avLst/>
          </a:prstGeom>
          <a:solidFill>
            <a:srgbClr val="FFFFB7"/>
          </a:solidFill>
          <a:ln w="12700">
            <a:solidFill>
              <a:schemeClr val="tx1"/>
            </a:solidFill>
            <a:round/>
            <a:headEnd/>
            <a:tailEnd/>
          </a:ln>
        </p:spPr>
        <p:txBody>
          <a:bodyPr lIns="0" tIns="0" rIns="0" bIns="0" anchor="ctr"/>
          <a:lstStyle/>
          <a:p>
            <a:pPr algn="ctr"/>
            <a:r>
              <a:rPr lang="en-US" altLang="zh-CN" sz="1200">
                <a:latin typeface="楷体" pitchFamily="49" charset="-122"/>
                <a:ea typeface="楷体" pitchFamily="49" charset="-122"/>
              </a:rPr>
              <a:t>RM</a:t>
            </a:r>
            <a:r>
              <a:rPr lang="zh-CN" altLang="en-US" sz="1200">
                <a:latin typeface="楷体" pitchFamily="49" charset="-122"/>
                <a:ea typeface="楷体" pitchFamily="49" charset="-122"/>
              </a:rPr>
              <a:t>风险计量</a:t>
            </a:r>
            <a:endParaRPr lang="en-US" altLang="zh-CN" sz="1200">
              <a:latin typeface="楷体" pitchFamily="49" charset="-122"/>
              <a:ea typeface="楷体" pitchFamily="49" charset="-122"/>
            </a:endParaRPr>
          </a:p>
          <a:p>
            <a:pPr algn="ctr"/>
            <a:r>
              <a:rPr lang="zh-CN" altLang="en-US" sz="1200">
                <a:latin typeface="楷体" pitchFamily="49" charset="-122"/>
                <a:ea typeface="楷体" pitchFamily="49" charset="-122"/>
              </a:rPr>
              <a:t>引擎</a:t>
            </a:r>
            <a:endParaRPr lang="en-US" altLang="zh-CN" sz="1200">
              <a:latin typeface="楷体" pitchFamily="49" charset="-122"/>
              <a:ea typeface="楷体" pitchFamily="49" charset="-122"/>
            </a:endParaRPr>
          </a:p>
        </p:txBody>
      </p:sp>
      <p:sp>
        <p:nvSpPr>
          <p:cNvPr id="121" name="Flowchart: Process 55"/>
          <p:cNvSpPr>
            <a:spLocks noChangeArrowheads="1"/>
          </p:cNvSpPr>
          <p:nvPr/>
        </p:nvSpPr>
        <p:spPr bwMode="auto">
          <a:xfrm>
            <a:off x="3007265" y="1285099"/>
            <a:ext cx="857250" cy="928687"/>
          </a:xfrm>
          <a:prstGeom prst="flowChartProcess">
            <a:avLst/>
          </a:prstGeom>
          <a:solidFill>
            <a:schemeClr val="bg1"/>
          </a:solidFill>
          <a:ln w="12700">
            <a:solidFill>
              <a:schemeClr val="tx1"/>
            </a:solidFill>
            <a:round/>
            <a:headEnd/>
            <a:tailEnd/>
          </a:ln>
        </p:spPr>
        <p:txBody>
          <a:bodyPr lIns="0" tIns="0" rIns="0" bIns="0" anchor="ctr"/>
          <a:lstStyle/>
          <a:p>
            <a:pPr algn="ctr"/>
            <a:r>
              <a:rPr lang="zh-CN" altLang="en-US" sz="1200">
                <a:latin typeface="楷体" pitchFamily="49" charset="-122"/>
                <a:ea typeface="楷体" pitchFamily="49" charset="-122"/>
              </a:rPr>
              <a:t>完整头寸</a:t>
            </a:r>
            <a:endParaRPr lang="en-US" altLang="zh-CN" sz="1200">
              <a:latin typeface="楷体" pitchFamily="49" charset="-122"/>
              <a:ea typeface="楷体" pitchFamily="49" charset="-122"/>
            </a:endParaRPr>
          </a:p>
          <a:p>
            <a:pPr algn="ctr"/>
            <a:r>
              <a:rPr lang="zh-CN" altLang="en-US" sz="1200">
                <a:latin typeface="楷体" pitchFamily="49" charset="-122"/>
                <a:ea typeface="楷体" pitchFamily="49" charset="-122"/>
              </a:rPr>
              <a:t>数据</a:t>
            </a:r>
            <a:endParaRPr lang="en-US" altLang="zh-CN" sz="1200">
              <a:latin typeface="楷体" pitchFamily="49" charset="-122"/>
              <a:ea typeface="楷体" pitchFamily="49" charset="-122"/>
            </a:endParaRPr>
          </a:p>
        </p:txBody>
      </p:sp>
      <p:cxnSp>
        <p:nvCxnSpPr>
          <p:cNvPr id="122" name="Elbow Connector 131"/>
          <p:cNvCxnSpPr>
            <a:cxnSpLocks noChangeShapeType="1"/>
          </p:cNvCxnSpPr>
          <p:nvPr/>
        </p:nvCxnSpPr>
        <p:spPr bwMode="auto">
          <a:xfrm rot="16200000" flipV="1">
            <a:off x="2905665" y="2458261"/>
            <a:ext cx="490538" cy="1587"/>
          </a:xfrm>
          <a:prstGeom prst="bentConnector3">
            <a:avLst>
              <a:gd name="adj1" fmla="val 50000"/>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23" name="肘形连接符 195"/>
          <p:cNvCxnSpPr>
            <a:cxnSpLocks noChangeShapeType="1"/>
            <a:stCxn id="120" idx="2"/>
            <a:endCxn id="47" idx="2"/>
          </p:cNvCxnSpPr>
          <p:nvPr/>
        </p:nvCxnSpPr>
        <p:spPr bwMode="auto">
          <a:xfrm rot="5400000">
            <a:off x="5756815" y="1320023"/>
            <a:ext cx="357188" cy="2430463"/>
          </a:xfrm>
          <a:prstGeom prst="bentConnector3">
            <a:avLst>
              <a:gd name="adj1" fmla="val 50000"/>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24" name="直接连接符 225"/>
          <p:cNvCxnSpPr>
            <a:cxnSpLocks noChangeShapeType="1"/>
          </p:cNvCxnSpPr>
          <p:nvPr/>
        </p:nvCxnSpPr>
        <p:spPr bwMode="auto">
          <a:xfrm rot="10800000">
            <a:off x="1211802" y="3288524"/>
            <a:ext cx="642938" cy="1587"/>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sp>
        <p:nvSpPr>
          <p:cNvPr id="125" name="TextBox 117"/>
          <p:cNvSpPr txBox="1">
            <a:spLocks noChangeArrowheads="1"/>
          </p:cNvSpPr>
          <p:nvPr/>
        </p:nvSpPr>
        <p:spPr bwMode="auto">
          <a:xfrm>
            <a:off x="5579015" y="2324911"/>
            <a:ext cx="12858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ea typeface="宋体" charset="0"/>
                <a:cs typeface="宋体" charset="0"/>
              </a:defRPr>
            </a:lvl1pPr>
            <a:lvl2pPr marL="742950" indent="-285750" eaLnBrk="0" hangingPunct="0">
              <a:defRPr sz="1000">
                <a:solidFill>
                  <a:schemeClr val="tx1"/>
                </a:solidFill>
                <a:latin typeface="Arial" charset="0"/>
                <a:ea typeface="宋体" charset="0"/>
              </a:defRPr>
            </a:lvl2pPr>
            <a:lvl3pPr marL="1143000" indent="-228600" eaLnBrk="0" hangingPunct="0">
              <a:defRPr sz="1000">
                <a:solidFill>
                  <a:schemeClr val="tx1"/>
                </a:solidFill>
                <a:latin typeface="Arial" charset="0"/>
                <a:ea typeface="宋体" charset="0"/>
              </a:defRPr>
            </a:lvl3pPr>
            <a:lvl4pPr marL="1600200" indent="-228600" eaLnBrk="0" hangingPunct="0">
              <a:defRPr sz="1000">
                <a:solidFill>
                  <a:schemeClr val="tx1"/>
                </a:solidFill>
                <a:latin typeface="Arial" charset="0"/>
                <a:ea typeface="宋体" charset="0"/>
              </a:defRPr>
            </a:lvl4pPr>
            <a:lvl5pPr marL="2057400" indent="-228600" eaLnBrk="0" hangingPunct="0">
              <a:defRPr sz="1000">
                <a:solidFill>
                  <a:schemeClr val="tx1"/>
                </a:solidFill>
                <a:latin typeface="Arial" charset="0"/>
                <a:ea typeface="宋体" charset="0"/>
              </a:defRPr>
            </a:lvl5pPr>
            <a:lvl6pPr marL="2514600" indent="-228600" eaLnBrk="0" fontAlgn="base" hangingPunct="0">
              <a:spcBef>
                <a:spcPct val="0"/>
              </a:spcBef>
              <a:spcAft>
                <a:spcPct val="0"/>
              </a:spcAft>
              <a:defRPr sz="1000">
                <a:solidFill>
                  <a:schemeClr val="tx1"/>
                </a:solidFill>
                <a:latin typeface="Arial" charset="0"/>
                <a:ea typeface="宋体" charset="0"/>
              </a:defRPr>
            </a:lvl6pPr>
            <a:lvl7pPr marL="2971800" indent="-228600" eaLnBrk="0" fontAlgn="base" hangingPunct="0">
              <a:spcBef>
                <a:spcPct val="0"/>
              </a:spcBef>
              <a:spcAft>
                <a:spcPct val="0"/>
              </a:spcAft>
              <a:defRPr sz="1000">
                <a:solidFill>
                  <a:schemeClr val="tx1"/>
                </a:solidFill>
                <a:latin typeface="Arial" charset="0"/>
                <a:ea typeface="宋体" charset="0"/>
              </a:defRPr>
            </a:lvl7pPr>
            <a:lvl8pPr marL="3429000" indent="-228600" eaLnBrk="0" fontAlgn="base" hangingPunct="0">
              <a:spcBef>
                <a:spcPct val="0"/>
              </a:spcBef>
              <a:spcAft>
                <a:spcPct val="0"/>
              </a:spcAft>
              <a:defRPr sz="1000">
                <a:solidFill>
                  <a:schemeClr val="tx1"/>
                </a:solidFill>
                <a:latin typeface="Arial" charset="0"/>
                <a:ea typeface="宋体" charset="0"/>
              </a:defRPr>
            </a:lvl8pPr>
            <a:lvl9pPr marL="3886200" indent="-228600" eaLnBrk="0" fontAlgn="base" hangingPunct="0">
              <a:spcBef>
                <a:spcPct val="0"/>
              </a:spcBef>
              <a:spcAft>
                <a:spcPct val="0"/>
              </a:spcAft>
              <a:defRPr sz="1000">
                <a:solidFill>
                  <a:schemeClr val="tx1"/>
                </a:solidFill>
                <a:latin typeface="Arial" charset="0"/>
                <a:ea typeface="宋体" charset="0"/>
              </a:defRPr>
            </a:lvl9pPr>
          </a:lstStyle>
          <a:p>
            <a:pPr algn="ctr" eaLnBrk="1" hangingPunct="1"/>
            <a:r>
              <a:rPr lang="en-US" altLang="zh-CN">
                <a:latin typeface="楷体" pitchFamily="49" charset="-122"/>
                <a:ea typeface="楷体" pitchFamily="49" charset="-122"/>
                <a:cs typeface="楷体_GB2312" charset="0"/>
              </a:rPr>
              <a:t>VAR</a:t>
            </a:r>
            <a:r>
              <a:rPr lang="zh-CN" altLang="en-US">
                <a:latin typeface="楷体" pitchFamily="49" charset="-122"/>
                <a:ea typeface="楷体" pitchFamily="49" charset="-122"/>
                <a:cs typeface="楷体_GB2312" charset="0"/>
              </a:rPr>
              <a:t>数据</a:t>
            </a:r>
            <a:r>
              <a:rPr lang="en-US" altLang="zh-CN">
                <a:latin typeface="楷体" pitchFamily="49" charset="-122"/>
                <a:ea typeface="楷体" pitchFamily="49" charset="-122"/>
                <a:cs typeface="楷体_GB2312" charset="0"/>
              </a:rPr>
              <a:t>\</a:t>
            </a:r>
            <a:r>
              <a:rPr lang="zh-CN" altLang="en-US">
                <a:latin typeface="楷体" pitchFamily="49" charset="-122"/>
                <a:ea typeface="楷体" pitchFamily="49" charset="-122"/>
                <a:cs typeface="楷体_GB2312" charset="0"/>
              </a:rPr>
              <a:t>报表</a:t>
            </a:r>
            <a:r>
              <a:rPr lang="en-US" altLang="zh-CN">
                <a:latin typeface="楷体" pitchFamily="49" charset="-122"/>
                <a:ea typeface="楷体" pitchFamily="49" charset="-122"/>
                <a:cs typeface="楷体_GB2312" charset="0"/>
              </a:rPr>
              <a:t>…</a:t>
            </a:r>
            <a:endParaRPr lang="zh-CN" altLang="en-US">
              <a:latin typeface="楷体" pitchFamily="49" charset="-122"/>
              <a:ea typeface="楷体" pitchFamily="49" charset="-122"/>
              <a:cs typeface="楷体_GB2312" charset="0"/>
            </a:endParaRPr>
          </a:p>
        </p:txBody>
      </p:sp>
      <p:sp>
        <p:nvSpPr>
          <p:cNvPr id="126" name="矩形 120"/>
          <p:cNvSpPr>
            <a:spLocks noChangeArrowheads="1"/>
          </p:cNvSpPr>
          <p:nvPr/>
        </p:nvSpPr>
        <p:spPr bwMode="auto">
          <a:xfrm>
            <a:off x="5658390" y="5778264"/>
            <a:ext cx="2357437" cy="9985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1588" indent="-1588" algn="ctr">
              <a:spcBef>
                <a:spcPct val="55000"/>
              </a:spcBef>
            </a:pPr>
            <a:endParaRPr lang="zh-CN" altLang="en-US">
              <a:solidFill>
                <a:srgbClr val="000000"/>
              </a:solidFill>
              <a:latin typeface="楷体" pitchFamily="49" charset="-122"/>
              <a:ea typeface="楷体" pitchFamily="49" charset="-122"/>
              <a:cs typeface="华文楷体" charset="0"/>
            </a:endParaRPr>
          </a:p>
        </p:txBody>
      </p:sp>
      <p:sp>
        <p:nvSpPr>
          <p:cNvPr id="127" name="Flowchart: Process 55"/>
          <p:cNvSpPr>
            <a:spLocks noChangeArrowheads="1"/>
          </p:cNvSpPr>
          <p:nvPr/>
        </p:nvSpPr>
        <p:spPr bwMode="auto">
          <a:xfrm>
            <a:off x="5799677" y="5857099"/>
            <a:ext cx="2000250" cy="214312"/>
          </a:xfrm>
          <a:prstGeom prst="flowChartProcess">
            <a:avLst/>
          </a:prstGeom>
          <a:solidFill>
            <a:srgbClr val="FFFFB7"/>
          </a:solidFill>
          <a:ln w="12700">
            <a:solidFill>
              <a:schemeClr val="tx1"/>
            </a:solidFill>
            <a:round/>
            <a:headEnd/>
            <a:tailEnd/>
          </a:ln>
        </p:spPr>
        <p:txBody>
          <a:bodyPr lIns="0" tIns="0" rIns="0" bIns="0" anchor="ctr"/>
          <a:lstStyle/>
          <a:p>
            <a:pPr algn="ctr"/>
            <a:r>
              <a:rPr lang="zh-CN" altLang="en-US" sz="1200">
                <a:latin typeface="楷体" pitchFamily="49" charset="-122"/>
                <a:ea typeface="楷体" pitchFamily="49" charset="-122"/>
              </a:rPr>
              <a:t>非结构性外汇敞口计算引擎</a:t>
            </a:r>
            <a:endParaRPr lang="en-US" altLang="zh-CN" sz="1200">
              <a:latin typeface="楷体" pitchFamily="49" charset="-122"/>
              <a:ea typeface="楷体" pitchFamily="49" charset="-122"/>
            </a:endParaRPr>
          </a:p>
        </p:txBody>
      </p:sp>
      <p:sp>
        <p:nvSpPr>
          <p:cNvPr id="128" name="Flowchart: Process 55"/>
          <p:cNvSpPr>
            <a:spLocks noChangeArrowheads="1"/>
          </p:cNvSpPr>
          <p:nvPr/>
        </p:nvSpPr>
        <p:spPr bwMode="auto">
          <a:xfrm>
            <a:off x="5799677" y="6142849"/>
            <a:ext cx="2000250" cy="214312"/>
          </a:xfrm>
          <a:prstGeom prst="flowChartProcess">
            <a:avLst/>
          </a:prstGeom>
          <a:solidFill>
            <a:srgbClr val="FFFFB7"/>
          </a:solidFill>
          <a:ln w="12700">
            <a:solidFill>
              <a:schemeClr val="tx1"/>
            </a:solidFill>
            <a:round/>
            <a:headEnd/>
            <a:tailEnd/>
          </a:ln>
        </p:spPr>
        <p:txBody>
          <a:bodyPr lIns="0" tIns="0" rIns="0" bIns="0" anchor="ctr"/>
          <a:lstStyle/>
          <a:p>
            <a:pPr algn="ctr"/>
            <a:r>
              <a:rPr lang="zh-CN" altLang="en-US" sz="1200">
                <a:latin typeface="楷体" pitchFamily="49" charset="-122"/>
                <a:ea typeface="楷体" pitchFamily="49" charset="-122"/>
              </a:rPr>
              <a:t>返回检验计算引擎</a:t>
            </a:r>
            <a:endParaRPr lang="en-US" altLang="zh-CN" sz="1200">
              <a:latin typeface="楷体" pitchFamily="49" charset="-122"/>
              <a:ea typeface="楷体" pitchFamily="49" charset="-122"/>
            </a:endParaRPr>
          </a:p>
        </p:txBody>
      </p:sp>
      <p:cxnSp>
        <p:nvCxnSpPr>
          <p:cNvPr id="129" name="Elbow Connector 131"/>
          <p:cNvCxnSpPr>
            <a:cxnSpLocks noChangeShapeType="1"/>
          </p:cNvCxnSpPr>
          <p:nvPr/>
        </p:nvCxnSpPr>
        <p:spPr bwMode="auto">
          <a:xfrm>
            <a:off x="5078952" y="1713724"/>
            <a:ext cx="928688" cy="1587"/>
          </a:xfrm>
          <a:prstGeom prst="bentConnector3">
            <a:avLst>
              <a:gd name="adj1" fmla="val 50000"/>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30" name="Elbow Connector 131"/>
          <p:cNvCxnSpPr>
            <a:cxnSpLocks noChangeShapeType="1"/>
          </p:cNvCxnSpPr>
          <p:nvPr/>
        </p:nvCxnSpPr>
        <p:spPr bwMode="auto">
          <a:xfrm rot="5400000" flipH="1" flipV="1">
            <a:off x="3399377" y="2463024"/>
            <a:ext cx="500063" cy="1587"/>
          </a:xfrm>
          <a:prstGeom prst="bentConnector3">
            <a:avLst>
              <a:gd name="adj1" fmla="val 50000"/>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cxnSp>
      <p:cxnSp>
        <p:nvCxnSpPr>
          <p:cNvPr id="131" name="Elbow Connector 131"/>
          <p:cNvCxnSpPr>
            <a:cxnSpLocks noChangeShapeType="1"/>
          </p:cNvCxnSpPr>
          <p:nvPr/>
        </p:nvCxnSpPr>
        <p:spPr bwMode="auto">
          <a:xfrm rot="16200000" flipV="1">
            <a:off x="3904202" y="2458261"/>
            <a:ext cx="490538" cy="1588"/>
          </a:xfrm>
          <a:prstGeom prst="bentConnector3">
            <a:avLst>
              <a:gd name="adj1" fmla="val 50000"/>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32" name="形状 171"/>
          <p:cNvCxnSpPr>
            <a:cxnSpLocks noChangeShapeType="1"/>
          </p:cNvCxnSpPr>
          <p:nvPr/>
        </p:nvCxnSpPr>
        <p:spPr bwMode="auto">
          <a:xfrm rot="16200000" flipH="1">
            <a:off x="3902615" y="4331511"/>
            <a:ext cx="1568450" cy="1924050"/>
          </a:xfrm>
          <a:prstGeom prst="bentConnector2">
            <a:avLst/>
          </a:prstGeom>
          <a:noFill/>
          <a:ln w="38100">
            <a:solidFill>
              <a:srgbClr val="0070C0"/>
            </a:solidFill>
            <a:round/>
            <a:headEnd type="triangle" w="med" len="med"/>
            <a:tailEnd type="triangle" w="med" len="med"/>
          </a:ln>
          <a:extLst>
            <a:ext uri="{909E8E84-426E-40DD-AFC4-6F175D3DCCD1}">
              <a14:hiddenFill xmlns:a14="http://schemas.microsoft.com/office/drawing/2010/main">
                <a:noFill/>
              </a14:hiddenFill>
            </a:ext>
          </a:extLst>
        </p:spPr>
      </p:cxnSp>
      <p:sp>
        <p:nvSpPr>
          <p:cNvPr id="133" name="太阳 107"/>
          <p:cNvSpPr/>
          <p:nvPr/>
        </p:nvSpPr>
        <p:spPr>
          <a:xfrm>
            <a:off x="4792776" y="594195"/>
            <a:ext cx="720000" cy="720000"/>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smtClean="0">
              <a:solidFill>
                <a:schemeClr val="tx1"/>
              </a:solidFill>
              <a:latin typeface="楷体" pitchFamily="49" charset="-122"/>
              <a:ea typeface="楷体" pitchFamily="49" charset="-122"/>
            </a:endParaRPr>
          </a:p>
        </p:txBody>
      </p:sp>
      <p:sp>
        <p:nvSpPr>
          <p:cNvPr id="134" name="太阳 108"/>
          <p:cNvSpPr/>
          <p:nvPr/>
        </p:nvSpPr>
        <p:spPr>
          <a:xfrm>
            <a:off x="1832003" y="2299511"/>
            <a:ext cx="720000" cy="720000"/>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smtClean="0">
              <a:solidFill>
                <a:schemeClr val="tx1"/>
              </a:solidFill>
              <a:latin typeface="楷体" pitchFamily="49" charset="-122"/>
              <a:ea typeface="楷体" pitchFamily="49" charset="-122"/>
            </a:endParaRPr>
          </a:p>
        </p:txBody>
      </p:sp>
      <p:sp>
        <p:nvSpPr>
          <p:cNvPr id="135" name="太阳 109"/>
          <p:cNvSpPr/>
          <p:nvPr/>
        </p:nvSpPr>
        <p:spPr>
          <a:xfrm>
            <a:off x="7925844" y="829047"/>
            <a:ext cx="720000" cy="720000"/>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smtClean="0">
              <a:solidFill>
                <a:schemeClr val="tx1"/>
              </a:solidFill>
              <a:latin typeface="楷体" pitchFamily="49" charset="-122"/>
              <a:ea typeface="楷体" pitchFamily="49" charset="-122"/>
            </a:endParaRPr>
          </a:p>
        </p:txBody>
      </p:sp>
      <p:sp>
        <p:nvSpPr>
          <p:cNvPr id="136" name="太阳 110"/>
          <p:cNvSpPr/>
          <p:nvPr/>
        </p:nvSpPr>
        <p:spPr>
          <a:xfrm>
            <a:off x="7439927" y="2406599"/>
            <a:ext cx="720000" cy="720000"/>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smtClean="0">
              <a:solidFill>
                <a:schemeClr val="tx1"/>
              </a:solidFill>
              <a:latin typeface="楷体" pitchFamily="49" charset="-122"/>
              <a:ea typeface="楷体" pitchFamily="49" charset="-122"/>
            </a:endParaRPr>
          </a:p>
        </p:txBody>
      </p:sp>
      <p:sp>
        <p:nvSpPr>
          <p:cNvPr id="137" name="太阳 111"/>
          <p:cNvSpPr/>
          <p:nvPr/>
        </p:nvSpPr>
        <p:spPr>
          <a:xfrm>
            <a:off x="5323199" y="5499911"/>
            <a:ext cx="720000" cy="720000"/>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smtClean="0">
              <a:solidFill>
                <a:schemeClr val="tx1"/>
              </a:solidFill>
              <a:latin typeface="楷体" pitchFamily="49" charset="-122"/>
              <a:ea typeface="楷体" pitchFamily="49" charset="-122"/>
            </a:endParaRPr>
          </a:p>
        </p:txBody>
      </p:sp>
      <p:sp>
        <p:nvSpPr>
          <p:cNvPr id="138" name="太阳 112"/>
          <p:cNvSpPr/>
          <p:nvPr/>
        </p:nvSpPr>
        <p:spPr>
          <a:xfrm>
            <a:off x="5421329" y="1360232"/>
            <a:ext cx="720000" cy="720000"/>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smtClean="0">
              <a:solidFill>
                <a:schemeClr val="tx1"/>
              </a:solidFill>
              <a:latin typeface="楷体" pitchFamily="49" charset="-122"/>
              <a:ea typeface="楷体" pitchFamily="49" charset="-122"/>
            </a:endParaRPr>
          </a:p>
        </p:txBody>
      </p:sp>
      <p:sp>
        <p:nvSpPr>
          <p:cNvPr id="139" name="Can 56"/>
          <p:cNvSpPr>
            <a:spLocks noChangeArrowheads="1"/>
          </p:cNvSpPr>
          <p:nvPr/>
        </p:nvSpPr>
        <p:spPr bwMode="auto">
          <a:xfrm>
            <a:off x="319347" y="5733274"/>
            <a:ext cx="733425" cy="303213"/>
          </a:xfrm>
          <a:prstGeom prst="can">
            <a:avLst>
              <a:gd name="adj" fmla="val 25000"/>
            </a:avLst>
          </a:prstGeom>
          <a:solidFill>
            <a:srgbClr val="FFFF99"/>
          </a:solidFill>
          <a:ln w="9525">
            <a:solidFill>
              <a:srgbClr val="000000"/>
            </a:solidFill>
            <a:round/>
            <a:headEnd/>
            <a:tailEnd/>
          </a:ln>
        </p:spPr>
        <p:txBody>
          <a:bodyPr lIns="90000" tIns="46800" rIns="90000" bIns="46800" anchor="ctr"/>
          <a:lstStyle/>
          <a:p>
            <a:pPr algn="ctr">
              <a:spcBef>
                <a:spcPct val="50000"/>
              </a:spcBef>
              <a:buClr>
                <a:srgbClr val="800000"/>
              </a:buClr>
              <a:buSzPct val="80000"/>
            </a:pPr>
            <a:r>
              <a:rPr lang="zh-CN" altLang="en-US" sz="800" b="1" dirty="0">
                <a:solidFill>
                  <a:srgbClr val="000000"/>
                </a:solidFill>
                <a:latin typeface="楷体" pitchFamily="49" charset="-122"/>
                <a:ea typeface="楷体" pitchFamily="49" charset="-122"/>
                <a:cs typeface="Times New Roman" charset="0"/>
              </a:rPr>
              <a:t>市场数据</a:t>
            </a:r>
          </a:p>
        </p:txBody>
      </p:sp>
      <p:sp>
        <p:nvSpPr>
          <p:cNvPr id="140" name="TextBox 139"/>
          <p:cNvSpPr txBox="1"/>
          <p:nvPr/>
        </p:nvSpPr>
        <p:spPr>
          <a:xfrm>
            <a:off x="6232132" y="6430169"/>
            <a:ext cx="1265516" cy="307777"/>
          </a:xfrm>
          <a:prstGeom prst="rect">
            <a:avLst/>
          </a:prstGeom>
          <a:noFill/>
        </p:spPr>
        <p:txBody>
          <a:bodyPr wrap="square" rtlCol="0">
            <a:spAutoFit/>
          </a:bodyPr>
          <a:lstStyle/>
          <a:p>
            <a:r>
              <a:rPr lang="zh-CN" altLang="en-US" sz="1400" b="1" dirty="0" smtClean="0">
                <a:solidFill>
                  <a:schemeClr val="bg2"/>
                </a:solidFill>
                <a:latin typeface="楷体" pitchFamily="49" charset="-122"/>
                <a:ea typeface="楷体" pitchFamily="49" charset="-122"/>
              </a:rPr>
              <a:t>定制化开发</a:t>
            </a:r>
          </a:p>
        </p:txBody>
      </p:sp>
      <p:sp>
        <p:nvSpPr>
          <p:cNvPr id="141" name="圆角矩形标注 213"/>
          <p:cNvSpPr/>
          <p:nvPr/>
        </p:nvSpPr>
        <p:spPr>
          <a:xfrm>
            <a:off x="2321184" y="1549047"/>
            <a:ext cx="1327432" cy="713082"/>
          </a:xfrm>
          <a:prstGeom prst="wedgeRoundRectCallout">
            <a:avLst>
              <a:gd name="adj1" fmla="val -49336"/>
              <a:gd name="adj2" fmla="val 93249"/>
              <a:gd name="adj3" fmla="val 16667"/>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rgbClr val="37617A"/>
                </a:solidFill>
                <a:latin typeface="楷体" pitchFamily="49" charset="-122"/>
                <a:ea typeface="楷体" pitchFamily="49" charset="-122"/>
              </a:rPr>
              <a:t>数据模型</a:t>
            </a:r>
            <a:endParaRPr lang="zh-CN" altLang="en-US" b="1" dirty="0">
              <a:solidFill>
                <a:srgbClr val="37617A"/>
              </a:solidFill>
              <a:latin typeface="楷体" pitchFamily="49" charset="-122"/>
              <a:ea typeface="楷体" pitchFamily="49" charset="-122"/>
            </a:endParaRPr>
          </a:p>
        </p:txBody>
      </p:sp>
      <p:sp>
        <p:nvSpPr>
          <p:cNvPr id="142" name="圆角矩形标注 214"/>
          <p:cNvSpPr/>
          <p:nvPr/>
        </p:nvSpPr>
        <p:spPr>
          <a:xfrm>
            <a:off x="2918365" y="115965"/>
            <a:ext cx="1699617" cy="713082"/>
          </a:xfrm>
          <a:prstGeom prst="wedgeRoundRectCallout">
            <a:avLst>
              <a:gd name="adj1" fmla="val 67141"/>
              <a:gd name="adj2" fmla="val 52324"/>
              <a:gd name="adj3" fmla="val 16667"/>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rgbClr val="37617A"/>
                </a:solidFill>
                <a:latin typeface="楷体" pitchFamily="49" charset="-122"/>
                <a:ea typeface="楷体" pitchFamily="49" charset="-122"/>
              </a:rPr>
              <a:t>交易、静态、市场数据处理</a:t>
            </a:r>
            <a:endParaRPr lang="zh-CN" altLang="en-US" b="1" dirty="0">
              <a:solidFill>
                <a:srgbClr val="37617A"/>
              </a:solidFill>
              <a:latin typeface="楷体" pitchFamily="49" charset="-122"/>
              <a:ea typeface="楷体" pitchFamily="49" charset="-122"/>
            </a:endParaRPr>
          </a:p>
        </p:txBody>
      </p:sp>
      <p:sp>
        <p:nvSpPr>
          <p:cNvPr id="143" name="圆角矩形标注 215"/>
          <p:cNvSpPr/>
          <p:nvPr/>
        </p:nvSpPr>
        <p:spPr>
          <a:xfrm>
            <a:off x="6067965" y="292758"/>
            <a:ext cx="1699617" cy="713082"/>
          </a:xfrm>
          <a:prstGeom prst="wedgeRoundRectCallout">
            <a:avLst>
              <a:gd name="adj1" fmla="val 67141"/>
              <a:gd name="adj2" fmla="val 52324"/>
              <a:gd name="adj3" fmla="val 16667"/>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rgbClr val="37617A"/>
                </a:solidFill>
                <a:latin typeface="楷体" pitchFamily="49" charset="-122"/>
                <a:ea typeface="楷体" pitchFamily="49" charset="-122"/>
              </a:rPr>
              <a:t>高效、灵活的引擎</a:t>
            </a:r>
            <a:endParaRPr lang="zh-CN" altLang="en-US" b="1" dirty="0">
              <a:solidFill>
                <a:srgbClr val="37617A"/>
              </a:solidFill>
              <a:latin typeface="楷体" pitchFamily="49" charset="-122"/>
              <a:ea typeface="楷体" pitchFamily="49" charset="-122"/>
            </a:endParaRPr>
          </a:p>
        </p:txBody>
      </p:sp>
      <p:sp>
        <p:nvSpPr>
          <p:cNvPr id="144" name="圆角矩形标注 216"/>
          <p:cNvSpPr/>
          <p:nvPr/>
        </p:nvSpPr>
        <p:spPr>
          <a:xfrm>
            <a:off x="4021181" y="2604017"/>
            <a:ext cx="1699617" cy="713082"/>
          </a:xfrm>
          <a:prstGeom prst="wedgeRoundRectCallout">
            <a:avLst>
              <a:gd name="adj1" fmla="val 50352"/>
              <a:gd name="adj2" fmla="val -140479"/>
              <a:gd name="adj3" fmla="val 16667"/>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rgbClr val="37617A"/>
                </a:solidFill>
                <a:latin typeface="楷体" pitchFamily="49" charset="-122"/>
                <a:ea typeface="楷体" pitchFamily="49" charset="-122"/>
              </a:rPr>
              <a:t>结构化的接口实时、非实时</a:t>
            </a:r>
            <a:endParaRPr lang="zh-CN" altLang="en-US" b="1" dirty="0">
              <a:solidFill>
                <a:srgbClr val="37617A"/>
              </a:solidFill>
              <a:latin typeface="楷体" pitchFamily="49" charset="-122"/>
              <a:ea typeface="楷体" pitchFamily="49" charset="-122"/>
            </a:endParaRPr>
          </a:p>
        </p:txBody>
      </p:sp>
      <p:sp>
        <p:nvSpPr>
          <p:cNvPr id="145" name="圆角矩形标注 217"/>
          <p:cNvSpPr/>
          <p:nvPr/>
        </p:nvSpPr>
        <p:spPr>
          <a:xfrm>
            <a:off x="5926677" y="3423167"/>
            <a:ext cx="1699617" cy="713082"/>
          </a:xfrm>
          <a:prstGeom prst="wedgeRoundRectCallout">
            <a:avLst>
              <a:gd name="adj1" fmla="val 50352"/>
              <a:gd name="adj2" fmla="val -140479"/>
              <a:gd name="adj3" fmla="val 16667"/>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rgbClr val="37617A"/>
                </a:solidFill>
                <a:latin typeface="楷体" pitchFamily="49" charset="-122"/>
                <a:ea typeface="楷体" pitchFamily="49" charset="-122"/>
              </a:rPr>
              <a:t>灵活的展现与</a:t>
            </a:r>
            <a:r>
              <a:rPr lang="en-US" altLang="zh-CN" b="1" dirty="0" smtClean="0">
                <a:solidFill>
                  <a:srgbClr val="37617A"/>
                </a:solidFill>
                <a:latin typeface="楷体" pitchFamily="49" charset="-122"/>
                <a:ea typeface="楷体" pitchFamily="49" charset="-122"/>
              </a:rPr>
              <a:t>RM</a:t>
            </a:r>
            <a:r>
              <a:rPr lang="zh-CN" altLang="en-US" b="1" dirty="0" smtClean="0">
                <a:solidFill>
                  <a:srgbClr val="37617A"/>
                </a:solidFill>
                <a:latin typeface="楷体" pitchFamily="49" charset="-122"/>
                <a:ea typeface="楷体" pitchFamily="49" charset="-122"/>
              </a:rPr>
              <a:t>的整合</a:t>
            </a:r>
            <a:endParaRPr lang="zh-CN" altLang="en-US" b="1" dirty="0">
              <a:solidFill>
                <a:srgbClr val="37617A"/>
              </a:solidFill>
              <a:latin typeface="楷体" pitchFamily="49" charset="-122"/>
              <a:ea typeface="楷体" pitchFamily="49" charset="-122"/>
            </a:endParaRPr>
          </a:p>
        </p:txBody>
      </p:sp>
      <p:sp>
        <p:nvSpPr>
          <p:cNvPr id="146" name="圆角矩形标注 218"/>
          <p:cNvSpPr/>
          <p:nvPr/>
        </p:nvSpPr>
        <p:spPr>
          <a:xfrm>
            <a:off x="3300466" y="4932879"/>
            <a:ext cx="1699617" cy="713082"/>
          </a:xfrm>
          <a:prstGeom prst="wedgeRoundRectCallout">
            <a:avLst>
              <a:gd name="adj1" fmla="val 70956"/>
              <a:gd name="adj2" fmla="val 61418"/>
              <a:gd name="adj3" fmla="val 16667"/>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rgbClr val="37617A"/>
                </a:solidFill>
                <a:latin typeface="楷体" pitchFamily="49" charset="-122"/>
                <a:ea typeface="楷体" pitchFamily="49" charset="-122"/>
              </a:rPr>
              <a:t>定制化的引擎</a:t>
            </a:r>
            <a:endParaRPr lang="zh-CN" altLang="en-US" b="1" dirty="0">
              <a:solidFill>
                <a:srgbClr val="37617A"/>
              </a:solidFill>
              <a:latin typeface="楷体" pitchFamily="49" charset="-122"/>
              <a:ea typeface="楷体" pitchFamily="49" charset="-122"/>
            </a:endParaRPr>
          </a:p>
        </p:txBody>
      </p:sp>
    </p:spTree>
    <p:extLst>
      <p:ext uri="{BB962C8B-B14F-4D97-AF65-F5344CB8AC3E}">
        <p14:creationId xmlns:p14="http://schemas.microsoft.com/office/powerpoint/2010/main" val="304373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linds(horizontal)">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blinds(horizontal)">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blinds(horizontal)">
                                      <p:cBhvr>
                                        <p:cTn id="17" dur="50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blinds(horizontal)">
                                      <p:cBhvr>
                                        <p:cTn id="22" dur="5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blinds(horizontal)">
                                      <p:cBhvr>
                                        <p:cTn id="27" dur="500"/>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blinds(horizontal)">
                                      <p:cBhvr>
                                        <p:cTn id="3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animBg="1"/>
      <p:bldP spid="144" grpId="0" animBg="1"/>
      <p:bldP spid="145" grpId="0" animBg="1"/>
      <p:bldP spid="1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a:latin typeface="楷体" pitchFamily="49" charset="-122"/>
                <a:ea typeface="楷体" pitchFamily="49" charset="-122"/>
              </a:rPr>
              <a:t>我们的典型客</a:t>
            </a:r>
            <a:r>
              <a:rPr lang="zh-CN" altLang="en-US" b="1" dirty="0" smtClean="0">
                <a:latin typeface="楷体" pitchFamily="49" charset="-122"/>
                <a:ea typeface="楷体" pitchFamily="49" charset="-122"/>
              </a:rPr>
              <a:t>户</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银行</a:t>
            </a:r>
            <a:r>
              <a:rPr lang="en-US" altLang="zh-CN" b="1" dirty="0" smtClean="0">
                <a:latin typeface="楷体" pitchFamily="49" charset="-122"/>
                <a:ea typeface="楷体" pitchFamily="49" charset="-122"/>
              </a:rPr>
              <a:t>)</a:t>
            </a:r>
            <a:endParaRPr lang="en-US" b="1" dirty="0">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5</a:t>
            </a:fld>
            <a:endParaRPr lang="en-GB" dirty="0">
              <a:latin typeface="楷体" pitchFamily="49" charset="-122"/>
              <a:ea typeface="楷体" pitchFamily="49" charset="-122"/>
            </a:endParaRPr>
          </a:p>
        </p:txBody>
      </p:sp>
      <p:sp>
        <p:nvSpPr>
          <p:cNvPr id="10" name="Content Placeholder 2"/>
          <p:cNvSpPr>
            <a:spLocks noGrp="1"/>
          </p:cNvSpPr>
          <p:nvPr>
            <p:ph idx="1"/>
          </p:nvPr>
        </p:nvSpPr>
        <p:spPr>
          <a:xfrm>
            <a:off x="122910" y="1155747"/>
            <a:ext cx="8890498" cy="4979109"/>
          </a:xfrm>
        </p:spPr>
        <p:txBody>
          <a:bodyPr>
            <a:normAutofit/>
          </a:bodyPr>
          <a:lstStyle/>
          <a:p>
            <a:pPr lvl="0">
              <a:spcBef>
                <a:spcPts val="600"/>
              </a:spcBef>
            </a:pPr>
            <a:r>
              <a:rPr lang="zh-CN" altLang="en-US" sz="1600" dirty="0">
                <a:solidFill>
                  <a:schemeClr val="accent1"/>
                </a:solidFill>
                <a:latin typeface="楷体" pitchFamily="49" charset="-122"/>
                <a:ea typeface="楷体" pitchFamily="49" charset="-122"/>
              </a:rPr>
              <a:t>进入中国市场十余年来，我们与国内多家大、中型金融机构合作，具有无可比拟的本地实施经验和成功案例。</a:t>
            </a:r>
            <a:endParaRPr lang="en-US" altLang="zh-CN" sz="1600" dirty="0">
              <a:solidFill>
                <a:schemeClr val="accent1"/>
              </a:solidFill>
              <a:latin typeface="楷体" pitchFamily="49" charset="-122"/>
              <a:ea typeface="楷体" pitchFamily="49" charset="-122"/>
            </a:endParaRPr>
          </a:p>
          <a:p>
            <a:pPr>
              <a:spcBef>
                <a:spcPts val="600"/>
              </a:spcBef>
            </a:pPr>
            <a:r>
              <a:rPr lang="en-US" altLang="zh-CN" sz="1600" dirty="0" smtClean="0">
                <a:solidFill>
                  <a:schemeClr val="accent1"/>
                </a:solidFill>
                <a:latin typeface="楷体" pitchFamily="49" charset="-122"/>
                <a:ea typeface="楷体" pitchFamily="49" charset="-122"/>
              </a:rPr>
              <a:t>RM</a:t>
            </a:r>
            <a:r>
              <a:rPr lang="zh-CN" altLang="en-US" sz="1600" dirty="0" smtClean="0">
                <a:solidFill>
                  <a:schemeClr val="accent1"/>
                </a:solidFill>
                <a:latin typeface="楷体" pitchFamily="49" charset="-122"/>
                <a:ea typeface="楷体" pitchFamily="49" charset="-122"/>
              </a:rPr>
              <a:t>是迄今为止国内</a:t>
            </a:r>
            <a:r>
              <a:rPr lang="zh-CN" altLang="en-US" sz="1600" b="1" dirty="0" smtClean="0">
                <a:solidFill>
                  <a:schemeClr val="accent1"/>
                </a:solidFill>
                <a:latin typeface="楷体" pitchFamily="49" charset="-122"/>
                <a:ea typeface="楷体" pitchFamily="49" charset="-122"/>
              </a:rPr>
              <a:t>唯一一家通过市场风险高级法验证</a:t>
            </a:r>
            <a:r>
              <a:rPr lang="zh-CN" altLang="en-US" sz="1600" dirty="0" smtClean="0">
                <a:solidFill>
                  <a:schemeClr val="accent1"/>
                </a:solidFill>
                <a:latin typeface="楷体" pitchFamily="49" charset="-122"/>
                <a:ea typeface="楷体" pitchFamily="49" charset="-122"/>
              </a:rPr>
              <a:t>的系统厂商，辅助银行进行模型及数据验证。</a:t>
            </a:r>
            <a:endParaRPr lang="en-US" sz="1600" dirty="0" smtClean="0">
              <a:solidFill>
                <a:schemeClr val="accent1"/>
              </a:solidFill>
              <a:latin typeface="楷体" pitchFamily="49" charset="-122"/>
              <a:ea typeface="楷体" pitchFamily="49"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075" y="2148174"/>
            <a:ext cx="652462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50196" y="2202675"/>
            <a:ext cx="6550382" cy="577595"/>
          </a:xfrm>
          <a:prstGeom prst="rect">
            <a:avLst/>
          </a:prstGeom>
          <a:solidFill>
            <a:srgbClr val="FFB838">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7" name="Rectangle 6"/>
          <p:cNvSpPr/>
          <p:nvPr/>
        </p:nvSpPr>
        <p:spPr>
          <a:xfrm>
            <a:off x="1562032" y="4021551"/>
            <a:ext cx="6550382" cy="577595"/>
          </a:xfrm>
          <a:prstGeom prst="rect">
            <a:avLst/>
          </a:prstGeom>
          <a:solidFill>
            <a:srgbClr val="FFB838">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Tree>
    <p:extLst>
      <p:ext uri="{BB962C8B-B14F-4D97-AF65-F5344CB8AC3E}">
        <p14:creationId xmlns:p14="http://schemas.microsoft.com/office/powerpoint/2010/main" val="21810091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lang="zh-CN" altLang="en-US" dirty="0" smtClean="0">
                <a:latin typeface="楷体" pitchFamily="49" charset="-122"/>
                <a:ea typeface="楷体" pitchFamily="49" charset="-122"/>
              </a:rPr>
              <a:t>市场风险管理系统</a:t>
            </a:r>
            <a:r>
              <a:rPr lang="en-US" altLang="zh-CN" dirty="0" smtClean="0">
                <a:latin typeface="楷体" pitchFamily="49" charset="-122"/>
                <a:ea typeface="楷体" pitchFamily="49" charset="-122"/>
              </a:rPr>
              <a:t>-</a:t>
            </a:r>
            <a:r>
              <a:rPr lang="zh-CN" altLang="en-US" dirty="0" smtClean="0">
                <a:latin typeface="楷体" pitchFamily="49" charset="-122"/>
                <a:ea typeface="楷体" pitchFamily="49" charset="-122"/>
              </a:rPr>
              <a:t>特点</a:t>
            </a:r>
            <a:endParaRPr lang="zh-CN" altLang="en-US" dirty="0">
              <a:latin typeface="楷体" pitchFamily="49" charset="-122"/>
              <a:ea typeface="楷体" pitchFamily="49" charset="-122"/>
            </a:endParaRPr>
          </a:p>
        </p:txBody>
      </p:sp>
      <p:sp>
        <p:nvSpPr>
          <p:cNvPr id="15" name="文本框 1"/>
          <p:cNvSpPr txBox="1"/>
          <p:nvPr/>
        </p:nvSpPr>
        <p:spPr>
          <a:xfrm>
            <a:off x="173295" y="1294281"/>
            <a:ext cx="3176309" cy="3046978"/>
          </a:xfrm>
          <a:prstGeom prst="rect">
            <a:avLst/>
          </a:prstGeom>
          <a:noFill/>
        </p:spPr>
        <p:txBody>
          <a:bodyPr wrap="square" lIns="91430" tIns="45715" rIns="91430" bIns="45715" rtlCol="0">
            <a:spAutoFit/>
          </a:bodyPr>
          <a:lstStyle/>
          <a:p>
            <a:pPr>
              <a:lnSpc>
                <a:spcPct val="200000"/>
              </a:lnSpc>
            </a:pPr>
            <a:r>
              <a:rPr lang="zh-CN" altLang="en-US" sz="1600" b="1" dirty="0">
                <a:latin typeface="楷体" pitchFamily="49" charset="-122"/>
                <a:ea typeface="楷体" pitchFamily="49" charset="-122"/>
              </a:rPr>
              <a:t>系统性 扩展性 定制性</a:t>
            </a:r>
            <a:endParaRPr lang="en-US" altLang="zh-CN" sz="1600" b="1" dirty="0">
              <a:latin typeface="楷体" pitchFamily="49" charset="-122"/>
              <a:ea typeface="楷体" pitchFamily="49" charset="-122"/>
            </a:endParaRPr>
          </a:p>
          <a:p>
            <a:pPr marL="285718" indent="-285718">
              <a:lnSpc>
                <a:spcPct val="200000"/>
              </a:lnSpc>
              <a:buFont typeface="Wingdings" panose="05000000000000000000" pitchFamily="2" charset="2"/>
              <a:buChar char="ü"/>
            </a:pPr>
            <a:r>
              <a:rPr lang="zh-CN" altLang="en-US" sz="1600" dirty="0">
                <a:latin typeface="楷体" pitchFamily="49" charset="-122"/>
                <a:ea typeface="楷体" pitchFamily="49" charset="-122"/>
              </a:rPr>
              <a:t>风险管理视角、维度设定</a:t>
            </a:r>
            <a:endParaRPr lang="en-US" altLang="zh-CN" sz="1600" dirty="0">
              <a:latin typeface="楷体" pitchFamily="49" charset="-122"/>
              <a:ea typeface="楷体" pitchFamily="49" charset="-122"/>
            </a:endParaRPr>
          </a:p>
          <a:p>
            <a:pPr marL="285718" indent="-285718">
              <a:lnSpc>
                <a:spcPct val="200000"/>
              </a:lnSpc>
              <a:buFont typeface="Wingdings" panose="05000000000000000000" pitchFamily="2" charset="2"/>
              <a:buChar char="ü"/>
            </a:pPr>
            <a:r>
              <a:rPr lang="zh-CN" altLang="en-US" sz="1600" dirty="0">
                <a:latin typeface="楷体" pitchFamily="49" charset="-122"/>
                <a:ea typeface="楷体" pitchFamily="49" charset="-122"/>
              </a:rPr>
              <a:t>整合层数据模型</a:t>
            </a:r>
            <a:endParaRPr lang="en-US" altLang="zh-CN" sz="1600" dirty="0">
              <a:latin typeface="楷体" pitchFamily="49" charset="-122"/>
              <a:ea typeface="楷体" pitchFamily="49" charset="-122"/>
            </a:endParaRPr>
          </a:p>
          <a:p>
            <a:pPr marL="285718" indent="-285718">
              <a:lnSpc>
                <a:spcPct val="200000"/>
              </a:lnSpc>
              <a:buFont typeface="Wingdings" panose="05000000000000000000" pitchFamily="2" charset="2"/>
              <a:buChar char="ü"/>
            </a:pPr>
            <a:r>
              <a:rPr lang="zh-CN" altLang="en-US" sz="1600" dirty="0">
                <a:latin typeface="楷体" pitchFamily="49" charset="-122"/>
                <a:ea typeface="楷体" pitchFamily="49" charset="-122"/>
              </a:rPr>
              <a:t>结构化接口：实时、非实时</a:t>
            </a:r>
            <a:endParaRPr lang="en-US" altLang="zh-CN" sz="1600" dirty="0">
              <a:latin typeface="楷体" pitchFamily="49" charset="-122"/>
              <a:ea typeface="楷体" pitchFamily="49" charset="-122"/>
            </a:endParaRPr>
          </a:p>
          <a:p>
            <a:pPr marL="285718" indent="-285718">
              <a:lnSpc>
                <a:spcPct val="200000"/>
              </a:lnSpc>
              <a:buFont typeface="Wingdings" panose="05000000000000000000" pitchFamily="2" charset="2"/>
              <a:buChar char="ü"/>
            </a:pPr>
            <a:r>
              <a:rPr lang="zh-CN" altLang="en-US" sz="1600" dirty="0">
                <a:latin typeface="楷体" pitchFamily="49" charset="-122"/>
                <a:ea typeface="楷体" pitchFamily="49" charset="-122"/>
              </a:rPr>
              <a:t>灵活的开发及引擎的整合</a:t>
            </a:r>
            <a:endParaRPr lang="en-US" altLang="zh-CN" sz="1600" dirty="0">
              <a:latin typeface="楷体" pitchFamily="49" charset="-122"/>
              <a:ea typeface="楷体" pitchFamily="49" charset="-122"/>
            </a:endParaRPr>
          </a:p>
          <a:p>
            <a:pPr marL="285718" indent="-285718">
              <a:lnSpc>
                <a:spcPct val="200000"/>
              </a:lnSpc>
              <a:buFont typeface="Wingdings" panose="05000000000000000000" pitchFamily="2" charset="2"/>
              <a:buChar char="ü"/>
            </a:pPr>
            <a:r>
              <a:rPr lang="zh-CN" altLang="en-US" sz="1600" dirty="0">
                <a:latin typeface="楷体" pitchFamily="49" charset="-122"/>
                <a:ea typeface="楷体" pitchFamily="49" charset="-122"/>
              </a:rPr>
              <a:t>定制的客户化开发计算引擎</a:t>
            </a:r>
            <a:endParaRPr lang="en-US" altLang="zh-CN" sz="1600" dirty="0">
              <a:latin typeface="楷体" pitchFamily="49" charset="-122"/>
              <a:ea typeface="楷体" pitchFamily="49" charset="-122"/>
            </a:endParaRPr>
          </a:p>
        </p:txBody>
      </p:sp>
      <p:pic>
        <p:nvPicPr>
          <p:cNvPr id="16" name="Picture 2"/>
          <p:cNvPicPr>
            <a:picLocks noChangeArrowheads="1"/>
          </p:cNvPicPr>
          <p:nvPr/>
        </p:nvPicPr>
        <p:blipFill>
          <a:blip r:embed="rId3"/>
          <a:srcRect/>
          <a:stretch>
            <a:fillRect/>
          </a:stretch>
        </p:blipFill>
        <p:spPr bwMode="auto">
          <a:xfrm>
            <a:off x="3349602" y="1294281"/>
            <a:ext cx="5672215" cy="5038833"/>
          </a:xfrm>
          <a:prstGeom prst="rect">
            <a:avLst/>
          </a:prstGeom>
          <a:noFill/>
          <a:ln w="9525">
            <a:noFill/>
            <a:miter lim="800000"/>
            <a:headEnd/>
            <a:tailEnd/>
          </a:ln>
          <a:effectLst/>
        </p:spPr>
      </p:pic>
      <p:pic>
        <p:nvPicPr>
          <p:cNvPr id="17" name="Picture 3"/>
          <p:cNvPicPr>
            <a:picLocks noChangeArrowheads="1"/>
          </p:cNvPicPr>
          <p:nvPr/>
        </p:nvPicPr>
        <p:blipFill>
          <a:blip r:embed="rId4"/>
          <a:srcRect/>
          <a:stretch>
            <a:fillRect/>
          </a:stretch>
        </p:blipFill>
        <p:spPr bwMode="auto">
          <a:xfrm>
            <a:off x="3349602" y="1294281"/>
            <a:ext cx="5672215" cy="5038833"/>
          </a:xfrm>
          <a:prstGeom prst="rect">
            <a:avLst/>
          </a:prstGeom>
          <a:noFill/>
          <a:ln w="9525">
            <a:noFill/>
            <a:miter lim="800000"/>
            <a:headEnd/>
            <a:tailEnd/>
          </a:ln>
          <a:effectLst/>
        </p:spPr>
      </p:pic>
      <p:pic>
        <p:nvPicPr>
          <p:cNvPr id="18" name="Picture 6"/>
          <p:cNvPicPr>
            <a:picLocks noChangeArrowheads="1"/>
          </p:cNvPicPr>
          <p:nvPr/>
        </p:nvPicPr>
        <p:blipFill>
          <a:blip r:embed="rId5"/>
          <a:srcRect/>
          <a:stretch>
            <a:fillRect/>
          </a:stretch>
        </p:blipFill>
        <p:spPr bwMode="auto">
          <a:xfrm>
            <a:off x="3349602" y="1294281"/>
            <a:ext cx="5672215" cy="5038833"/>
          </a:xfrm>
          <a:prstGeom prst="rect">
            <a:avLst/>
          </a:prstGeom>
          <a:noFill/>
          <a:ln w="9525">
            <a:noFill/>
            <a:miter lim="800000"/>
            <a:headEnd/>
            <a:tailEnd/>
          </a:ln>
          <a:effectLst/>
        </p:spPr>
      </p:pic>
      <p:pic>
        <p:nvPicPr>
          <p:cNvPr id="19" name="Picture 4"/>
          <p:cNvPicPr>
            <a:picLocks noChangeArrowheads="1"/>
          </p:cNvPicPr>
          <p:nvPr/>
        </p:nvPicPr>
        <p:blipFill>
          <a:blip r:embed="rId6"/>
          <a:srcRect/>
          <a:stretch>
            <a:fillRect/>
          </a:stretch>
        </p:blipFill>
        <p:spPr bwMode="auto">
          <a:xfrm>
            <a:off x="3349602" y="1294281"/>
            <a:ext cx="5672215" cy="5038833"/>
          </a:xfrm>
          <a:prstGeom prst="rect">
            <a:avLst/>
          </a:prstGeom>
          <a:noFill/>
          <a:ln w="9525">
            <a:noFill/>
            <a:miter lim="800000"/>
            <a:headEnd/>
            <a:tailEnd/>
          </a:ln>
          <a:effectLst/>
        </p:spPr>
      </p:pic>
      <p:pic>
        <p:nvPicPr>
          <p:cNvPr id="20" name="Picture 5"/>
          <p:cNvPicPr>
            <a:picLocks noChangeArrowheads="1"/>
          </p:cNvPicPr>
          <p:nvPr/>
        </p:nvPicPr>
        <p:blipFill>
          <a:blip r:embed="rId7"/>
          <a:srcRect/>
          <a:stretch>
            <a:fillRect/>
          </a:stretch>
        </p:blipFill>
        <p:spPr bwMode="auto">
          <a:xfrm>
            <a:off x="3349602" y="1294281"/>
            <a:ext cx="5672215" cy="5038833"/>
          </a:xfrm>
          <a:prstGeom prst="rect">
            <a:avLst/>
          </a:prstGeom>
          <a:noFill/>
          <a:ln w="9525">
            <a:noFill/>
            <a:miter lim="800000"/>
            <a:headEnd/>
            <a:tailEnd/>
          </a:ln>
          <a:effectLst/>
        </p:spPr>
      </p:pic>
    </p:spTree>
    <p:extLst>
      <p:ext uri="{BB962C8B-B14F-4D97-AF65-F5344CB8AC3E}">
        <p14:creationId xmlns:p14="http://schemas.microsoft.com/office/powerpoint/2010/main" val="99370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5">
                                            <p:txEl>
                                              <p:pRg st="1" end="1"/>
                                            </p:txEl>
                                          </p:spTgt>
                                        </p:tgtEl>
                                        <p:attrNameLst>
                                          <p:attrName>style.color</p:attrName>
                                        </p:attrNameLst>
                                      </p:cBhvr>
                                      <p:to>
                                        <a:schemeClr val="accent2"/>
                                      </p:to>
                                    </p:animClr>
                                  </p:childTnLst>
                                </p:cTn>
                              </p:par>
                            </p:childTnLst>
                          </p:cTn>
                        </p:par>
                        <p:par>
                          <p:cTn id="7" fill="hold">
                            <p:stCondLst>
                              <p:cond delay="1000"/>
                            </p:stCondLst>
                            <p:childTnLst>
                              <p:par>
                                <p:cTn id="8" presetID="3" presetClass="entr" presetSubtype="1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00" fill="hold"/>
                                        <p:tgtEl>
                                          <p:spTgt spid="15">
                                            <p:txEl>
                                              <p:pRg st="2" end="2"/>
                                            </p:txEl>
                                          </p:spTgt>
                                        </p:tgtEl>
                                        <p:attrNameLst>
                                          <p:attrName>style.color</p:attrName>
                                        </p:attrNameLst>
                                      </p:cBhvr>
                                      <p:to>
                                        <a:schemeClr val="accent2"/>
                                      </p:to>
                                    </p:animClr>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0" fill="hold"/>
                                        <p:tgtEl>
                                          <p:spTgt spid="15">
                                            <p:txEl>
                                              <p:pRg st="3" end="3"/>
                                            </p:txEl>
                                          </p:spTgt>
                                        </p:tgtEl>
                                        <p:attrNameLst>
                                          <p:attrName>style.color</p:attrName>
                                        </p:attrNameLst>
                                      </p:cBhvr>
                                      <p:to>
                                        <a:schemeClr val="accent2"/>
                                      </p:to>
                                    </p:animClr>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00" fill="hold"/>
                                        <p:tgtEl>
                                          <p:spTgt spid="15">
                                            <p:txEl>
                                              <p:pRg st="4" end="4"/>
                                            </p:txEl>
                                          </p:spTgt>
                                        </p:tgtEl>
                                        <p:attrNameLst>
                                          <p:attrName>style.color</p:attrName>
                                        </p:attrNameLst>
                                      </p:cBhvr>
                                      <p:to>
                                        <a:schemeClr val="accent2"/>
                                      </p:to>
                                    </p:animClr>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00" fill="hold"/>
                                        <p:tgtEl>
                                          <p:spTgt spid="15">
                                            <p:txEl>
                                              <p:pRg st="5" end="5"/>
                                            </p:txEl>
                                          </p:spTgt>
                                        </p:tgtEl>
                                        <p:attrNameLst>
                                          <p:attrName>style.color</p:attrName>
                                        </p:attrNameLst>
                                      </p:cBhvr>
                                      <p:to>
                                        <a:schemeClr val="accent2"/>
                                      </p:to>
                                    </p:animClr>
                                  </p:childTnLst>
                                </p:cTn>
                              </p:par>
                            </p:childTnLst>
                          </p:cTn>
                        </p:par>
                        <p:par>
                          <p:cTn id="39" fill="hold">
                            <p:stCondLst>
                              <p:cond delay="1000"/>
                            </p:stCondLst>
                            <p:childTnLst>
                              <p:par>
                                <p:cTn id="40" presetID="3" presetClass="entr" presetSubtype="1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管理视角</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51</a:t>
            </a:fld>
            <a:endParaRPr lang="en-GB" dirty="0"/>
          </a:p>
        </p:txBody>
      </p:sp>
      <p:grpSp>
        <p:nvGrpSpPr>
          <p:cNvPr id="8" name="Group 7"/>
          <p:cNvGrpSpPr/>
          <p:nvPr/>
        </p:nvGrpSpPr>
        <p:grpSpPr>
          <a:xfrm>
            <a:off x="30940" y="1220257"/>
            <a:ext cx="9103659" cy="4612411"/>
            <a:chOff x="13447" y="927847"/>
            <a:chExt cx="9103659" cy="4612411"/>
          </a:xfrm>
        </p:grpSpPr>
        <p:pic>
          <p:nvPicPr>
            <p:cNvPr id="5" name="Picture 1"/>
            <p:cNvPicPr>
              <a:picLocks noChangeAspect="1" noChangeArrowheads="1"/>
            </p:cNvPicPr>
            <p:nvPr/>
          </p:nvPicPr>
          <p:blipFill>
            <a:blip r:embed="rId2"/>
            <a:srcRect/>
            <a:stretch>
              <a:fillRect/>
            </a:stretch>
          </p:blipFill>
          <p:spPr bwMode="auto">
            <a:xfrm>
              <a:off x="67164" y="1220258"/>
              <a:ext cx="9036495" cy="432000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995767" y="1506538"/>
              <a:ext cx="3600450" cy="3438525"/>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6051425" y="1852612"/>
              <a:ext cx="2667000" cy="2695575"/>
            </a:xfrm>
            <a:prstGeom prst="rect">
              <a:avLst/>
            </a:prstGeom>
            <a:noFill/>
            <a:ln w="9525">
              <a:noFill/>
              <a:miter lim="800000"/>
              <a:headEnd/>
              <a:tailEnd/>
            </a:ln>
            <a:effectLst/>
          </p:spPr>
        </p:pic>
        <p:sp>
          <p:nvSpPr>
            <p:cNvPr id="2" name="Rectangle 1"/>
            <p:cNvSpPr/>
            <p:nvPr/>
          </p:nvSpPr>
          <p:spPr>
            <a:xfrm>
              <a:off x="13447" y="927847"/>
              <a:ext cx="9103659" cy="332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936461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市场风险管理系</a:t>
            </a:r>
            <a:r>
              <a:rPr lang="zh-CN" altLang="en-US" dirty="0"/>
              <a:t>统</a:t>
            </a:r>
            <a:r>
              <a:rPr lang="zh-CN" altLang="en-US" dirty="0"/>
              <a:t>数据</a:t>
            </a:r>
            <a:r>
              <a:rPr lang="zh-CN" altLang="en-US" dirty="0"/>
              <a:t>结</a:t>
            </a:r>
            <a:r>
              <a:rPr lang="zh-CN" altLang="en-US" dirty="0"/>
              <a:t>构</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52</a:t>
            </a:fld>
            <a:endParaRPr lang="en-GB" dirty="0"/>
          </a:p>
        </p:txBody>
      </p:sp>
      <p:grpSp>
        <p:nvGrpSpPr>
          <p:cNvPr id="5" name="组合 128"/>
          <p:cNvGrpSpPr/>
          <p:nvPr/>
        </p:nvGrpSpPr>
        <p:grpSpPr>
          <a:xfrm>
            <a:off x="1344" y="975604"/>
            <a:ext cx="9179168" cy="5589688"/>
            <a:chOff x="21759" y="1014218"/>
            <a:chExt cx="9884241" cy="5589688"/>
          </a:xfrm>
        </p:grpSpPr>
        <p:sp>
          <p:nvSpPr>
            <p:cNvPr id="6" name="Freeform 16"/>
            <p:cNvSpPr>
              <a:spLocks/>
            </p:cNvSpPr>
            <p:nvPr/>
          </p:nvSpPr>
          <p:spPr bwMode="auto">
            <a:xfrm rot="5400000">
              <a:off x="4143544" y="1825491"/>
              <a:ext cx="4590712" cy="3124200"/>
            </a:xfrm>
            <a:custGeom>
              <a:avLst/>
              <a:gdLst/>
              <a:ahLst/>
              <a:cxnLst>
                <a:cxn ang="0">
                  <a:pos x="0" y="672"/>
                </a:cxn>
                <a:cxn ang="0">
                  <a:pos x="948" y="444"/>
                </a:cxn>
                <a:cxn ang="0">
                  <a:pos x="1488" y="192"/>
                </a:cxn>
                <a:cxn ang="0">
                  <a:pos x="1056" y="192"/>
                </a:cxn>
                <a:cxn ang="0">
                  <a:pos x="1920" y="0"/>
                </a:cxn>
                <a:cxn ang="0">
                  <a:pos x="2736" y="192"/>
                </a:cxn>
                <a:cxn ang="0">
                  <a:pos x="2352" y="192"/>
                </a:cxn>
                <a:cxn ang="0">
                  <a:pos x="2790" y="420"/>
                </a:cxn>
                <a:cxn ang="0">
                  <a:pos x="3840" y="672"/>
                </a:cxn>
              </a:cxnLst>
              <a:rect l="0" t="0" r="r" b="b"/>
              <a:pathLst>
                <a:path w="3840" h="672">
                  <a:moveTo>
                    <a:pt x="0" y="672"/>
                  </a:moveTo>
                  <a:cubicBezTo>
                    <a:pt x="158" y="634"/>
                    <a:pt x="700" y="524"/>
                    <a:pt x="948" y="444"/>
                  </a:cubicBezTo>
                  <a:cubicBezTo>
                    <a:pt x="1196" y="364"/>
                    <a:pt x="1470" y="234"/>
                    <a:pt x="1488" y="192"/>
                  </a:cubicBezTo>
                  <a:lnTo>
                    <a:pt x="1056" y="192"/>
                  </a:lnTo>
                  <a:lnTo>
                    <a:pt x="1920" y="0"/>
                  </a:lnTo>
                  <a:lnTo>
                    <a:pt x="2736" y="192"/>
                  </a:lnTo>
                  <a:lnTo>
                    <a:pt x="2352" y="192"/>
                  </a:lnTo>
                  <a:cubicBezTo>
                    <a:pt x="2361" y="230"/>
                    <a:pt x="2542" y="340"/>
                    <a:pt x="2790" y="420"/>
                  </a:cubicBezTo>
                  <a:cubicBezTo>
                    <a:pt x="3038" y="500"/>
                    <a:pt x="3621" y="619"/>
                    <a:pt x="3840" y="672"/>
                  </a:cubicBezTo>
                </a:path>
              </a:pathLst>
            </a:custGeom>
            <a:solidFill>
              <a:srgbClr val="1F497D">
                <a:lumMod val="75000"/>
                <a:alpha val="32000"/>
              </a:srgbClr>
            </a:solidFill>
            <a:ln w="3175" cap="flat" cmpd="sng">
              <a:noFill/>
              <a:prstDash val="solid"/>
              <a:round/>
              <a:headEnd type="none" w="med" len="med"/>
              <a:tailEnd type="none" w="med" len="med"/>
            </a:ln>
            <a:effectLst/>
          </p:spPr>
          <p:txBody>
            <a:bodyPr wrap="none" anchor="ctr"/>
            <a:lstStyle/>
            <a:p>
              <a:pPr marL="0" marR="0" lvl="0" indent="0"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16"/>
            <p:cNvSpPr>
              <a:spLocks/>
            </p:cNvSpPr>
            <p:nvPr/>
          </p:nvSpPr>
          <p:spPr bwMode="auto">
            <a:xfrm rot="5400000">
              <a:off x="-711497" y="1837771"/>
              <a:ext cx="4590712" cy="3124200"/>
            </a:xfrm>
            <a:custGeom>
              <a:avLst/>
              <a:gdLst/>
              <a:ahLst/>
              <a:cxnLst>
                <a:cxn ang="0">
                  <a:pos x="0" y="672"/>
                </a:cxn>
                <a:cxn ang="0">
                  <a:pos x="948" y="444"/>
                </a:cxn>
                <a:cxn ang="0">
                  <a:pos x="1488" y="192"/>
                </a:cxn>
                <a:cxn ang="0">
                  <a:pos x="1056" y="192"/>
                </a:cxn>
                <a:cxn ang="0">
                  <a:pos x="1920" y="0"/>
                </a:cxn>
                <a:cxn ang="0">
                  <a:pos x="2736" y="192"/>
                </a:cxn>
                <a:cxn ang="0">
                  <a:pos x="2352" y="192"/>
                </a:cxn>
                <a:cxn ang="0">
                  <a:pos x="2790" y="420"/>
                </a:cxn>
                <a:cxn ang="0">
                  <a:pos x="3840" y="672"/>
                </a:cxn>
              </a:cxnLst>
              <a:rect l="0" t="0" r="r" b="b"/>
              <a:pathLst>
                <a:path w="3840" h="672">
                  <a:moveTo>
                    <a:pt x="0" y="672"/>
                  </a:moveTo>
                  <a:cubicBezTo>
                    <a:pt x="158" y="634"/>
                    <a:pt x="700" y="524"/>
                    <a:pt x="948" y="444"/>
                  </a:cubicBezTo>
                  <a:cubicBezTo>
                    <a:pt x="1196" y="364"/>
                    <a:pt x="1470" y="234"/>
                    <a:pt x="1488" y="192"/>
                  </a:cubicBezTo>
                  <a:lnTo>
                    <a:pt x="1056" y="192"/>
                  </a:lnTo>
                  <a:lnTo>
                    <a:pt x="1920" y="0"/>
                  </a:lnTo>
                  <a:lnTo>
                    <a:pt x="2736" y="192"/>
                  </a:lnTo>
                  <a:lnTo>
                    <a:pt x="2352" y="192"/>
                  </a:lnTo>
                  <a:cubicBezTo>
                    <a:pt x="2361" y="230"/>
                    <a:pt x="2542" y="340"/>
                    <a:pt x="2790" y="420"/>
                  </a:cubicBezTo>
                  <a:cubicBezTo>
                    <a:pt x="3038" y="500"/>
                    <a:pt x="3621" y="619"/>
                    <a:pt x="3840" y="672"/>
                  </a:cubicBezTo>
                </a:path>
              </a:pathLst>
            </a:custGeom>
            <a:solidFill>
              <a:srgbClr val="1F497D">
                <a:lumMod val="75000"/>
                <a:alpha val="32000"/>
              </a:srgbClr>
            </a:solidFill>
            <a:ln w="3175" cap="flat" cmpd="sng">
              <a:noFill/>
              <a:prstDash val="solid"/>
              <a:round/>
              <a:headEnd type="none" w="med" len="med"/>
              <a:tailEnd type="none" w="med" len="med"/>
            </a:ln>
            <a:effectLst/>
          </p:spPr>
          <p:txBody>
            <a:bodyPr wrap="none" anchor="ctr"/>
            <a:lstStyle/>
            <a:p>
              <a:pPr marL="0" marR="0" lvl="0" indent="0"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直角上箭头 112"/>
            <p:cNvSpPr/>
            <p:nvPr/>
          </p:nvSpPr>
          <p:spPr>
            <a:xfrm>
              <a:off x="1501455" y="5581472"/>
              <a:ext cx="3051273" cy="659898"/>
            </a:xfrm>
            <a:prstGeom prst="bentUpArrow">
              <a:avLst>
                <a:gd name="adj1" fmla="val 25777"/>
                <a:gd name="adj2" fmla="val 24685"/>
                <a:gd name="adj3" fmla="val 20381"/>
              </a:avLst>
            </a:prstGeom>
            <a:solidFill>
              <a:srgbClr val="3F7EAA">
                <a:lumMod val="60000"/>
                <a:lumOff val="40000"/>
              </a:srgbClr>
            </a:solidFill>
            <a:ln w="12700" cap="flat" cmpd="sng" algn="ctr">
              <a:solidFill>
                <a:srgbClr val="3F7EAA">
                  <a:shade val="50000"/>
                </a:srgbClr>
              </a:solidFill>
              <a:prstDash val="solid"/>
            </a:ln>
            <a:effectLst>
              <a:innerShdw blurRad="1143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矩形 113"/>
            <p:cNvSpPr/>
            <p:nvPr/>
          </p:nvSpPr>
          <p:spPr>
            <a:xfrm>
              <a:off x="2885329" y="1070799"/>
              <a:ext cx="3419998" cy="4080517"/>
            </a:xfrm>
            <a:prstGeom prst="rect">
              <a:avLst/>
            </a:prstGeom>
            <a:solidFill>
              <a:srgbClr val="3F7EAA">
                <a:lumMod val="60000"/>
                <a:lumOff val="40000"/>
              </a:srgbClr>
            </a:solidFill>
            <a:ln w="12700" cap="flat" cmpd="sng" algn="ctr">
              <a:solidFill>
                <a:sysClr val="windowText" lastClr="000000"/>
              </a:solidFill>
              <a:prstDash val="solid"/>
            </a:ln>
            <a:effectLst>
              <a:innerShdw blurRad="50800">
                <a:prstClr val="black"/>
              </a:innerShdw>
            </a:effectLst>
          </p:spPr>
          <p:txBody>
            <a:bodyPr lIns="0" tIns="72000" rIns="0" bIns="0" rtlCol="0" anchor="t" anchorCtr="0"/>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流程图: 磁盘 16"/>
            <p:cNvSpPr/>
            <p:nvPr/>
          </p:nvSpPr>
          <p:spPr>
            <a:xfrm>
              <a:off x="3368089" y="4118043"/>
              <a:ext cx="2175239" cy="611142"/>
            </a:xfrm>
            <a:prstGeom prst="flowChartMagneticDisk">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基础整合层</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流程图: 磁盘 17"/>
            <p:cNvSpPr/>
            <p:nvPr/>
          </p:nvSpPr>
          <p:spPr>
            <a:xfrm>
              <a:off x="3368087" y="3558933"/>
              <a:ext cx="2175241" cy="611142"/>
            </a:xfrm>
            <a:prstGeom prst="flowChartMagneticDisk">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计量汇总层</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6"/>
            <p:cNvSpPr/>
            <p:nvPr/>
          </p:nvSpPr>
          <p:spPr>
            <a:xfrm>
              <a:off x="1672295" y="1099447"/>
              <a:ext cx="194125" cy="4569262"/>
            </a:xfrm>
            <a:prstGeom prst="rect">
              <a:avLst/>
            </a:prstGeom>
            <a:solidFill>
              <a:sysClr val="window" lastClr="FFFFFF">
                <a:lumMod val="85000"/>
              </a:sysClr>
            </a:solidFill>
            <a:ln w="1587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数据采集平台</a:t>
              </a:r>
            </a:p>
          </p:txBody>
        </p:sp>
        <p:sp>
          <p:nvSpPr>
            <p:cNvPr id="13" name="矩形 117"/>
            <p:cNvSpPr/>
            <p:nvPr/>
          </p:nvSpPr>
          <p:spPr>
            <a:xfrm>
              <a:off x="7119777" y="1148817"/>
              <a:ext cx="2743201" cy="3220124"/>
            </a:xfrm>
            <a:prstGeom prst="rect">
              <a:avLst/>
            </a:prstGeom>
            <a:solidFill>
              <a:srgbClr val="3F7EAA">
                <a:lumMod val="20000"/>
                <a:lumOff val="80000"/>
              </a:srgbClr>
            </a:solidFill>
            <a:ln w="12700" cap="flat" cmpd="sng" algn="ctr">
              <a:solidFill>
                <a:sysClr val="windowText" lastClr="000000"/>
              </a:solidFill>
              <a:prstDash val="solid"/>
            </a:ln>
            <a:effectLst>
              <a:innerShdw blurRad="63500">
                <a:prstClr val="black"/>
              </a:innerShdw>
            </a:effectLst>
          </p:spPr>
          <p:txBody>
            <a:bodyPr vert="eaVert" lIns="18000" tIns="0" rIns="0" bIns="0" rtlCol="0" anchor="b"/>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18"/>
            <p:cNvSpPr/>
            <p:nvPr/>
          </p:nvSpPr>
          <p:spPr>
            <a:xfrm>
              <a:off x="88531" y="1070800"/>
              <a:ext cx="1416196" cy="4594558"/>
            </a:xfrm>
            <a:prstGeom prst="rect">
              <a:avLst/>
            </a:prstGeom>
            <a:solidFill>
              <a:srgbClr val="3F7EAA">
                <a:lumMod val="20000"/>
                <a:lumOff val="80000"/>
              </a:srgbClr>
            </a:solidFill>
            <a:ln w="12700" cap="flat" cmpd="sng" algn="ctr">
              <a:solidFill>
                <a:sysClr val="windowText" lastClr="000000"/>
              </a:solidFill>
              <a:prstDash val="solid"/>
            </a:ln>
            <a:effectLst>
              <a:innerShdw blurRad="50800">
                <a:prstClr val="black"/>
              </a:innerShdw>
            </a:effectLst>
          </p:spPr>
          <p:txBody>
            <a:bodyPr lIns="0" tIns="72000" rIns="0" bIns="0" rtlCol="0" anchor="t" anchorCtr="0"/>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矩形 119"/>
            <p:cNvSpPr/>
            <p:nvPr/>
          </p:nvSpPr>
          <p:spPr>
            <a:xfrm>
              <a:off x="7119777" y="4554270"/>
              <a:ext cx="2743200" cy="1687100"/>
            </a:xfrm>
            <a:prstGeom prst="rect">
              <a:avLst/>
            </a:prstGeom>
            <a:solidFill>
              <a:srgbClr val="3F7EAA">
                <a:lumMod val="20000"/>
                <a:lumOff val="80000"/>
              </a:srgbClr>
            </a:solidFill>
            <a:ln w="12700" cap="flat" cmpd="sng" algn="ctr">
              <a:solidFill>
                <a:sysClr val="windowText" lastClr="000000"/>
              </a:solidFill>
              <a:prstDash val="solid"/>
            </a:ln>
            <a:effectLst>
              <a:innerShdw blurRad="63500">
                <a:prstClr val="black"/>
              </a:innerShdw>
            </a:effectLst>
          </p:spPr>
          <p:txBody>
            <a:bodyPr vert="eaVert" lIns="18000" tIns="0" rIns="0" bIns="0" rtlCol="0" anchor="b"/>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20"/>
            <p:cNvSpPr/>
            <p:nvPr/>
          </p:nvSpPr>
          <p:spPr>
            <a:xfrm>
              <a:off x="137193" y="1326286"/>
              <a:ext cx="1296277" cy="1066230"/>
            </a:xfrm>
            <a:prstGeom prst="rect">
              <a:avLst/>
            </a:prstGeom>
            <a:noFill/>
            <a:ln w="9525" cap="flat" cmpd="sng" algn="ctr">
              <a:solidFill>
                <a:sysClr val="windowText" lastClr="000000"/>
              </a:solidFill>
              <a:prstDash val="solid"/>
            </a:ln>
            <a:effectLst>
              <a:innerShdw blurRad="50800">
                <a:prstClr val="black"/>
              </a:innerShdw>
            </a:effectLst>
          </p:spPr>
          <p:txBody>
            <a:bodyPr rot="0" spcFirstLastPara="0" vertOverflow="overflow" horzOverflow="overflow" vert="horz" wrap="square" lIns="0" tIns="28800" rIns="0" bIns="0" numCol="1" spcCol="0" rtlCol="0" fromWordArt="0" anchor="t" anchorCtr="0" forceAA="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对公数据</a:t>
              </a:r>
            </a:p>
          </p:txBody>
        </p:sp>
        <p:sp>
          <p:nvSpPr>
            <p:cNvPr id="17" name="流程图: 过程 23"/>
            <p:cNvSpPr/>
            <p:nvPr/>
          </p:nvSpPr>
          <p:spPr>
            <a:xfrm>
              <a:off x="167077" y="1530116"/>
              <a:ext cx="582870" cy="25030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信贷系统</a:t>
              </a:r>
            </a:p>
          </p:txBody>
        </p:sp>
        <p:sp>
          <p:nvSpPr>
            <p:cNvPr id="18" name="流程图: 过程 24"/>
            <p:cNvSpPr/>
            <p:nvPr/>
          </p:nvSpPr>
          <p:spPr>
            <a:xfrm>
              <a:off x="785329" y="1530114"/>
              <a:ext cx="620854" cy="250303"/>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票据系统</a:t>
              </a:r>
            </a:p>
          </p:txBody>
        </p:sp>
        <p:sp>
          <p:nvSpPr>
            <p:cNvPr id="19" name="流程图: 过程 25"/>
            <p:cNvSpPr/>
            <p:nvPr/>
          </p:nvSpPr>
          <p:spPr>
            <a:xfrm>
              <a:off x="167077" y="1829811"/>
              <a:ext cx="413186" cy="495887"/>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国际业务系统</a:t>
              </a:r>
            </a:p>
          </p:txBody>
        </p:sp>
        <p:sp>
          <p:nvSpPr>
            <p:cNvPr id="20" name="流程图: 过程 26"/>
            <p:cNvSpPr/>
            <p:nvPr/>
          </p:nvSpPr>
          <p:spPr>
            <a:xfrm>
              <a:off x="623614" y="1828504"/>
              <a:ext cx="782571" cy="231099"/>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供应链系统</a:t>
              </a:r>
            </a:p>
          </p:txBody>
        </p:sp>
        <p:sp>
          <p:nvSpPr>
            <p:cNvPr id="21" name="流程图: 过程 27"/>
            <p:cNvSpPr/>
            <p:nvPr/>
          </p:nvSpPr>
          <p:spPr>
            <a:xfrm>
              <a:off x="623613" y="2077754"/>
              <a:ext cx="782571" cy="254046"/>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保理系统</a:t>
              </a:r>
            </a:p>
          </p:txBody>
        </p:sp>
        <p:sp>
          <p:nvSpPr>
            <p:cNvPr id="22" name="矩形 126"/>
            <p:cNvSpPr/>
            <p:nvPr/>
          </p:nvSpPr>
          <p:spPr>
            <a:xfrm>
              <a:off x="137192" y="2418521"/>
              <a:ext cx="1296276" cy="732139"/>
            </a:xfrm>
            <a:prstGeom prst="rect">
              <a:avLst/>
            </a:prstGeom>
            <a:noFill/>
            <a:ln w="9525" cap="flat" cmpd="sng" algn="ctr">
              <a:solidFill>
                <a:sysClr val="windowText" lastClr="000000"/>
              </a:solidFill>
              <a:prstDash val="solid"/>
            </a:ln>
            <a:effectLst>
              <a:innerShdw blurRad="50800">
                <a:prstClr val="black"/>
              </a:innerShdw>
            </a:effectLst>
          </p:spPr>
          <p:txBody>
            <a:bodyPr rot="0" spcFirstLastPara="0" vertOverflow="overflow" horzOverflow="overflow" vert="horz" wrap="square" lIns="0" tIns="28800" rIns="0" bIns="0" numCol="1" spcCol="0" rtlCol="0" fromWordArt="0" anchor="t" anchorCtr="0" forceAA="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零售数据</a:t>
              </a:r>
            </a:p>
          </p:txBody>
        </p:sp>
        <p:sp>
          <p:nvSpPr>
            <p:cNvPr id="23" name="流程图: 过程 29"/>
            <p:cNvSpPr/>
            <p:nvPr/>
          </p:nvSpPr>
          <p:spPr>
            <a:xfrm>
              <a:off x="205060" y="2599964"/>
              <a:ext cx="582870" cy="25030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零售信贷</a:t>
              </a:r>
            </a:p>
          </p:txBody>
        </p:sp>
        <p:sp>
          <p:nvSpPr>
            <p:cNvPr id="24" name="流程图: 过程 30"/>
            <p:cNvSpPr/>
            <p:nvPr/>
          </p:nvSpPr>
          <p:spPr>
            <a:xfrm>
              <a:off x="823312" y="2599964"/>
              <a:ext cx="582870" cy="25030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车贷系统</a:t>
              </a:r>
            </a:p>
          </p:txBody>
        </p:sp>
        <p:sp>
          <p:nvSpPr>
            <p:cNvPr id="25" name="流程图: 过程 31"/>
            <p:cNvSpPr/>
            <p:nvPr/>
          </p:nvSpPr>
          <p:spPr>
            <a:xfrm>
              <a:off x="205060" y="2922494"/>
              <a:ext cx="1201122" cy="196448"/>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信用卡系统</a:t>
              </a:r>
            </a:p>
          </p:txBody>
        </p:sp>
        <p:sp>
          <p:nvSpPr>
            <p:cNvPr id="26" name="矩形 130"/>
            <p:cNvSpPr/>
            <p:nvPr/>
          </p:nvSpPr>
          <p:spPr>
            <a:xfrm>
              <a:off x="137194" y="3222026"/>
              <a:ext cx="1313965" cy="480464"/>
            </a:xfrm>
            <a:prstGeom prst="rect">
              <a:avLst/>
            </a:prstGeom>
            <a:noFill/>
            <a:ln w="9525" cap="flat" cmpd="sng" algn="ctr">
              <a:solidFill>
                <a:sysClr val="windowText" lastClr="000000"/>
              </a:solidFill>
              <a:prstDash val="solid"/>
            </a:ln>
            <a:effectLst>
              <a:innerShdw blurRad="50800">
                <a:prstClr val="black"/>
              </a:innerShdw>
            </a:effectLst>
          </p:spPr>
          <p:txBody>
            <a:bodyPr rot="0" spcFirstLastPara="0" vertOverflow="overflow" horzOverflow="overflow" vert="horz" wrap="square" lIns="0" tIns="28800" rIns="0" bIns="0" numCol="1" spcCol="0" rtlCol="0" fromWordArt="0" anchor="t" anchorCtr="0" forceAA="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资金数据</a:t>
              </a:r>
            </a:p>
          </p:txBody>
        </p:sp>
        <p:sp>
          <p:nvSpPr>
            <p:cNvPr id="27" name="流程图: 过程 33"/>
            <p:cNvSpPr/>
            <p:nvPr/>
          </p:nvSpPr>
          <p:spPr>
            <a:xfrm>
              <a:off x="222752" y="3436269"/>
              <a:ext cx="1183431" cy="206862"/>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资金系统 </a:t>
              </a: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OPICS</a:t>
              </a: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矩形 132"/>
            <p:cNvSpPr/>
            <p:nvPr/>
          </p:nvSpPr>
          <p:spPr>
            <a:xfrm>
              <a:off x="137193" y="3744807"/>
              <a:ext cx="1299664" cy="498693"/>
            </a:xfrm>
            <a:prstGeom prst="rect">
              <a:avLst/>
            </a:prstGeom>
            <a:noFill/>
            <a:ln w="9525" cap="flat" cmpd="sng" algn="ctr">
              <a:solidFill>
                <a:sysClr val="windowText" lastClr="000000"/>
              </a:solidFill>
              <a:prstDash val="solid"/>
            </a:ln>
            <a:effectLst>
              <a:innerShdw blurRad="50800">
                <a:prstClr val="black"/>
              </a:innerShdw>
            </a:effectLst>
          </p:spPr>
          <p:txBody>
            <a:bodyPr rot="0" spcFirstLastPara="0" vertOverflow="overflow" horzOverflow="overflow" vert="horz" wrap="square" lIns="0" tIns="28800" rIns="0" bIns="0" numCol="1" spcCol="0" rtlCol="0" fromWordArt="0" anchor="t" anchorCtr="0" forceAA="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客户数据</a:t>
              </a:r>
            </a:p>
          </p:txBody>
        </p:sp>
        <p:sp>
          <p:nvSpPr>
            <p:cNvPr id="29" name="流程图: 过程 35"/>
            <p:cNvSpPr/>
            <p:nvPr/>
          </p:nvSpPr>
          <p:spPr>
            <a:xfrm>
              <a:off x="222753" y="3932085"/>
              <a:ext cx="1183431" cy="25030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BECIF</a:t>
              </a: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134"/>
            <p:cNvSpPr/>
            <p:nvPr/>
          </p:nvSpPr>
          <p:spPr>
            <a:xfrm>
              <a:off x="137194" y="4279424"/>
              <a:ext cx="1307426" cy="737311"/>
            </a:xfrm>
            <a:prstGeom prst="rect">
              <a:avLst/>
            </a:prstGeom>
            <a:noFill/>
            <a:ln w="9525" cap="flat" cmpd="sng" algn="ctr">
              <a:solidFill>
                <a:sysClr val="windowText" lastClr="000000"/>
              </a:solidFill>
              <a:prstDash val="solid"/>
            </a:ln>
            <a:effectLst>
              <a:innerShdw blurRad="50800">
                <a:prstClr val="black"/>
              </a:innerShdw>
            </a:effectLst>
          </p:spPr>
          <p:txBody>
            <a:bodyPr rot="0" spcFirstLastPara="0" vertOverflow="overflow" horzOverflow="overflow" vert="horz" wrap="square" lIns="0" tIns="28800" rIns="0" bIns="0" numCol="1" spcCol="0" rtlCol="0" fromWordArt="0" anchor="t" anchorCtr="0" forceAA="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a:t>
              </a: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总帐</a:t>
              </a:r>
            </a:p>
          </p:txBody>
        </p:sp>
        <p:sp>
          <p:nvSpPr>
            <p:cNvPr id="31" name="流程图: 过程 37"/>
            <p:cNvSpPr/>
            <p:nvPr/>
          </p:nvSpPr>
          <p:spPr>
            <a:xfrm>
              <a:off x="222132" y="4463418"/>
              <a:ext cx="828170" cy="206862"/>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对公核心系统</a:t>
              </a:r>
            </a:p>
          </p:txBody>
        </p:sp>
        <p:sp>
          <p:nvSpPr>
            <p:cNvPr id="32" name="流程图: 过程 38"/>
            <p:cNvSpPr/>
            <p:nvPr/>
          </p:nvSpPr>
          <p:spPr>
            <a:xfrm>
              <a:off x="232775" y="4731276"/>
              <a:ext cx="818032" cy="225511"/>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零售核心系统</a:t>
              </a:r>
            </a:p>
          </p:txBody>
        </p:sp>
        <p:sp>
          <p:nvSpPr>
            <p:cNvPr id="33" name="流程图: 过程 39"/>
            <p:cNvSpPr/>
            <p:nvPr/>
          </p:nvSpPr>
          <p:spPr>
            <a:xfrm>
              <a:off x="1114591" y="4463417"/>
              <a:ext cx="254253" cy="4927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总帐</a:t>
              </a:r>
            </a:p>
          </p:txBody>
        </p:sp>
        <p:sp>
          <p:nvSpPr>
            <p:cNvPr id="34" name="矩形 138"/>
            <p:cNvSpPr/>
            <p:nvPr/>
          </p:nvSpPr>
          <p:spPr>
            <a:xfrm>
              <a:off x="139107" y="5077953"/>
              <a:ext cx="1305867" cy="537769"/>
            </a:xfrm>
            <a:prstGeom prst="rect">
              <a:avLst/>
            </a:prstGeom>
            <a:noFill/>
            <a:ln w="9525" cap="flat" cmpd="sng" algn="ctr">
              <a:solidFill>
                <a:sysClr val="windowText" lastClr="000000"/>
              </a:solidFill>
              <a:prstDash val="sysDash"/>
            </a:ln>
            <a:effectLst>
              <a:innerShdw blurRad="50800">
                <a:prstClr val="black"/>
              </a:innerShdw>
            </a:effectLst>
          </p:spPr>
          <p:txBody>
            <a:bodyPr rot="0" spcFirstLastPara="0" vertOverflow="overflow" horzOverflow="overflow" vert="horz" wrap="square" lIns="0" tIns="28800" rIns="0" bIns="0" numCol="1" spcCol="0" rtlCol="0" fromWordArt="0" anchor="t" anchorCtr="0" forceAA="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其它</a:t>
              </a:r>
            </a:p>
          </p:txBody>
        </p:sp>
        <p:sp>
          <p:nvSpPr>
            <p:cNvPr id="35" name="流程图: 过程 41"/>
            <p:cNvSpPr/>
            <p:nvPr/>
          </p:nvSpPr>
          <p:spPr>
            <a:xfrm>
              <a:off x="234622" y="5279255"/>
              <a:ext cx="307647" cy="302659"/>
            </a:xfrm>
            <a:prstGeom prst="flowChartProcess">
              <a:avLst/>
            </a:prstGeom>
            <a:solidFill>
              <a:sysClr val="window" lastClr="FFFFFF"/>
            </a:solidFill>
            <a:ln w="952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保全系统</a:t>
              </a:r>
            </a:p>
          </p:txBody>
        </p:sp>
        <p:sp>
          <p:nvSpPr>
            <p:cNvPr id="36" name="流程图: 过程 42"/>
            <p:cNvSpPr/>
            <p:nvPr/>
          </p:nvSpPr>
          <p:spPr>
            <a:xfrm>
              <a:off x="635585" y="5279255"/>
              <a:ext cx="329185" cy="302659"/>
            </a:xfrm>
            <a:prstGeom prst="flowChartProcess">
              <a:avLst/>
            </a:prstGeom>
            <a:solidFill>
              <a:sysClr val="window" lastClr="FFFFFF"/>
            </a:solidFill>
            <a:ln w="952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内评系统</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矩形 141"/>
            <p:cNvSpPr/>
            <p:nvPr/>
          </p:nvSpPr>
          <p:spPr>
            <a:xfrm>
              <a:off x="97581" y="5841620"/>
              <a:ext cx="1413097" cy="463111"/>
            </a:xfrm>
            <a:prstGeom prst="rect">
              <a:avLst/>
            </a:prstGeom>
            <a:solidFill>
              <a:srgbClr val="3F7EAA">
                <a:lumMod val="40000"/>
                <a:lumOff val="60000"/>
              </a:srgbClr>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应急数据</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补录模块</a:t>
              </a:r>
            </a:p>
          </p:txBody>
        </p:sp>
        <p:sp>
          <p:nvSpPr>
            <p:cNvPr id="38" name="流程图: 过程 44"/>
            <p:cNvSpPr/>
            <p:nvPr/>
          </p:nvSpPr>
          <p:spPr>
            <a:xfrm>
              <a:off x="1058471" y="5276920"/>
              <a:ext cx="299259" cy="304553"/>
            </a:xfrm>
            <a:prstGeom prst="flowChartProcess">
              <a:avLst/>
            </a:prstGeom>
            <a:solidFill>
              <a:sysClr val="window" lastClr="FFFFFF"/>
            </a:solidFill>
            <a:ln w="952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其他</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圆柱形 45"/>
            <p:cNvSpPr/>
            <p:nvPr/>
          </p:nvSpPr>
          <p:spPr>
            <a:xfrm>
              <a:off x="2013748" y="1099447"/>
              <a:ext cx="343238" cy="4558521"/>
            </a:xfrm>
            <a:prstGeom prst="can">
              <a:avLst>
                <a:gd name="adj" fmla="val 37264"/>
              </a:avLst>
            </a:prstGeom>
            <a:solidFill>
              <a:sysClr val="window" lastClr="FFFFFF">
                <a:lumMod val="85000"/>
              </a:sysClr>
            </a:solidFill>
            <a:ln w="1587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a:t>
              </a:r>
            </a:p>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a:t>
              </a:r>
            </a:p>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a:t>
              </a: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数据平台</a:t>
              </a:r>
            </a:p>
          </p:txBody>
        </p:sp>
        <p:sp>
          <p:nvSpPr>
            <p:cNvPr id="40" name="右箭头 144"/>
            <p:cNvSpPr/>
            <p:nvPr/>
          </p:nvSpPr>
          <p:spPr>
            <a:xfrm>
              <a:off x="1520492" y="1335519"/>
              <a:ext cx="126741" cy="166274"/>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右箭头 145"/>
            <p:cNvSpPr/>
            <p:nvPr/>
          </p:nvSpPr>
          <p:spPr>
            <a:xfrm>
              <a:off x="1520490" y="2666852"/>
              <a:ext cx="126741" cy="166274"/>
            </a:xfrm>
            <a:prstGeom prst="rightArrow">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右箭头 146"/>
            <p:cNvSpPr/>
            <p:nvPr/>
          </p:nvSpPr>
          <p:spPr>
            <a:xfrm>
              <a:off x="1520490" y="4253398"/>
              <a:ext cx="126741" cy="166274"/>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右箭头 147"/>
            <p:cNvSpPr/>
            <p:nvPr/>
          </p:nvSpPr>
          <p:spPr>
            <a:xfrm>
              <a:off x="1510677" y="5349378"/>
              <a:ext cx="126741" cy="166274"/>
            </a:xfrm>
            <a:prstGeom prst="rightArrow">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右箭头 148"/>
            <p:cNvSpPr/>
            <p:nvPr/>
          </p:nvSpPr>
          <p:spPr>
            <a:xfrm>
              <a:off x="1872489" y="1333101"/>
              <a:ext cx="126741"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右箭头 149"/>
            <p:cNvSpPr/>
            <p:nvPr/>
          </p:nvSpPr>
          <p:spPr>
            <a:xfrm>
              <a:off x="1872488" y="2664434"/>
              <a:ext cx="126741"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右箭头 150"/>
            <p:cNvSpPr/>
            <p:nvPr/>
          </p:nvSpPr>
          <p:spPr>
            <a:xfrm>
              <a:off x="1872487" y="4250980"/>
              <a:ext cx="126741"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右箭头 151"/>
            <p:cNvSpPr/>
            <p:nvPr/>
          </p:nvSpPr>
          <p:spPr>
            <a:xfrm>
              <a:off x="1862674" y="5346287"/>
              <a:ext cx="126741"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矩形 152"/>
            <p:cNvSpPr/>
            <p:nvPr/>
          </p:nvSpPr>
          <p:spPr>
            <a:xfrm>
              <a:off x="2495327" y="1092235"/>
              <a:ext cx="190394" cy="4565732"/>
            </a:xfrm>
            <a:prstGeom prst="rect">
              <a:avLst/>
            </a:prstGeom>
            <a:solidFill>
              <a:sysClr val="window" lastClr="FFFFFF">
                <a:lumMod val="85000"/>
              </a:sysClr>
            </a:solidFill>
            <a:ln w="1587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p>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t>
              </a:r>
            </a:p>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右箭头 153"/>
            <p:cNvSpPr/>
            <p:nvPr/>
          </p:nvSpPr>
          <p:spPr>
            <a:xfrm>
              <a:off x="2373648" y="1330737"/>
              <a:ext cx="115219"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右箭头 154"/>
            <p:cNvSpPr/>
            <p:nvPr/>
          </p:nvSpPr>
          <p:spPr>
            <a:xfrm>
              <a:off x="2373647" y="2662070"/>
              <a:ext cx="115219"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右箭头 155"/>
            <p:cNvSpPr/>
            <p:nvPr/>
          </p:nvSpPr>
          <p:spPr>
            <a:xfrm>
              <a:off x="2373646" y="4248615"/>
              <a:ext cx="115219"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右箭头 156"/>
            <p:cNvSpPr/>
            <p:nvPr/>
          </p:nvSpPr>
          <p:spPr>
            <a:xfrm>
              <a:off x="2363833" y="5343923"/>
              <a:ext cx="115219" cy="182901"/>
            </a:xfrm>
            <a:prstGeom prst="rightArrow">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流程图: 过程 59"/>
            <p:cNvSpPr/>
            <p:nvPr/>
          </p:nvSpPr>
          <p:spPr>
            <a:xfrm>
              <a:off x="1580928" y="5851236"/>
              <a:ext cx="356621" cy="468125"/>
            </a:xfrm>
            <a:prstGeom prst="flowChartProcess">
              <a:avLst/>
            </a:prstGeom>
            <a:solidFill>
              <a:srgbClr val="3F7EAA">
                <a:lumMod val="40000"/>
                <a:lumOff val="60000"/>
              </a:srgbClr>
            </a:solidFill>
            <a:ln w="9525" cap="flat" cmpd="sng" algn="ctr">
              <a:solidFill>
                <a:sysClr val="windowText" lastClr="000000"/>
              </a:solidFill>
              <a:prstDash val="solid"/>
            </a:ln>
            <a:effectLst>
              <a:innerShdw blurRad="508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历史归档</a:t>
              </a:r>
            </a:p>
          </p:txBody>
        </p:sp>
        <p:sp>
          <p:nvSpPr>
            <p:cNvPr id="54" name="下箭头 158"/>
            <p:cNvSpPr/>
            <p:nvPr/>
          </p:nvSpPr>
          <p:spPr>
            <a:xfrm>
              <a:off x="1681492" y="5698045"/>
              <a:ext cx="195063" cy="131171"/>
            </a:xfrm>
            <a:prstGeom prst="downArrow">
              <a:avLst>
                <a:gd name="adj1" fmla="val 50000"/>
                <a:gd name="adj2" fmla="val 32179"/>
              </a:avLst>
            </a:prstGeom>
            <a:no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左右箭头 159"/>
            <p:cNvSpPr/>
            <p:nvPr/>
          </p:nvSpPr>
          <p:spPr>
            <a:xfrm>
              <a:off x="2696040" y="1387983"/>
              <a:ext cx="174481" cy="105808"/>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左右箭头 160"/>
            <p:cNvSpPr/>
            <p:nvPr/>
          </p:nvSpPr>
          <p:spPr>
            <a:xfrm>
              <a:off x="2694963" y="2700615"/>
              <a:ext cx="174481" cy="105808"/>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左右箭头 161"/>
            <p:cNvSpPr/>
            <p:nvPr/>
          </p:nvSpPr>
          <p:spPr>
            <a:xfrm>
              <a:off x="2700910" y="4287161"/>
              <a:ext cx="174481" cy="105808"/>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 name="立方体 162"/>
            <p:cNvSpPr/>
            <p:nvPr/>
          </p:nvSpPr>
          <p:spPr>
            <a:xfrm>
              <a:off x="3280079" y="5297594"/>
              <a:ext cx="857113" cy="779041"/>
            </a:xfrm>
            <a:prstGeom prst="cube">
              <a:avLst>
                <a:gd name="adj" fmla="val 26048"/>
              </a:avLst>
            </a:prstGeom>
            <a:solidFill>
              <a:srgbClr val="3F7EAA">
                <a:lumMod val="40000"/>
                <a:lumOff val="60000"/>
              </a:srgbClr>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数据标准管理监控</a:t>
              </a:r>
            </a:p>
          </p:txBody>
        </p:sp>
        <p:sp>
          <p:nvSpPr>
            <p:cNvPr id="59" name="立方体 163"/>
            <p:cNvSpPr/>
            <p:nvPr/>
          </p:nvSpPr>
          <p:spPr>
            <a:xfrm>
              <a:off x="4529693" y="5299322"/>
              <a:ext cx="861234" cy="777313"/>
            </a:xfrm>
            <a:prstGeom prst="cube">
              <a:avLst/>
            </a:prstGeom>
            <a:solidFill>
              <a:srgbClr val="3F7EAA">
                <a:lumMod val="40000"/>
                <a:lumOff val="60000"/>
              </a:srgbClr>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数据质量</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管理监控</a:t>
              </a:r>
            </a:p>
          </p:txBody>
        </p:sp>
        <p:cxnSp>
          <p:nvCxnSpPr>
            <p:cNvPr id="60" name="直接箭头连接符 66"/>
            <p:cNvCxnSpPr/>
            <p:nvPr/>
          </p:nvCxnSpPr>
          <p:spPr>
            <a:xfrm flipV="1">
              <a:off x="3570471" y="5075017"/>
              <a:ext cx="0" cy="317644"/>
            </a:xfrm>
            <a:prstGeom prst="straightConnector1">
              <a:avLst/>
            </a:prstGeom>
            <a:noFill/>
            <a:ln w="38100" cap="flat" cmpd="dbl" algn="ctr">
              <a:solidFill>
                <a:sysClr val="windowText" lastClr="000000"/>
              </a:solidFill>
              <a:prstDash val="sysDash"/>
              <a:tailEnd type="triangle"/>
            </a:ln>
            <a:effectLst>
              <a:innerShdw blurRad="50800">
                <a:prstClr val="black"/>
              </a:innerShdw>
            </a:effectLst>
          </p:spPr>
        </p:cxnSp>
        <p:cxnSp>
          <p:nvCxnSpPr>
            <p:cNvPr id="61" name="直接箭头连接符 67"/>
            <p:cNvCxnSpPr/>
            <p:nvPr/>
          </p:nvCxnSpPr>
          <p:spPr>
            <a:xfrm flipV="1">
              <a:off x="3735571" y="5077953"/>
              <a:ext cx="0" cy="317644"/>
            </a:xfrm>
            <a:prstGeom prst="straightConnector1">
              <a:avLst/>
            </a:prstGeom>
            <a:noFill/>
            <a:ln w="38100" cap="flat" cmpd="dbl" algn="ctr">
              <a:solidFill>
                <a:sysClr val="windowText" lastClr="000000"/>
              </a:solidFill>
              <a:prstDash val="sysDash"/>
              <a:tailEnd type="triangle"/>
            </a:ln>
            <a:effectLst>
              <a:innerShdw blurRad="50800">
                <a:prstClr val="black"/>
              </a:innerShdw>
            </a:effectLst>
          </p:spPr>
        </p:cxnSp>
        <p:cxnSp>
          <p:nvCxnSpPr>
            <p:cNvPr id="62" name="直接箭头连接符 68"/>
            <p:cNvCxnSpPr/>
            <p:nvPr/>
          </p:nvCxnSpPr>
          <p:spPr>
            <a:xfrm flipV="1">
              <a:off x="3900671" y="5075101"/>
              <a:ext cx="0" cy="317644"/>
            </a:xfrm>
            <a:prstGeom prst="straightConnector1">
              <a:avLst/>
            </a:prstGeom>
            <a:noFill/>
            <a:ln w="38100" cap="flat" cmpd="dbl" algn="ctr">
              <a:solidFill>
                <a:sysClr val="windowText" lastClr="000000"/>
              </a:solidFill>
              <a:prstDash val="sysDash"/>
              <a:tailEnd type="triangle"/>
            </a:ln>
            <a:effectLst>
              <a:innerShdw blurRad="50800">
                <a:prstClr val="black"/>
              </a:innerShdw>
            </a:effectLst>
          </p:spPr>
        </p:cxnSp>
        <p:cxnSp>
          <p:nvCxnSpPr>
            <p:cNvPr id="63" name="直接箭头连接符 69"/>
            <p:cNvCxnSpPr/>
            <p:nvPr/>
          </p:nvCxnSpPr>
          <p:spPr>
            <a:xfrm flipV="1">
              <a:off x="4833868" y="5071093"/>
              <a:ext cx="0" cy="317644"/>
            </a:xfrm>
            <a:prstGeom prst="straightConnector1">
              <a:avLst/>
            </a:prstGeom>
            <a:noFill/>
            <a:ln w="38100" cap="flat" cmpd="dbl" algn="ctr">
              <a:solidFill>
                <a:sysClr val="windowText" lastClr="000000"/>
              </a:solidFill>
              <a:prstDash val="sysDash"/>
              <a:tailEnd type="triangle"/>
            </a:ln>
            <a:effectLst>
              <a:innerShdw blurRad="50800">
                <a:prstClr val="black"/>
              </a:innerShdw>
            </a:effectLst>
          </p:spPr>
        </p:cxnSp>
        <p:cxnSp>
          <p:nvCxnSpPr>
            <p:cNvPr id="64" name="直接箭头连接符 70"/>
            <p:cNvCxnSpPr/>
            <p:nvPr/>
          </p:nvCxnSpPr>
          <p:spPr>
            <a:xfrm flipV="1">
              <a:off x="4998968" y="5074030"/>
              <a:ext cx="0" cy="317644"/>
            </a:xfrm>
            <a:prstGeom prst="straightConnector1">
              <a:avLst/>
            </a:prstGeom>
            <a:noFill/>
            <a:ln w="38100" cap="flat" cmpd="dbl" algn="ctr">
              <a:solidFill>
                <a:sysClr val="windowText" lastClr="000000"/>
              </a:solidFill>
              <a:prstDash val="sysDash"/>
              <a:tailEnd type="triangle"/>
            </a:ln>
            <a:effectLst>
              <a:innerShdw blurRad="50800">
                <a:prstClr val="black"/>
              </a:innerShdw>
            </a:effectLst>
          </p:spPr>
        </p:cxnSp>
        <p:cxnSp>
          <p:nvCxnSpPr>
            <p:cNvPr id="65" name="直接箭头连接符 71"/>
            <p:cNvCxnSpPr/>
            <p:nvPr/>
          </p:nvCxnSpPr>
          <p:spPr>
            <a:xfrm flipV="1">
              <a:off x="5164068" y="5071177"/>
              <a:ext cx="0" cy="317644"/>
            </a:xfrm>
            <a:prstGeom prst="straightConnector1">
              <a:avLst/>
            </a:prstGeom>
            <a:noFill/>
            <a:ln w="38100" cap="flat" cmpd="dbl" algn="ctr">
              <a:solidFill>
                <a:sysClr val="windowText" lastClr="000000"/>
              </a:solidFill>
              <a:prstDash val="sysDash"/>
              <a:tailEnd type="triangle"/>
            </a:ln>
            <a:effectLst>
              <a:innerShdw blurRad="50800">
                <a:prstClr val="black"/>
              </a:innerShdw>
            </a:effectLst>
          </p:spPr>
        </p:cxnSp>
        <p:sp>
          <p:nvSpPr>
            <p:cNvPr id="66" name="云形标注 170"/>
            <p:cNvSpPr/>
            <p:nvPr/>
          </p:nvSpPr>
          <p:spPr>
            <a:xfrm>
              <a:off x="3691787" y="1414471"/>
              <a:ext cx="1193039" cy="691984"/>
            </a:xfrm>
            <a:prstGeom prst="cloudCallout">
              <a:avLst>
                <a:gd name="adj1" fmla="val -2591"/>
                <a:gd name="adj2" fmla="val 221228"/>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市场风险预警</a:t>
              </a:r>
            </a:p>
          </p:txBody>
        </p:sp>
        <p:sp>
          <p:nvSpPr>
            <p:cNvPr id="67" name="云形标注 171"/>
            <p:cNvSpPr/>
            <p:nvPr/>
          </p:nvSpPr>
          <p:spPr>
            <a:xfrm>
              <a:off x="3333527" y="1859095"/>
              <a:ext cx="1322698" cy="775984"/>
            </a:xfrm>
            <a:prstGeom prst="cloudCallout">
              <a:avLst>
                <a:gd name="adj1" fmla="val 10961"/>
                <a:gd name="adj2" fmla="val 96633"/>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信用风险预警</a:t>
              </a:r>
            </a:p>
          </p:txBody>
        </p:sp>
        <p:sp>
          <p:nvSpPr>
            <p:cNvPr id="68" name="云形标注 172"/>
            <p:cNvSpPr/>
            <p:nvPr/>
          </p:nvSpPr>
          <p:spPr>
            <a:xfrm>
              <a:off x="4400941" y="1884097"/>
              <a:ext cx="1009258" cy="715867"/>
            </a:xfrm>
            <a:prstGeom prst="cloudCallout">
              <a:avLst>
                <a:gd name="adj1" fmla="val -47257"/>
                <a:gd name="adj2" fmla="val 155589"/>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风险预警</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左右箭头 173"/>
            <p:cNvSpPr/>
            <p:nvPr/>
          </p:nvSpPr>
          <p:spPr>
            <a:xfrm>
              <a:off x="6305328" y="4279425"/>
              <a:ext cx="272045" cy="167533"/>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五边形 174"/>
            <p:cNvSpPr/>
            <p:nvPr/>
          </p:nvSpPr>
          <p:spPr>
            <a:xfrm>
              <a:off x="95382" y="6397379"/>
              <a:ext cx="9810618" cy="206527"/>
            </a:xfrm>
            <a:prstGeom prst="homePlate">
              <a:avLst/>
            </a:prstGeom>
            <a:solidFill>
              <a:srgbClr val="3F7EAA">
                <a:lumMod val="60000"/>
                <a:lumOff val="40000"/>
              </a:srgbClr>
            </a:solidFill>
            <a:ln w="12700" cap="flat" cmpd="sng" algn="ctr">
              <a:solidFill>
                <a:srgbClr val="1F497D">
                  <a:lumMod val="40000"/>
                  <a:lumOff val="60000"/>
                </a:srgbClr>
              </a:solidFill>
              <a:prstDash val="solid"/>
            </a:ln>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数据治理与</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治理</a:t>
              </a:r>
            </a:p>
          </p:txBody>
        </p:sp>
        <p:sp>
          <p:nvSpPr>
            <p:cNvPr id="71" name="矩形 175"/>
            <p:cNvSpPr/>
            <p:nvPr/>
          </p:nvSpPr>
          <p:spPr>
            <a:xfrm>
              <a:off x="6595751" y="1070802"/>
              <a:ext cx="228600" cy="2127888"/>
            </a:xfrm>
            <a:prstGeom prst="rect">
              <a:avLst/>
            </a:prstGeom>
            <a:solidFill>
              <a:sysClr val="window" lastClr="FFFFFF">
                <a:lumMod val="85000"/>
              </a:sysClr>
            </a:solidFill>
            <a:ln w="1587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实时数据服务</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Flowchart: Magnetic Disk 227"/>
            <p:cNvSpPr/>
            <p:nvPr/>
          </p:nvSpPr>
          <p:spPr>
            <a:xfrm>
              <a:off x="7272178" y="4965878"/>
              <a:ext cx="776983" cy="602611"/>
            </a:xfrm>
            <a:prstGeom prst="flowChartMagneticDisk">
              <a:avLst/>
            </a:prstGeom>
            <a:noFill/>
            <a:ln w="9525" cap="flat" cmpd="sng" algn="ctr">
              <a:solidFill>
                <a:sysClr val="windowText" lastClr="000000"/>
              </a:solidFill>
              <a:prstDash val="solid"/>
            </a:ln>
            <a:effectLst>
              <a:innerShdw blurRad="635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应用数据库</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Rectangle 226"/>
            <p:cNvSpPr/>
            <p:nvPr/>
          </p:nvSpPr>
          <p:spPr>
            <a:xfrm>
              <a:off x="8480377" y="4670281"/>
              <a:ext cx="1330149" cy="1430114"/>
            </a:xfrm>
            <a:prstGeom prst="rect">
              <a:avLst/>
            </a:prstGeom>
            <a:noFill/>
            <a:ln w="9525" cap="flat" cmpd="sng" algn="ctr">
              <a:solidFill>
                <a:sysClr val="windowText" lastClr="000000"/>
              </a:solidFill>
              <a:prstDash val="solid"/>
            </a:ln>
            <a:effectLst>
              <a:innerShdw blurRad="635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支持模型</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4" name="Rectangle 58"/>
            <p:cNvSpPr/>
            <p:nvPr/>
          </p:nvSpPr>
          <p:spPr>
            <a:xfrm>
              <a:off x="8545607" y="4852026"/>
              <a:ext cx="1188720" cy="187240"/>
            </a:xfrm>
            <a:prstGeom prst="rect">
              <a:avLst/>
            </a:prstGeom>
            <a:noFill/>
            <a:ln w="9525" cap="flat" cmpd="sng" algn="ctr">
              <a:solidFill>
                <a:sysClr val="windowText" lastClr="000000"/>
              </a:solidFill>
              <a:prstDash val="solid"/>
            </a:ln>
            <a:effectLst>
              <a:innerShdw blurRad="635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非零售内评模型</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Rectangle 58"/>
            <p:cNvSpPr/>
            <p:nvPr/>
          </p:nvSpPr>
          <p:spPr>
            <a:xfrm>
              <a:off x="8544497" y="5057696"/>
              <a:ext cx="1188720" cy="187240"/>
            </a:xfrm>
            <a:prstGeom prst="rect">
              <a:avLst/>
            </a:prstGeom>
            <a:noFill/>
            <a:ln w="9525" cap="flat" cmpd="sng" algn="ctr">
              <a:solidFill>
                <a:sysClr val="windowText" lastClr="000000"/>
              </a:solidFill>
              <a:prstDash val="solid"/>
            </a:ln>
            <a:effectLst>
              <a:innerShdw blurRad="635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零售内评模型</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Rectangle 58"/>
            <p:cNvSpPr/>
            <p:nvPr/>
          </p:nvSpPr>
          <p:spPr>
            <a:xfrm>
              <a:off x="8542964" y="5263365"/>
              <a:ext cx="1188720" cy="187240"/>
            </a:xfrm>
            <a:prstGeom prst="rect">
              <a:avLst/>
            </a:prstGeom>
            <a:solidFill>
              <a:sysClr val="window" lastClr="FFFFFF"/>
            </a:solidFill>
            <a:ln w="9525" cap="flat" cmpd="sng" algn="ctr">
              <a:solidFill>
                <a:sysClr val="windowText" lastClr="000000"/>
              </a:solidFill>
              <a:prstDash val="dash"/>
            </a:ln>
            <a:effectLst>
              <a:innerShdw blurRad="635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缓释品估值模型</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Rectangle 58"/>
            <p:cNvSpPr/>
            <p:nvPr/>
          </p:nvSpPr>
          <p:spPr>
            <a:xfrm>
              <a:off x="8544497" y="5469035"/>
              <a:ext cx="1188720" cy="187240"/>
            </a:xfrm>
            <a:prstGeom prst="rect">
              <a:avLst/>
            </a:prstGeom>
            <a:solidFill>
              <a:sysClr val="window" lastClr="FFFFFF"/>
            </a:solidFill>
            <a:ln w="9525" cap="flat" cmpd="sng" algn="ctr">
              <a:solidFill>
                <a:sysClr val="windowText" lastClr="000000"/>
              </a:solidFill>
              <a:prstDash val="dash"/>
            </a:ln>
            <a:effectLst>
              <a:innerShdw blurRad="635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市场风险模型</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Rectangle 58"/>
            <p:cNvSpPr/>
            <p:nvPr/>
          </p:nvSpPr>
          <p:spPr>
            <a:xfrm>
              <a:off x="8543701" y="5674704"/>
              <a:ext cx="1188720" cy="187240"/>
            </a:xfrm>
            <a:prstGeom prst="rect">
              <a:avLst/>
            </a:prstGeom>
            <a:solidFill>
              <a:sysClr val="window" lastClr="FFFFFF"/>
            </a:solidFill>
            <a:ln w="9525" cap="flat" cmpd="sng" algn="ctr">
              <a:solidFill>
                <a:sysClr val="windowText" lastClr="000000"/>
              </a:solidFill>
              <a:prstDash val="dash"/>
            </a:ln>
            <a:effectLst>
              <a:innerShdw blurRad="635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操作风险模型</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Rectangle 58"/>
            <p:cNvSpPr/>
            <p:nvPr/>
          </p:nvSpPr>
          <p:spPr>
            <a:xfrm>
              <a:off x="8540624" y="5880375"/>
              <a:ext cx="1188720" cy="187240"/>
            </a:xfrm>
            <a:prstGeom prst="rect">
              <a:avLst/>
            </a:prstGeom>
            <a:solidFill>
              <a:sysClr val="window" lastClr="FFFFFF"/>
            </a:solidFill>
            <a:ln w="9525" cap="flat" cmpd="sng" algn="ctr">
              <a:solidFill>
                <a:sysClr val="windowText" lastClr="000000"/>
              </a:solidFill>
              <a:prstDash val="dash"/>
            </a:ln>
            <a:effectLst>
              <a:innerShdw blurRad="63500">
                <a:prstClr val="black"/>
              </a:innerShdw>
            </a:effectLst>
          </p:spPr>
          <p:txBody>
            <a:bodyPr vert="horz" lIns="0" tIns="0" rIns="0" bIns="0" rtlCol="0" anchor="ctr" anchorCtr="0"/>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其它计量模型</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流程图: 磁盘 87"/>
            <p:cNvSpPr/>
            <p:nvPr/>
          </p:nvSpPr>
          <p:spPr>
            <a:xfrm>
              <a:off x="3378379" y="3025807"/>
              <a:ext cx="2164949" cy="611142"/>
            </a:xfrm>
            <a:prstGeom prst="flowChartMagneticDisk">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接口指标层</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1" name="AutoShape 89"/>
            <p:cNvSpPr>
              <a:spLocks noEditPoints="1" noChangeArrowheads="1"/>
            </p:cNvSpPr>
            <p:nvPr/>
          </p:nvSpPr>
          <p:spPr bwMode="auto">
            <a:xfrm>
              <a:off x="4857527" y="2574555"/>
              <a:ext cx="292780" cy="157426"/>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rotWithShape="1">
              <a:gsLst>
                <a:gs pos="0">
                  <a:srgbClr val="99CC00">
                    <a:gamma/>
                    <a:tint val="48627"/>
                    <a:invGamma/>
                  </a:srgbClr>
                </a:gs>
                <a:gs pos="100000">
                  <a:srgbClr val="99CC00"/>
                </a:gs>
              </a:gsLst>
              <a:lin ang="2700000" scaled="1"/>
            </a:gradFill>
            <a:ln w="9525">
              <a:miter lim="800000"/>
              <a:headEnd/>
              <a:tailEnd/>
            </a:ln>
            <a:effectLst/>
            <a:scene3d>
              <a:camera prst="legacyPerspectiveFront">
                <a:rot lat="20099999" lon="1500000" rev="0"/>
              </a:camera>
              <a:lightRig rig="legacyFlat4" dir="b"/>
            </a:scene3d>
            <a:sp3d extrusionH="100000" prstMaterial="legacyMatte">
              <a:bevelT w="13500" h="13500" prst="angle"/>
              <a:bevelB w="13500" h="13500" prst="angle"/>
              <a:extrusionClr>
                <a:srgbClr val="99CC00"/>
              </a:extrusionClr>
            </a:sp3d>
          </p:spPr>
          <p:txBody>
            <a:bodyPr>
              <a:flatTx/>
            </a:bodyPr>
            <a:lstStyle/>
            <a:p>
              <a:pPr marL="0" marR="0" lvl="0" indent="0"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AutoShape 90"/>
            <p:cNvSpPr>
              <a:spLocks noEditPoints="1" noChangeArrowheads="1"/>
            </p:cNvSpPr>
            <p:nvPr/>
          </p:nvSpPr>
          <p:spPr bwMode="auto">
            <a:xfrm>
              <a:off x="5009928" y="2574555"/>
              <a:ext cx="274289" cy="1466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rotWithShape="1">
              <a:gsLst>
                <a:gs pos="0">
                  <a:srgbClr val="99CC00">
                    <a:gamma/>
                    <a:tint val="48627"/>
                    <a:invGamma/>
                  </a:srgbClr>
                </a:gs>
                <a:gs pos="100000">
                  <a:srgbClr val="99CC00"/>
                </a:gs>
              </a:gsLst>
              <a:lin ang="2700000" scaled="1"/>
            </a:gradFill>
            <a:ln w="9525">
              <a:miter lim="800000"/>
              <a:headEnd/>
              <a:tailEnd/>
            </a:ln>
            <a:effectLst/>
            <a:scene3d>
              <a:camera prst="legacyPerspectiveFront">
                <a:rot lat="20099999" lon="1500000" rev="0"/>
              </a:camera>
              <a:lightRig rig="legacyFlat4" dir="b"/>
            </a:scene3d>
            <a:sp3d extrusionH="100000" prstMaterial="legacyMatte">
              <a:bevelT w="13500" h="13500" prst="angle"/>
              <a:bevelB w="13500" h="13500" prst="angle"/>
              <a:extrusionClr>
                <a:srgbClr val="99CC00"/>
              </a:extrusionClr>
            </a:sp3d>
          </p:spPr>
          <p:txBody>
            <a:bodyPr>
              <a:flatTx/>
            </a:bodyPr>
            <a:lstStyle/>
            <a:p>
              <a:pPr marL="0" marR="0" lvl="0" indent="0"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AutoShape 91"/>
            <p:cNvSpPr>
              <a:spLocks noEditPoints="1" noChangeArrowheads="1"/>
            </p:cNvSpPr>
            <p:nvPr/>
          </p:nvSpPr>
          <p:spPr bwMode="auto">
            <a:xfrm>
              <a:off x="4806369" y="2635079"/>
              <a:ext cx="320517" cy="173526"/>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rotWithShape="1">
              <a:gsLst>
                <a:gs pos="0">
                  <a:srgbClr val="99CC00">
                    <a:gamma/>
                    <a:tint val="48627"/>
                    <a:invGamma/>
                  </a:srgbClr>
                </a:gs>
                <a:gs pos="100000">
                  <a:srgbClr val="99CC00"/>
                </a:gs>
              </a:gsLst>
              <a:lin ang="2700000" scaled="1"/>
            </a:gradFill>
            <a:ln w="9525">
              <a:miter lim="800000"/>
              <a:headEnd/>
              <a:tailEnd/>
            </a:ln>
            <a:effectLst/>
            <a:scene3d>
              <a:camera prst="legacyPerspectiveFront">
                <a:rot lat="20099999" lon="1500000" rev="0"/>
              </a:camera>
              <a:lightRig rig="legacyFlat4" dir="b"/>
            </a:scene3d>
            <a:sp3d extrusionH="100000" prstMaterial="legacyMatte">
              <a:bevelT w="13500" h="13500" prst="angle"/>
              <a:bevelB w="13500" h="13500" prst="angle"/>
              <a:extrusionClr>
                <a:srgbClr val="99CC00"/>
              </a:extrusionClr>
            </a:sp3d>
          </p:spPr>
          <p:txBody>
            <a:bodyPr>
              <a:flatTx/>
            </a:bodyPr>
            <a:lstStyle/>
            <a:p>
              <a:pPr marL="0" marR="0" lvl="0" indent="0"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虚尾箭头 188"/>
            <p:cNvSpPr/>
            <p:nvPr/>
          </p:nvSpPr>
          <p:spPr bwMode="auto">
            <a:xfrm rot="16200000">
              <a:off x="2785397" y="3445541"/>
              <a:ext cx="1638353" cy="304800"/>
            </a:xfrm>
            <a:prstGeom prst="stripedRightArrow">
              <a:avLst/>
            </a:prstGeom>
            <a:solidFill>
              <a:sysClr val="window" lastClr="FFFFFF"/>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矩形 189"/>
            <p:cNvSpPr/>
            <p:nvPr/>
          </p:nvSpPr>
          <p:spPr>
            <a:xfrm>
              <a:off x="6595751" y="3432740"/>
              <a:ext cx="228600" cy="1794387"/>
            </a:xfrm>
            <a:prstGeom prst="rect">
              <a:avLst/>
            </a:prstGeom>
            <a:solidFill>
              <a:sysClr val="window" lastClr="FFFFFF">
                <a:lumMod val="85000"/>
              </a:sysClr>
            </a:solidFill>
            <a:ln w="15875" cap="flat" cmpd="sng" algn="ctr">
              <a:solidFill>
                <a:sysClr val="windowText" lastClr="000000"/>
              </a:solidFill>
              <a:prstDash val="sysDot"/>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批量数据服务</a:t>
              </a:r>
            </a:p>
          </p:txBody>
        </p:sp>
        <p:sp>
          <p:nvSpPr>
            <p:cNvPr id="86" name="流程图: 过程 93"/>
            <p:cNvSpPr/>
            <p:nvPr/>
          </p:nvSpPr>
          <p:spPr>
            <a:xfrm>
              <a:off x="412843" y="1014218"/>
              <a:ext cx="782571" cy="374481"/>
            </a:xfrm>
            <a:prstGeom prst="flowChartProcess">
              <a:avLst/>
            </a:prstGeom>
            <a:noFill/>
            <a:ln w="9525" cap="flat" cmpd="sng" algn="ctr">
              <a:no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源数据</a:t>
              </a:r>
            </a:p>
          </p:txBody>
        </p:sp>
        <p:sp>
          <p:nvSpPr>
            <p:cNvPr id="87" name="流程图: 过程 94"/>
            <p:cNvSpPr/>
            <p:nvPr/>
          </p:nvSpPr>
          <p:spPr>
            <a:xfrm>
              <a:off x="7349194" y="1653956"/>
              <a:ext cx="782571" cy="374481"/>
            </a:xfrm>
            <a:prstGeom prst="flowChartProcess">
              <a:avLst/>
            </a:prstGeom>
            <a:no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零售内评</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88" name="流程图: 过程 95"/>
            <p:cNvSpPr/>
            <p:nvPr/>
          </p:nvSpPr>
          <p:spPr>
            <a:xfrm>
              <a:off x="7349194" y="2590158"/>
              <a:ext cx="782571" cy="374481"/>
            </a:xfrm>
            <a:prstGeom prst="flowChartProcess">
              <a:avLst/>
            </a:prstGeom>
            <a:no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RWA</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89" name="流程图: 过程 96"/>
            <p:cNvSpPr/>
            <p:nvPr/>
          </p:nvSpPr>
          <p:spPr>
            <a:xfrm>
              <a:off x="7349194" y="3058259"/>
              <a:ext cx="782571" cy="374481"/>
            </a:xfrm>
            <a:prstGeom prst="flowChartProcess">
              <a:avLst/>
            </a:prstGeom>
            <a:no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市场风险</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90" name="流程图: 过程 97"/>
            <p:cNvSpPr/>
            <p:nvPr/>
          </p:nvSpPr>
          <p:spPr>
            <a:xfrm>
              <a:off x="8229601" y="2574555"/>
              <a:ext cx="782571" cy="374481"/>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经济资本</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计量系统</a:t>
              </a:r>
            </a:p>
          </p:txBody>
        </p:sp>
        <p:sp>
          <p:nvSpPr>
            <p:cNvPr id="91" name="流程图: 过程 98"/>
            <p:cNvSpPr/>
            <p:nvPr/>
          </p:nvSpPr>
          <p:spPr>
            <a:xfrm>
              <a:off x="8229601" y="1638353"/>
              <a:ext cx="782571"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限额管理</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92" name="流程图: 过程 99"/>
            <p:cNvSpPr/>
            <p:nvPr/>
          </p:nvSpPr>
          <p:spPr>
            <a:xfrm>
              <a:off x="7349194" y="2106454"/>
              <a:ext cx="782571" cy="374481"/>
            </a:xfrm>
            <a:prstGeom prst="flowChartProcess">
              <a:avLst/>
            </a:prstGeom>
            <a:no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非零售内评</a:t>
              </a:r>
            </a:p>
          </p:txBody>
        </p:sp>
        <p:sp>
          <p:nvSpPr>
            <p:cNvPr id="93" name="流程图: 过程 100"/>
            <p:cNvSpPr/>
            <p:nvPr/>
          </p:nvSpPr>
          <p:spPr>
            <a:xfrm>
              <a:off x="8229601" y="2106454"/>
              <a:ext cx="782571"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压力测试</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94" name="流程图: 过程 101"/>
            <p:cNvSpPr/>
            <p:nvPr/>
          </p:nvSpPr>
          <p:spPr>
            <a:xfrm>
              <a:off x="8229601" y="3042656"/>
              <a:ext cx="782571" cy="468101"/>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风险监控</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95" name="右箭头 199"/>
            <p:cNvSpPr/>
            <p:nvPr/>
          </p:nvSpPr>
          <p:spPr bwMode="auto">
            <a:xfrm>
              <a:off x="6305327" y="3210247"/>
              <a:ext cx="762000" cy="156034"/>
            </a:xfrm>
            <a:prstGeom prst="rightArrow">
              <a:avLst/>
            </a:prstGeom>
            <a:solidFill>
              <a:sysClr val="window" lastClr="FFFFFF"/>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流程图: 过程 103"/>
            <p:cNvSpPr/>
            <p:nvPr/>
          </p:nvSpPr>
          <p:spPr>
            <a:xfrm>
              <a:off x="9198104" y="1589631"/>
              <a:ext cx="533400"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多维</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分析</a:t>
              </a:r>
            </a:p>
          </p:txBody>
        </p:sp>
        <p:sp>
          <p:nvSpPr>
            <p:cNvPr id="97" name="流程图: 过程 104"/>
            <p:cNvSpPr/>
            <p:nvPr/>
          </p:nvSpPr>
          <p:spPr>
            <a:xfrm>
              <a:off x="9200927" y="2057732"/>
              <a:ext cx="533400"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仪表盘</a:t>
              </a:r>
            </a:p>
          </p:txBody>
        </p:sp>
        <p:sp>
          <p:nvSpPr>
            <p:cNvPr id="98" name="流程图: 过程 105"/>
            <p:cNvSpPr/>
            <p:nvPr/>
          </p:nvSpPr>
          <p:spPr>
            <a:xfrm>
              <a:off x="9200927" y="3609401"/>
              <a:ext cx="533400"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固定</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报表</a:t>
              </a:r>
            </a:p>
          </p:txBody>
        </p:sp>
        <p:sp>
          <p:nvSpPr>
            <p:cNvPr id="99" name="流程图: 过程 106"/>
            <p:cNvSpPr/>
            <p:nvPr/>
          </p:nvSpPr>
          <p:spPr>
            <a:xfrm>
              <a:off x="9200927" y="3071951"/>
              <a:ext cx="533400"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即席</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查询</a:t>
              </a:r>
            </a:p>
          </p:txBody>
        </p:sp>
        <p:sp>
          <p:nvSpPr>
            <p:cNvPr id="100" name="TextBox 107"/>
            <p:cNvSpPr txBox="1"/>
            <p:nvPr/>
          </p:nvSpPr>
          <p:spPr>
            <a:xfrm>
              <a:off x="7600728" y="1165751"/>
              <a:ext cx="2132120" cy="307777"/>
            </a:xfrm>
            <a:prstGeom prst="rect">
              <a:avLst/>
            </a:prstGeom>
            <a:noFill/>
          </p:spPr>
          <p:txBody>
            <a:bodyPr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风险数据集市应用系统</a:t>
              </a:r>
            </a:p>
          </p:txBody>
        </p:sp>
        <p:sp>
          <p:nvSpPr>
            <p:cNvPr id="101" name="左右箭头 205"/>
            <p:cNvSpPr/>
            <p:nvPr/>
          </p:nvSpPr>
          <p:spPr>
            <a:xfrm>
              <a:off x="6804861" y="3744807"/>
              <a:ext cx="272045" cy="167533"/>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2" name="左右箭头 206"/>
            <p:cNvSpPr/>
            <p:nvPr/>
          </p:nvSpPr>
          <p:spPr>
            <a:xfrm>
              <a:off x="6305328" y="2028437"/>
              <a:ext cx="272045" cy="167533"/>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3" name="左右箭头 207"/>
            <p:cNvSpPr/>
            <p:nvPr/>
          </p:nvSpPr>
          <p:spPr>
            <a:xfrm>
              <a:off x="6838728" y="2050735"/>
              <a:ext cx="272045" cy="167533"/>
            </a:xfrm>
            <a:prstGeom prst="leftRightArrow">
              <a:avLst/>
            </a:prstGeom>
            <a:noFill/>
            <a:ln w="9525" cap="flat" cmpd="sng" algn="ctr">
              <a:solidFill>
                <a:sysClr val="windowText" lastClr="000000"/>
              </a:solidFill>
              <a:prstDash val="solid"/>
            </a:ln>
            <a:effectLst>
              <a:innerShdw blurRad="50800">
                <a:prstClr val="black"/>
              </a:innerShdw>
            </a:effectLst>
          </p:spPr>
          <p:txBody>
            <a:bodyPr lIns="0" tIns="0" rIns="0" bIns="0" rtlCol="0" anchor="t"/>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4" name="TextBox 111"/>
            <p:cNvSpPr txBox="1"/>
            <p:nvPr/>
          </p:nvSpPr>
          <p:spPr>
            <a:xfrm>
              <a:off x="7195978" y="4632288"/>
              <a:ext cx="1143000" cy="523220"/>
            </a:xfrm>
            <a:prstGeom prst="rect">
              <a:avLst/>
            </a:prstGeom>
            <a:noFill/>
          </p:spPr>
          <p:txBody>
            <a:bodyPr wrap="squar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模型实验室</a:t>
              </a:r>
            </a:p>
          </p:txBody>
        </p:sp>
        <p:sp>
          <p:nvSpPr>
            <p:cNvPr id="105" name="矩形 209"/>
            <p:cNvSpPr/>
            <p:nvPr/>
          </p:nvSpPr>
          <p:spPr bwMode="auto">
            <a:xfrm>
              <a:off x="2757794" y="1048893"/>
              <a:ext cx="3733800" cy="5261792"/>
            </a:xfrm>
            <a:prstGeom prst="rect">
              <a:avLst/>
            </a:prstGeom>
            <a:no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流程图: 过程 113"/>
            <p:cNvSpPr/>
            <p:nvPr/>
          </p:nvSpPr>
          <p:spPr>
            <a:xfrm>
              <a:off x="8229601" y="3588773"/>
              <a:ext cx="782571" cy="390084"/>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内部报告</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107" name="TextBox 114"/>
            <p:cNvSpPr txBox="1"/>
            <p:nvPr/>
          </p:nvSpPr>
          <p:spPr>
            <a:xfrm>
              <a:off x="6762526" y="3024615"/>
              <a:ext cx="475031" cy="246221"/>
            </a:xfrm>
            <a:prstGeom prst="rect">
              <a:avLst/>
            </a:prstGeom>
            <a:noFill/>
          </p:spPr>
          <p:txBody>
            <a:bodyPr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直连</a:t>
              </a:r>
            </a:p>
          </p:txBody>
        </p:sp>
        <p:sp>
          <p:nvSpPr>
            <p:cNvPr id="108" name="矩形 212"/>
            <p:cNvSpPr/>
            <p:nvPr/>
          </p:nvSpPr>
          <p:spPr bwMode="auto">
            <a:xfrm>
              <a:off x="7219727" y="1530115"/>
              <a:ext cx="1828800" cy="2604776"/>
            </a:xfrm>
            <a:prstGeom prst="rect">
              <a:avLst/>
            </a:prstGeom>
            <a:no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矩形 213"/>
            <p:cNvSpPr/>
            <p:nvPr/>
          </p:nvSpPr>
          <p:spPr bwMode="auto">
            <a:xfrm>
              <a:off x="9084152" y="1530115"/>
              <a:ext cx="726375" cy="2604776"/>
            </a:xfrm>
            <a:prstGeom prst="rect">
              <a:avLst/>
            </a:prstGeom>
            <a:no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TextBox 117"/>
            <p:cNvSpPr txBox="1"/>
            <p:nvPr/>
          </p:nvSpPr>
          <p:spPr>
            <a:xfrm>
              <a:off x="9200927" y="2496538"/>
              <a:ext cx="609598" cy="535695"/>
            </a:xfrm>
            <a:prstGeom prst="rect">
              <a:avLst/>
            </a:prstGeom>
            <a:noFill/>
          </p:spPr>
          <p:txBody>
            <a:bodyPr wrap="squar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风险</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MIS</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TextBox 118"/>
            <p:cNvSpPr txBox="1"/>
            <p:nvPr/>
          </p:nvSpPr>
          <p:spPr>
            <a:xfrm>
              <a:off x="3393026" y="3261246"/>
              <a:ext cx="397701" cy="1477328"/>
            </a:xfrm>
            <a:prstGeom prst="rect">
              <a:avLst/>
            </a:prstGeom>
            <a:noFill/>
          </p:spPr>
          <p:txBody>
            <a:bodyPr vert="eaVert"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计量数据整合与输出</a:t>
              </a:r>
            </a:p>
          </p:txBody>
        </p:sp>
        <p:sp>
          <p:nvSpPr>
            <p:cNvPr id="112" name="TextBox 119"/>
            <p:cNvSpPr txBox="1"/>
            <p:nvPr/>
          </p:nvSpPr>
          <p:spPr>
            <a:xfrm>
              <a:off x="7295928" y="4116851"/>
              <a:ext cx="861686" cy="276999"/>
            </a:xfrm>
            <a:prstGeom prst="rect">
              <a:avLst/>
            </a:prstGeom>
            <a:noFill/>
          </p:spPr>
          <p:txBody>
            <a:bodyPr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风险预警</a:t>
              </a:r>
            </a:p>
          </p:txBody>
        </p:sp>
        <p:sp>
          <p:nvSpPr>
            <p:cNvPr id="113" name="TextBox 120"/>
            <p:cNvSpPr txBox="1"/>
            <p:nvPr/>
          </p:nvSpPr>
          <p:spPr>
            <a:xfrm>
              <a:off x="8145955" y="4116851"/>
              <a:ext cx="861686" cy="276999"/>
            </a:xfrm>
            <a:prstGeom prst="rect">
              <a:avLst/>
            </a:prstGeom>
            <a:noFill/>
          </p:spPr>
          <p:txBody>
            <a:bodyPr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风险分析</a:t>
              </a:r>
            </a:p>
          </p:txBody>
        </p:sp>
        <p:sp>
          <p:nvSpPr>
            <p:cNvPr id="114" name="TextBox 121"/>
            <p:cNvSpPr txBox="1"/>
            <p:nvPr/>
          </p:nvSpPr>
          <p:spPr>
            <a:xfrm>
              <a:off x="8972328" y="4116851"/>
              <a:ext cx="861686" cy="276999"/>
            </a:xfrm>
            <a:prstGeom prst="rect">
              <a:avLst/>
            </a:prstGeom>
            <a:noFill/>
          </p:spPr>
          <p:txBody>
            <a:bodyPr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风险展现</a:t>
              </a:r>
            </a:p>
          </p:txBody>
        </p:sp>
        <p:sp>
          <p:nvSpPr>
            <p:cNvPr id="115" name="虚尾箭头 219"/>
            <p:cNvSpPr/>
            <p:nvPr/>
          </p:nvSpPr>
          <p:spPr bwMode="auto">
            <a:xfrm rot="16200000">
              <a:off x="4461797" y="3787450"/>
              <a:ext cx="1638353" cy="304800"/>
            </a:xfrm>
            <a:prstGeom prst="stripedRightArrow">
              <a:avLst/>
            </a:prstGeom>
            <a:solidFill>
              <a:sysClr val="window" lastClr="FFFFFF"/>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TextBox 123"/>
            <p:cNvSpPr txBox="1"/>
            <p:nvPr/>
          </p:nvSpPr>
          <p:spPr>
            <a:xfrm>
              <a:off x="5069425" y="3261246"/>
              <a:ext cx="397701" cy="1477328"/>
            </a:xfrm>
            <a:prstGeom prst="rect">
              <a:avLst/>
            </a:prstGeom>
            <a:noFill/>
          </p:spPr>
          <p:txBody>
            <a:bodyPr vert="eaVert" wrap="none" rtlCol="0">
              <a:spAutoFit/>
            </a:bodyPr>
            <a:lstStyle/>
            <a:p>
              <a:pPr marL="0" marR="0" lvl="0" indent="0"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计量数据整合与输出</a:t>
              </a:r>
            </a:p>
          </p:txBody>
        </p:sp>
        <p:sp>
          <p:nvSpPr>
            <p:cNvPr id="117" name="右箭头 221"/>
            <p:cNvSpPr/>
            <p:nvPr/>
          </p:nvSpPr>
          <p:spPr bwMode="auto">
            <a:xfrm>
              <a:off x="6858000" y="4681009"/>
              <a:ext cx="228600" cy="234050"/>
            </a:xfrm>
            <a:prstGeom prst="rightArrow">
              <a:avLst/>
            </a:prstGeom>
            <a:solidFill>
              <a:sysClr val="window" lastClr="FFFFFF"/>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矩形 222"/>
            <p:cNvSpPr/>
            <p:nvPr/>
          </p:nvSpPr>
          <p:spPr bwMode="auto">
            <a:xfrm>
              <a:off x="6553200" y="5418713"/>
              <a:ext cx="457200" cy="858185"/>
            </a:xfrm>
            <a:prstGeom prst="rect">
              <a:avLst/>
            </a:prstGeom>
            <a:solidFill>
              <a:srgbClr val="3F7EAA">
                <a:lumMod val="20000"/>
                <a:lumOff val="80000"/>
              </a:srgbClr>
            </a:solidFill>
            <a:ln w="12700" cap="flat" cmpd="sng" algn="ctr">
              <a:solidFill>
                <a:sysClr val="windowText" lastClr="000000"/>
              </a:solidFill>
              <a:prstDash val="solid"/>
            </a:ln>
            <a:effectLst>
              <a:innerShdw blurRad="63500">
                <a:prstClr val="black"/>
              </a:innerShdw>
            </a:effectLst>
          </p:spPr>
          <p:txBody>
            <a:bodyPr vert="eaVert" lIns="18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风险管理展示平台</a:t>
              </a:r>
            </a:p>
          </p:txBody>
        </p:sp>
        <p:cxnSp>
          <p:nvCxnSpPr>
            <p:cNvPr id="119" name="肘形连接符 223"/>
            <p:cNvCxnSpPr>
              <a:stCxn id="118" idx="1"/>
              <a:endCxn id="80" idx="4"/>
            </p:cNvCxnSpPr>
            <p:nvPr/>
          </p:nvCxnSpPr>
          <p:spPr bwMode="auto">
            <a:xfrm rot="10800000">
              <a:off x="5543328" y="3331378"/>
              <a:ext cx="1009871" cy="2516428"/>
            </a:xfrm>
            <a:prstGeom prst="bentConnector3">
              <a:avLst>
                <a:gd name="adj1" fmla="val 50000"/>
              </a:avLst>
            </a:prstGeom>
            <a:solidFill>
              <a:srgbClr val="FFA800"/>
            </a:solidFill>
            <a:ln w="19050" cap="flat" cmpd="sng" algn="ctr">
              <a:solidFill>
                <a:srgbClr val="5A85D7"/>
              </a:solidFill>
              <a:prstDash val="lgDash"/>
              <a:round/>
              <a:headEnd type="triangle" w="med" len="med"/>
              <a:tailEnd type="none"/>
            </a:ln>
            <a:effectLst/>
          </p:spPr>
        </p:cxnSp>
        <p:sp>
          <p:nvSpPr>
            <p:cNvPr id="120" name="流程图: 过程 127"/>
            <p:cNvSpPr/>
            <p:nvPr/>
          </p:nvSpPr>
          <p:spPr>
            <a:xfrm>
              <a:off x="7349194" y="3588773"/>
              <a:ext cx="782571" cy="374481"/>
            </a:xfrm>
            <a:prstGeom prst="flowChartProcess">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其他系统</a:t>
              </a:r>
            </a:p>
          </p:txBody>
        </p:sp>
        <p:sp>
          <p:nvSpPr>
            <p:cNvPr id="121" name="云形标注 225"/>
            <p:cNvSpPr/>
            <p:nvPr/>
          </p:nvSpPr>
          <p:spPr>
            <a:xfrm>
              <a:off x="4928744" y="1296022"/>
              <a:ext cx="1009258" cy="715867"/>
            </a:xfrm>
            <a:prstGeom prst="cloudCallout">
              <a:avLst>
                <a:gd name="adj1" fmla="val -47257"/>
                <a:gd name="adj2" fmla="val 155589"/>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lIns="0" tIns="0" rIns="0" bIns="0"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操作风险预警</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2" name="流程图: 磁盘 16"/>
            <p:cNvSpPr/>
            <p:nvPr/>
          </p:nvSpPr>
          <p:spPr>
            <a:xfrm>
              <a:off x="3361247" y="4786710"/>
              <a:ext cx="2175239" cy="302461"/>
            </a:xfrm>
            <a:prstGeom prst="flowChartMagneticDisk">
              <a:avLst/>
            </a:prstGeom>
            <a:solidFill>
              <a:sysClr val="window" lastClr="FFFFFF"/>
            </a:solidFill>
            <a:ln w="9525" cap="flat" cmpd="sng" algn="ctr">
              <a:solidFill>
                <a:sysClr val="windowText" lastClr="000000"/>
              </a:solidFill>
              <a:prstDash val="solid"/>
            </a:ln>
            <a:effectLst>
              <a:innerShdw blurRad="50800">
                <a:prstClr val="black"/>
              </a:inn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缓冲层</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23" name="组合 146"/>
          <p:cNvGrpSpPr/>
          <p:nvPr/>
        </p:nvGrpSpPr>
        <p:grpSpPr>
          <a:xfrm>
            <a:off x="4552092" y="3805255"/>
            <a:ext cx="2204533" cy="827247"/>
            <a:chOff x="4572507" y="4368941"/>
            <a:chExt cx="2204533" cy="827247"/>
          </a:xfrm>
        </p:grpSpPr>
        <p:sp>
          <p:nvSpPr>
            <p:cNvPr id="124" name="太阳形 132"/>
            <p:cNvSpPr/>
            <p:nvPr/>
          </p:nvSpPr>
          <p:spPr>
            <a:xfrm>
              <a:off x="4572507" y="4735567"/>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圆角矩形标注 229"/>
            <p:cNvSpPr/>
            <p:nvPr/>
          </p:nvSpPr>
          <p:spPr>
            <a:xfrm>
              <a:off x="5655645" y="4368941"/>
              <a:ext cx="1121395" cy="647794"/>
            </a:xfrm>
            <a:prstGeom prst="wedgeRoundRectCallout">
              <a:avLst>
                <a:gd name="adj1" fmla="val -104802"/>
                <a:gd name="adj2" fmla="val 45493"/>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模型设计</a:t>
              </a:r>
              <a:endParaRPr kumimoji="0" lang="en-US" altLang="zh-CN"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lang="zh-CN" altLang="en-US" sz="1400" kern="0" dirty="0" smtClean="0">
                  <a:solidFill>
                    <a:prstClr val="black"/>
                  </a:solidFill>
                  <a:latin typeface="微软雅黑" panose="020B0503020204020204" pitchFamily="34" charset="-122"/>
                  <a:ea typeface="微软雅黑" panose="020B0503020204020204" pitchFamily="34" charset="-122"/>
                </a:rPr>
                <a:t>数据整合</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26" name="组合 147"/>
          <p:cNvGrpSpPr/>
          <p:nvPr/>
        </p:nvGrpSpPr>
        <p:grpSpPr>
          <a:xfrm>
            <a:off x="4298998" y="3045714"/>
            <a:ext cx="2245332" cy="908070"/>
            <a:chOff x="4319414" y="3609401"/>
            <a:chExt cx="2245332" cy="908070"/>
          </a:xfrm>
        </p:grpSpPr>
        <p:sp>
          <p:nvSpPr>
            <p:cNvPr id="127" name="太阳形 133"/>
            <p:cNvSpPr/>
            <p:nvPr/>
          </p:nvSpPr>
          <p:spPr>
            <a:xfrm>
              <a:off x="4319414" y="4056850"/>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圆角矩形标注 232"/>
            <p:cNvSpPr/>
            <p:nvPr/>
          </p:nvSpPr>
          <p:spPr>
            <a:xfrm>
              <a:off x="5443351" y="3609401"/>
              <a:ext cx="1121395" cy="647794"/>
            </a:xfrm>
            <a:prstGeom prst="wedgeRoundRectCallout">
              <a:avLst>
                <a:gd name="adj1" fmla="val -104802"/>
                <a:gd name="adj2" fmla="val 45493"/>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lang="zh-CN" altLang="en-US" sz="1400" kern="0" dirty="0" smtClean="0">
                  <a:solidFill>
                    <a:prstClr val="black"/>
                  </a:solidFill>
                  <a:latin typeface="微软雅黑" panose="020B0503020204020204" pitchFamily="34" charset="-122"/>
                  <a:ea typeface="微软雅黑" panose="020B0503020204020204" pitchFamily="34" charset="-122"/>
                </a:rPr>
                <a:t>计量</a:t>
              </a:r>
              <a:endParaRPr lang="en-US" altLang="zh-CN" sz="1400" kern="0" dirty="0" smtClean="0">
                <a:solidFill>
                  <a:prstClr val="black"/>
                </a:solidFill>
                <a:latin typeface="微软雅黑" panose="020B0503020204020204" pitchFamily="34" charset="-122"/>
                <a:ea typeface="微软雅黑" panose="020B0503020204020204" pitchFamily="34" charset="-122"/>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汇总</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29" name="组合 148"/>
          <p:cNvGrpSpPr/>
          <p:nvPr/>
        </p:nvGrpSpPr>
        <p:grpSpPr>
          <a:xfrm>
            <a:off x="4305220" y="2358808"/>
            <a:ext cx="2186244" cy="950947"/>
            <a:chOff x="4325636" y="2922494"/>
            <a:chExt cx="2186244" cy="950947"/>
          </a:xfrm>
        </p:grpSpPr>
        <p:sp>
          <p:nvSpPr>
            <p:cNvPr id="130" name="太阳形 135"/>
            <p:cNvSpPr/>
            <p:nvPr/>
          </p:nvSpPr>
          <p:spPr>
            <a:xfrm>
              <a:off x="4325636" y="3412820"/>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圆角矩形标注 235"/>
            <p:cNvSpPr/>
            <p:nvPr/>
          </p:nvSpPr>
          <p:spPr>
            <a:xfrm>
              <a:off x="5390485" y="2922494"/>
              <a:ext cx="1121395" cy="647794"/>
            </a:xfrm>
            <a:prstGeom prst="wedgeRoundRectCallout">
              <a:avLst>
                <a:gd name="adj1" fmla="val -107749"/>
                <a:gd name="adj2" fmla="val 50595"/>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业务汇总</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指标体系</a:t>
              </a:r>
            </a:p>
          </p:txBody>
        </p:sp>
      </p:grpSp>
      <p:grpSp>
        <p:nvGrpSpPr>
          <p:cNvPr id="132" name="组合 149"/>
          <p:cNvGrpSpPr/>
          <p:nvPr/>
        </p:nvGrpSpPr>
        <p:grpSpPr>
          <a:xfrm>
            <a:off x="5985279" y="708292"/>
            <a:ext cx="2303875" cy="964271"/>
            <a:chOff x="6005694" y="746905"/>
            <a:chExt cx="2303875" cy="964271"/>
          </a:xfrm>
        </p:grpSpPr>
        <p:sp>
          <p:nvSpPr>
            <p:cNvPr id="133" name="太阳形 134"/>
            <p:cNvSpPr/>
            <p:nvPr/>
          </p:nvSpPr>
          <p:spPr>
            <a:xfrm>
              <a:off x="6005694" y="1250555"/>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圆角矩形标注 238"/>
            <p:cNvSpPr/>
            <p:nvPr/>
          </p:nvSpPr>
          <p:spPr>
            <a:xfrm>
              <a:off x="7060098" y="746905"/>
              <a:ext cx="1249471" cy="647794"/>
            </a:xfrm>
            <a:prstGeom prst="wedgeRoundRectCallout">
              <a:avLst>
                <a:gd name="adj1" fmla="val -107749"/>
                <a:gd name="adj2" fmla="val 50595"/>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实时处理</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风控、财务</a:t>
              </a:r>
            </a:p>
          </p:txBody>
        </p:sp>
      </p:grpSp>
      <p:grpSp>
        <p:nvGrpSpPr>
          <p:cNvPr id="135" name="组合 143"/>
          <p:cNvGrpSpPr/>
          <p:nvPr/>
        </p:nvGrpSpPr>
        <p:grpSpPr>
          <a:xfrm>
            <a:off x="1534143" y="4214784"/>
            <a:ext cx="1837477" cy="1503736"/>
            <a:chOff x="1554558" y="4253398"/>
            <a:chExt cx="1837477" cy="1503736"/>
          </a:xfrm>
        </p:grpSpPr>
        <p:sp>
          <p:nvSpPr>
            <p:cNvPr id="136" name="太阳形 131"/>
            <p:cNvSpPr/>
            <p:nvPr/>
          </p:nvSpPr>
          <p:spPr>
            <a:xfrm>
              <a:off x="2885849" y="5296513"/>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37" name="圆角矩形标注 241"/>
            <p:cNvSpPr/>
            <p:nvPr/>
          </p:nvSpPr>
          <p:spPr>
            <a:xfrm>
              <a:off x="1554558" y="4253398"/>
              <a:ext cx="1090818" cy="647794"/>
            </a:xfrm>
            <a:prstGeom prst="wedgeRoundRectCallout">
              <a:avLst>
                <a:gd name="adj1" fmla="val 81821"/>
                <a:gd name="adj2" fmla="val 127125"/>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Calibri"/>
                  <a:ea typeface="宋体"/>
                  <a:cs typeface="+mn-cs"/>
                </a:rPr>
                <a:t>数据标准管理</a:t>
              </a:r>
            </a:p>
          </p:txBody>
        </p:sp>
      </p:grpSp>
      <p:grpSp>
        <p:nvGrpSpPr>
          <p:cNvPr id="138" name="组合 145"/>
          <p:cNvGrpSpPr/>
          <p:nvPr/>
        </p:nvGrpSpPr>
        <p:grpSpPr>
          <a:xfrm>
            <a:off x="4633693" y="5251821"/>
            <a:ext cx="2212213" cy="731681"/>
            <a:chOff x="4735707" y="5244592"/>
            <a:chExt cx="2212213" cy="731681"/>
          </a:xfrm>
        </p:grpSpPr>
        <p:sp>
          <p:nvSpPr>
            <p:cNvPr id="139" name="太阳形 130"/>
            <p:cNvSpPr/>
            <p:nvPr/>
          </p:nvSpPr>
          <p:spPr>
            <a:xfrm>
              <a:off x="4735707" y="5515652"/>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圆角矩形标注 244"/>
            <p:cNvSpPr/>
            <p:nvPr/>
          </p:nvSpPr>
          <p:spPr>
            <a:xfrm>
              <a:off x="5857102" y="5244592"/>
              <a:ext cx="1090818" cy="647794"/>
            </a:xfrm>
            <a:prstGeom prst="wedgeRoundRectCallout">
              <a:avLst>
                <a:gd name="adj1" fmla="val -110072"/>
                <a:gd name="adj2" fmla="val 26785"/>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质量管理</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监控</a:t>
              </a:r>
            </a:p>
          </p:txBody>
        </p:sp>
      </p:grpSp>
      <p:grpSp>
        <p:nvGrpSpPr>
          <p:cNvPr id="141" name="组合 144"/>
          <p:cNvGrpSpPr/>
          <p:nvPr/>
        </p:nvGrpSpPr>
        <p:grpSpPr>
          <a:xfrm>
            <a:off x="5129043" y="5956850"/>
            <a:ext cx="2068168" cy="784518"/>
            <a:chOff x="5149459" y="5995464"/>
            <a:chExt cx="2068168" cy="784518"/>
          </a:xfrm>
        </p:grpSpPr>
        <p:sp>
          <p:nvSpPr>
            <p:cNvPr id="142" name="太阳形 129"/>
            <p:cNvSpPr/>
            <p:nvPr/>
          </p:nvSpPr>
          <p:spPr>
            <a:xfrm>
              <a:off x="5149459" y="6319361"/>
              <a:ext cx="506186" cy="460621"/>
            </a:xfrm>
            <a:prstGeom prst="sun">
              <a:avLst/>
            </a:prstGeom>
            <a:solidFill>
              <a:srgbClr val="FF0000"/>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圆角矩形标注 247"/>
            <p:cNvSpPr/>
            <p:nvPr/>
          </p:nvSpPr>
          <p:spPr>
            <a:xfrm>
              <a:off x="6126809" y="5995464"/>
              <a:ext cx="1090818" cy="647794"/>
            </a:xfrm>
            <a:prstGeom prst="wedgeRoundRectCallout">
              <a:avLst>
                <a:gd name="adj1" fmla="val -110072"/>
                <a:gd name="adj2" fmla="val 26785"/>
                <a:gd name="adj3" fmla="val 16667"/>
              </a:avLst>
            </a:prstGeom>
            <a:solidFill>
              <a:sysClr val="window" lastClr="FFFFFF"/>
            </a:solidFill>
            <a:ln w="9525" cap="flat" cmpd="sng" algn="ctr">
              <a:solidFill>
                <a:srgbClr val="3F7EA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整体架构</a:t>
              </a:r>
            </a:p>
          </p:txBody>
        </p:sp>
      </p:grpSp>
    </p:spTree>
    <p:extLst>
      <p:ext uri="{BB962C8B-B14F-4D97-AF65-F5344CB8AC3E}">
        <p14:creationId xmlns:p14="http://schemas.microsoft.com/office/powerpoint/2010/main" val="38695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linds(horizontal)">
                                      <p:cBhvr>
                                        <p:cTn id="7" dur="500"/>
                                        <p:tgtEl>
                                          <p:spTgt spid="129"/>
                                        </p:tgtEl>
                                      </p:cBhvr>
                                    </p:animEffect>
                                  </p:childTnLst>
                                </p:cTn>
                              </p:par>
                              <p:par>
                                <p:cTn id="8" presetID="3" presetClass="entr" presetSubtype="1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blinds(horizontal)">
                                      <p:cBhvr>
                                        <p:cTn id="10" dur="500"/>
                                        <p:tgtEl>
                                          <p:spTgt spid="126"/>
                                        </p:tgtEl>
                                      </p:cBhvr>
                                    </p:animEffect>
                                  </p:childTnLst>
                                </p:cTn>
                              </p:par>
                              <p:par>
                                <p:cTn id="11" presetID="3" presetClass="entr" presetSubtype="1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blinds(horizontal)">
                                      <p:cBhvr>
                                        <p:cTn id="13" dur="50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blinds(horizontal)">
                                      <p:cBhvr>
                                        <p:cTn id="18" dur="500"/>
                                        <p:tgtEl>
                                          <p:spTgt spid="135"/>
                                        </p:tgtEl>
                                      </p:cBhvr>
                                    </p:animEffect>
                                  </p:childTnLst>
                                </p:cTn>
                              </p:par>
                              <p:par>
                                <p:cTn id="19" presetID="3" presetClass="entr" presetSubtype="1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blinds(horizontal)">
                                      <p:cBhvr>
                                        <p:cTn id="21" dur="500"/>
                                        <p:tgtEl>
                                          <p:spTgt spid="138"/>
                                        </p:tgtEl>
                                      </p:cBhvr>
                                    </p:animEffect>
                                  </p:childTnLst>
                                </p:cTn>
                              </p:par>
                              <p:par>
                                <p:cTn id="22" presetID="3" presetClass="entr" presetSubtype="1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blinds(horizontal)">
                                      <p:cBhvr>
                                        <p:cTn id="24" dur="500"/>
                                        <p:tgtEl>
                                          <p:spTgt spid="14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32"/>
                                        </p:tgtEl>
                                        <p:attrNameLst>
                                          <p:attrName>style.visibility</p:attrName>
                                        </p:attrNameLst>
                                      </p:cBhvr>
                                      <p:to>
                                        <p:strVal val="visible"/>
                                      </p:to>
                                    </p:set>
                                    <p:animEffect transition="in" filter="blinds(horizontal)">
                                      <p:cBhvr>
                                        <p:cTn id="29"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76819" tIns="38409" rIns="76819" bIns="38409" rtlCol="0" anchor="ctr">
            <a:normAutofit/>
          </a:bodyPr>
          <a:lstStyle/>
          <a:p>
            <a:r>
              <a:rPr lang="zh-CN" altLang="en-US" dirty="0" smtClean="0">
                <a:solidFill>
                  <a:schemeClr val="bg1"/>
                </a:solidFill>
                <a:latin typeface="楷体" pitchFamily="49" charset="-122"/>
                <a:ea typeface="楷体" pitchFamily="49" charset="-122"/>
              </a:rPr>
              <a:t>插件实现</a:t>
            </a:r>
            <a:endParaRPr lang="en-US" altLang="en-US" dirty="0">
              <a:solidFill>
                <a:schemeClr val="bg1"/>
              </a:solidFill>
              <a:latin typeface="楷体" pitchFamily="49" charset="-122"/>
              <a:ea typeface="楷体" pitchFamily="49" charset="-122"/>
            </a:endParaRPr>
          </a:p>
        </p:txBody>
      </p:sp>
      <p:grpSp>
        <p:nvGrpSpPr>
          <p:cNvPr id="2" name="组 112"/>
          <p:cNvGrpSpPr/>
          <p:nvPr/>
        </p:nvGrpSpPr>
        <p:grpSpPr>
          <a:xfrm>
            <a:off x="3901891" y="690833"/>
            <a:ext cx="1429031" cy="792000"/>
            <a:chOff x="1370482" y="692696"/>
            <a:chExt cx="1905374" cy="792088"/>
          </a:xfrm>
        </p:grpSpPr>
        <p:sp>
          <p:nvSpPr>
            <p:cNvPr id="114" name="Rectangle 37"/>
            <p:cNvSpPr/>
            <p:nvPr/>
          </p:nvSpPr>
          <p:spPr bwMode="auto">
            <a:xfrm>
              <a:off x="1370482" y="692696"/>
              <a:ext cx="1905374" cy="792088"/>
            </a:xfrm>
            <a:prstGeom prst="rect">
              <a:avLst/>
            </a:prstGeom>
            <a:solidFill>
              <a:schemeClr val="bg1"/>
            </a:solidFill>
            <a:ln w="3175">
              <a:solidFill>
                <a:schemeClr val="tx1"/>
              </a:solidFill>
              <a:miter lim="800000"/>
              <a:headEnd/>
              <a:tailEnd/>
            </a:ln>
            <a:effectLst/>
          </p:spPr>
          <p:txBody>
            <a:bodyPr lIns="43219" tIns="43219" rIns="43219" bIns="43219" anchor="t"/>
            <a:lstStyle/>
            <a:p>
              <a:pPr algn="ctr" defTabSz="726167">
                <a:spcBef>
                  <a:spcPct val="0"/>
                </a:spcBef>
                <a:defRPr/>
              </a:pPr>
              <a:r>
                <a:rPr lang="zh-CN" altLang="en-US" sz="1100" b="1" kern="0" dirty="0">
                  <a:solidFill>
                    <a:sysClr val="windowText" lastClr="000000"/>
                  </a:solidFill>
                  <a:latin typeface="楷体" pitchFamily="49" charset="-122"/>
                  <a:ea typeface="楷体" pitchFamily="49" charset="-122"/>
                  <a:cs typeface="微软雅黑"/>
                </a:rPr>
                <a:t>市场风险管理系统</a:t>
              </a:r>
              <a:endParaRPr lang="en-US" altLang="en-US" sz="1100" b="1" kern="0" dirty="0">
                <a:solidFill>
                  <a:sysClr val="windowText" lastClr="000000"/>
                </a:solidFill>
                <a:latin typeface="楷体" pitchFamily="49" charset="-122"/>
                <a:ea typeface="楷体" pitchFamily="49" charset="-122"/>
                <a:cs typeface="微软雅黑"/>
              </a:endParaRPr>
            </a:p>
          </p:txBody>
        </p:sp>
        <p:sp>
          <p:nvSpPr>
            <p:cNvPr id="115" name="Rectangle 45"/>
            <p:cNvSpPr/>
            <p:nvPr/>
          </p:nvSpPr>
          <p:spPr bwMode="auto">
            <a:xfrm>
              <a:off x="1856810" y="945185"/>
              <a:ext cx="422031" cy="4791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34031" tIns="44240" rIns="34031" bIns="43219" anchor="ctr"/>
            <a:lstStyle/>
            <a:p>
              <a:pPr algn="ctr" defTabSz="768187">
                <a:defRPr/>
              </a:pPr>
              <a:r>
                <a:rPr lang="zh-CN" altLang="en-US" sz="900" kern="0" dirty="0">
                  <a:solidFill>
                    <a:srgbClr val="FFFFFF"/>
                  </a:solidFill>
                  <a:latin typeface="楷体" pitchFamily="49" charset="-122"/>
                  <a:ea typeface="楷体" pitchFamily="49" charset="-122"/>
                  <a:cs typeface="微软雅黑"/>
                </a:rPr>
                <a:t>限额管理</a:t>
              </a:r>
              <a:endParaRPr lang="en-US" altLang="zh-CN" sz="900" kern="0" dirty="0">
                <a:solidFill>
                  <a:srgbClr val="FFFFFF"/>
                </a:solidFill>
                <a:latin typeface="楷体" pitchFamily="49" charset="-122"/>
                <a:ea typeface="楷体" pitchFamily="49" charset="-122"/>
                <a:cs typeface="微软雅黑"/>
              </a:endParaRPr>
            </a:p>
          </p:txBody>
        </p:sp>
        <p:sp>
          <p:nvSpPr>
            <p:cNvPr id="116" name="Rectangle 47"/>
            <p:cNvSpPr/>
            <p:nvPr/>
          </p:nvSpPr>
          <p:spPr bwMode="auto">
            <a:xfrm>
              <a:off x="2327676" y="945185"/>
              <a:ext cx="422031" cy="4791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34031" tIns="44240" rIns="34031" bIns="43219" anchor="ctr"/>
            <a:lstStyle/>
            <a:p>
              <a:pPr algn="ctr" defTabSz="768187">
                <a:defRPr/>
              </a:pPr>
              <a:r>
                <a:rPr lang="zh-CN" altLang="en-US" sz="900" kern="0" dirty="0">
                  <a:solidFill>
                    <a:srgbClr val="FFFFFF"/>
                  </a:solidFill>
                  <a:latin typeface="楷体" pitchFamily="49" charset="-122"/>
                  <a:ea typeface="楷体" pitchFamily="49" charset="-122"/>
                  <a:cs typeface="微软雅黑"/>
                </a:rPr>
                <a:t>事后</a:t>
              </a:r>
              <a:r>
                <a:rPr lang="en-US" altLang="zh-CN" sz="900" kern="0" dirty="0">
                  <a:solidFill>
                    <a:srgbClr val="FFFFFF"/>
                  </a:solidFill>
                  <a:latin typeface="楷体" pitchFamily="49" charset="-122"/>
                  <a:ea typeface="楷体" pitchFamily="49" charset="-122"/>
                  <a:cs typeface="微软雅黑"/>
                </a:rPr>
                <a:t/>
              </a:r>
              <a:br>
                <a:rPr lang="en-US" altLang="zh-CN" sz="900" kern="0" dirty="0">
                  <a:solidFill>
                    <a:srgbClr val="FFFFFF"/>
                  </a:solidFill>
                  <a:latin typeface="楷体" pitchFamily="49" charset="-122"/>
                  <a:ea typeface="楷体" pitchFamily="49" charset="-122"/>
                  <a:cs typeface="微软雅黑"/>
                </a:rPr>
              </a:br>
              <a:r>
                <a:rPr lang="zh-CN" altLang="en-US" sz="900" kern="0" dirty="0">
                  <a:solidFill>
                    <a:srgbClr val="FFFFFF"/>
                  </a:solidFill>
                  <a:latin typeface="楷体" pitchFamily="49" charset="-122"/>
                  <a:ea typeface="楷体" pitchFamily="49" charset="-122"/>
                  <a:cs typeface="微软雅黑"/>
                </a:rPr>
                <a:t>检验</a:t>
              </a:r>
              <a:endParaRPr lang="en-US" altLang="zh-CN" sz="900" kern="0" dirty="0">
                <a:solidFill>
                  <a:srgbClr val="FFFFFF"/>
                </a:solidFill>
                <a:latin typeface="楷体" pitchFamily="49" charset="-122"/>
                <a:ea typeface="楷体" pitchFamily="49" charset="-122"/>
                <a:cs typeface="微软雅黑"/>
              </a:endParaRPr>
            </a:p>
          </p:txBody>
        </p:sp>
        <p:sp>
          <p:nvSpPr>
            <p:cNvPr id="117" name="Rectangle 48"/>
            <p:cNvSpPr/>
            <p:nvPr/>
          </p:nvSpPr>
          <p:spPr bwMode="auto">
            <a:xfrm>
              <a:off x="2795767" y="945185"/>
              <a:ext cx="422031" cy="4791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34031" tIns="44240" rIns="34031" bIns="43219" anchor="ctr"/>
            <a:lstStyle/>
            <a:p>
              <a:pPr algn="ctr" defTabSz="768187">
                <a:defRPr/>
              </a:pPr>
              <a:r>
                <a:rPr lang="zh-CN" altLang="en-US" sz="900" kern="0" dirty="0">
                  <a:solidFill>
                    <a:srgbClr val="FFFFFF"/>
                  </a:solidFill>
                  <a:latin typeface="楷体" pitchFamily="49" charset="-122"/>
                  <a:ea typeface="楷体" pitchFamily="49" charset="-122"/>
                  <a:cs typeface="微软雅黑"/>
                </a:rPr>
                <a:t>风险</a:t>
              </a:r>
              <a:r>
                <a:rPr lang="en-US" altLang="zh-CN" sz="900" kern="0" dirty="0">
                  <a:solidFill>
                    <a:srgbClr val="FFFFFF"/>
                  </a:solidFill>
                  <a:latin typeface="楷体" pitchFamily="49" charset="-122"/>
                  <a:ea typeface="楷体" pitchFamily="49" charset="-122"/>
                  <a:cs typeface="微软雅黑"/>
                </a:rPr>
                <a:t/>
              </a:r>
              <a:br>
                <a:rPr lang="en-US" altLang="zh-CN" sz="900" kern="0" dirty="0">
                  <a:solidFill>
                    <a:srgbClr val="FFFFFF"/>
                  </a:solidFill>
                  <a:latin typeface="楷体" pitchFamily="49" charset="-122"/>
                  <a:ea typeface="楷体" pitchFamily="49" charset="-122"/>
                  <a:cs typeface="微软雅黑"/>
                </a:rPr>
              </a:br>
              <a:r>
                <a:rPr lang="zh-CN" altLang="en-US" sz="900" kern="0" dirty="0">
                  <a:solidFill>
                    <a:srgbClr val="FFFFFF"/>
                  </a:solidFill>
                  <a:latin typeface="楷体" pitchFamily="49" charset="-122"/>
                  <a:ea typeface="楷体" pitchFamily="49" charset="-122"/>
                  <a:cs typeface="微软雅黑"/>
                </a:rPr>
                <a:t>报告</a:t>
              </a:r>
            </a:p>
          </p:txBody>
        </p:sp>
        <p:sp>
          <p:nvSpPr>
            <p:cNvPr id="118" name="Rectangle 44"/>
            <p:cNvSpPr/>
            <p:nvPr/>
          </p:nvSpPr>
          <p:spPr bwMode="auto">
            <a:xfrm>
              <a:off x="1399542" y="945185"/>
              <a:ext cx="422031" cy="4791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34031" tIns="44240" rIns="34031" bIns="43219" anchor="ctr"/>
            <a:lstStyle/>
            <a:p>
              <a:pPr marL="25214" indent="-50429" algn="ctr" defTabSz="768187">
                <a:defRPr/>
              </a:pPr>
              <a:r>
                <a:rPr lang="zh-CN" altLang="en-US" sz="900" kern="0" dirty="0">
                  <a:solidFill>
                    <a:srgbClr val="FFFFFF"/>
                  </a:solidFill>
                  <a:latin typeface="楷体" pitchFamily="49" charset="-122"/>
                  <a:ea typeface="楷体" pitchFamily="49" charset="-122"/>
                  <a:cs typeface="微软雅黑"/>
                </a:rPr>
                <a:t>计量估值</a:t>
              </a:r>
              <a:endParaRPr lang="en-US" altLang="zh-CN" sz="900" kern="0" dirty="0">
                <a:solidFill>
                  <a:srgbClr val="FFFFFF"/>
                </a:solidFill>
                <a:latin typeface="楷体" pitchFamily="49" charset="-122"/>
                <a:ea typeface="楷体" pitchFamily="49" charset="-122"/>
                <a:cs typeface="微软雅黑"/>
              </a:endParaRPr>
            </a:p>
          </p:txBody>
        </p:sp>
      </p:grpSp>
      <p:grpSp>
        <p:nvGrpSpPr>
          <p:cNvPr id="4" name="组 125"/>
          <p:cNvGrpSpPr/>
          <p:nvPr/>
        </p:nvGrpSpPr>
        <p:grpSpPr>
          <a:xfrm>
            <a:off x="5517275" y="690833"/>
            <a:ext cx="2106234" cy="792000"/>
            <a:chOff x="4427984" y="618825"/>
            <a:chExt cx="2808312" cy="793951"/>
          </a:xfrm>
        </p:grpSpPr>
        <p:sp>
          <p:nvSpPr>
            <p:cNvPr id="127" name="Rectangle 37"/>
            <p:cNvSpPr/>
            <p:nvPr/>
          </p:nvSpPr>
          <p:spPr bwMode="auto">
            <a:xfrm>
              <a:off x="4427984" y="618825"/>
              <a:ext cx="2808312" cy="793951"/>
            </a:xfrm>
            <a:prstGeom prst="rect">
              <a:avLst/>
            </a:prstGeom>
            <a:solidFill>
              <a:schemeClr val="bg1"/>
            </a:solidFill>
            <a:ln w="3175">
              <a:solidFill>
                <a:schemeClr val="tx1"/>
              </a:solidFill>
              <a:miter lim="800000"/>
              <a:headEnd/>
              <a:tailEnd/>
            </a:ln>
            <a:effectLst/>
          </p:spPr>
          <p:txBody>
            <a:bodyPr lIns="43219" tIns="43219" rIns="43219" bIns="43219" anchor="t"/>
            <a:lstStyle/>
            <a:p>
              <a:pPr algn="ctr" defTabSz="726167">
                <a:spcBef>
                  <a:spcPct val="0"/>
                </a:spcBef>
                <a:defRPr/>
              </a:pPr>
              <a:r>
                <a:rPr lang="zh-CN" altLang="en-US" sz="1100" b="1" kern="0" dirty="0">
                  <a:solidFill>
                    <a:sysClr val="windowText" lastClr="000000"/>
                  </a:solidFill>
                  <a:latin typeface="楷体" pitchFamily="49" charset="-122"/>
                  <a:ea typeface="楷体" pitchFamily="49" charset="-122"/>
                  <a:cs typeface="微软雅黑"/>
                </a:rPr>
                <a:t>信用风险管理系统</a:t>
              </a:r>
              <a:endParaRPr lang="en-US" altLang="en-US" sz="1100" b="1" kern="0" dirty="0">
                <a:solidFill>
                  <a:sysClr val="windowText" lastClr="000000"/>
                </a:solidFill>
                <a:latin typeface="楷体" pitchFamily="49" charset="-122"/>
                <a:ea typeface="楷体" pitchFamily="49" charset="-122"/>
                <a:cs typeface="微软雅黑"/>
              </a:endParaRPr>
            </a:p>
          </p:txBody>
        </p:sp>
        <p:sp>
          <p:nvSpPr>
            <p:cNvPr id="128" name="Rectangle 25"/>
            <p:cNvSpPr>
              <a:spLocks noChangeArrowheads="1"/>
            </p:cNvSpPr>
            <p:nvPr/>
          </p:nvSpPr>
          <p:spPr bwMode="auto">
            <a:xfrm>
              <a:off x="6334046" y="882892"/>
              <a:ext cx="405150" cy="468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34031" tIns="44240" rIns="34031" bIns="43219" anchor="ctr"/>
            <a:lstStyle/>
            <a:p>
              <a:pPr defTabSz="768187">
                <a:defRPr/>
              </a:pPr>
              <a:r>
                <a:rPr lang="zh-CN" altLang="en-US" sz="900" kern="0" dirty="0">
                  <a:solidFill>
                    <a:srgbClr val="FFFFFF"/>
                  </a:solidFill>
                  <a:latin typeface="楷体" pitchFamily="49" charset="-122"/>
                  <a:ea typeface="楷体" pitchFamily="49" charset="-122"/>
                  <a:cs typeface="微软雅黑"/>
                </a:rPr>
                <a:t>限额</a:t>
              </a:r>
              <a:r>
                <a:rPr lang="en-US" altLang="zh-CN" sz="900" kern="0" dirty="0">
                  <a:solidFill>
                    <a:srgbClr val="FFFFFF"/>
                  </a:solidFill>
                  <a:latin typeface="楷体" pitchFamily="49" charset="-122"/>
                  <a:ea typeface="楷体" pitchFamily="49" charset="-122"/>
                  <a:cs typeface="微软雅黑"/>
                </a:rPr>
                <a:t/>
              </a:r>
              <a:br>
                <a:rPr lang="en-US" altLang="zh-CN" sz="900" kern="0" dirty="0">
                  <a:solidFill>
                    <a:srgbClr val="FFFFFF"/>
                  </a:solidFill>
                  <a:latin typeface="楷体" pitchFamily="49" charset="-122"/>
                  <a:ea typeface="楷体" pitchFamily="49" charset="-122"/>
                  <a:cs typeface="微软雅黑"/>
                </a:rPr>
              </a:br>
              <a:r>
                <a:rPr lang="zh-CN" altLang="en-US" sz="900" kern="0" dirty="0">
                  <a:solidFill>
                    <a:srgbClr val="FFFFFF"/>
                  </a:solidFill>
                  <a:latin typeface="楷体" pitchFamily="49" charset="-122"/>
                  <a:ea typeface="楷体" pitchFamily="49" charset="-122"/>
                  <a:cs typeface="微软雅黑"/>
                </a:rPr>
                <a:t>管理</a:t>
              </a:r>
            </a:p>
          </p:txBody>
        </p:sp>
        <p:sp>
          <p:nvSpPr>
            <p:cNvPr id="129" name="Rectangle 25"/>
            <p:cNvSpPr>
              <a:spLocks noChangeArrowheads="1"/>
            </p:cNvSpPr>
            <p:nvPr/>
          </p:nvSpPr>
          <p:spPr bwMode="auto">
            <a:xfrm>
              <a:off x="6791141" y="882892"/>
              <a:ext cx="405150" cy="468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34031" tIns="44240" rIns="34031" bIns="43219" anchor="ctr"/>
            <a:lstStyle/>
            <a:p>
              <a:pPr defTabSz="768187">
                <a:defRPr/>
              </a:pPr>
              <a:r>
                <a:rPr lang="zh-CN" altLang="en-US" sz="900" kern="0" dirty="0">
                  <a:solidFill>
                    <a:srgbClr val="FFFFFF"/>
                  </a:solidFill>
                  <a:latin typeface="楷体" pitchFamily="49" charset="-122"/>
                  <a:ea typeface="楷体" pitchFamily="49" charset="-122"/>
                  <a:cs typeface="微软雅黑"/>
                </a:rPr>
                <a:t>组合分析</a:t>
              </a:r>
            </a:p>
          </p:txBody>
        </p:sp>
        <p:sp>
          <p:nvSpPr>
            <p:cNvPr id="130" name="Rectangle 25"/>
            <p:cNvSpPr>
              <a:spLocks noChangeArrowheads="1"/>
            </p:cNvSpPr>
            <p:nvPr/>
          </p:nvSpPr>
          <p:spPr bwMode="auto">
            <a:xfrm>
              <a:off x="4499992" y="882892"/>
              <a:ext cx="451634" cy="468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34031" tIns="44240" rIns="34031" bIns="43219" anchor="ctr"/>
            <a:lstStyle/>
            <a:p>
              <a:pPr marL="25214" indent="-50429" algn="ctr" defTabSz="768187">
                <a:defRPr/>
              </a:pPr>
              <a:r>
                <a:rPr lang="zh-CN" altLang="en-US" sz="900" kern="0" dirty="0">
                  <a:solidFill>
                    <a:srgbClr val="FFFFFF"/>
                  </a:solidFill>
                  <a:latin typeface="楷体" pitchFamily="49" charset="-122"/>
                  <a:ea typeface="楷体" pitchFamily="49" charset="-122"/>
                  <a:cs typeface="微软雅黑"/>
                </a:rPr>
                <a:t>评级引擎</a:t>
              </a:r>
            </a:p>
          </p:txBody>
        </p:sp>
        <p:sp>
          <p:nvSpPr>
            <p:cNvPr id="131" name="Rectangle 25"/>
            <p:cNvSpPr>
              <a:spLocks noChangeArrowheads="1"/>
            </p:cNvSpPr>
            <p:nvPr/>
          </p:nvSpPr>
          <p:spPr bwMode="auto">
            <a:xfrm>
              <a:off x="5429780" y="882892"/>
              <a:ext cx="422031" cy="468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34031" tIns="44240" rIns="34031" bIns="43219" anchor="ctr"/>
            <a:lstStyle/>
            <a:p>
              <a:pPr defTabSz="768187">
                <a:defRPr/>
              </a:pPr>
              <a:r>
                <a:rPr lang="zh-CN" altLang="en-US" sz="900" kern="0" dirty="0">
                  <a:solidFill>
                    <a:srgbClr val="FFFFFF"/>
                  </a:solidFill>
                  <a:latin typeface="楷体" pitchFamily="49" charset="-122"/>
                  <a:ea typeface="楷体" pitchFamily="49" charset="-122"/>
                  <a:cs typeface="微软雅黑"/>
                </a:rPr>
                <a:t>申请</a:t>
              </a:r>
              <a:r>
                <a:rPr lang="en-US" altLang="zh-CN" sz="900" kern="0" dirty="0">
                  <a:solidFill>
                    <a:srgbClr val="FFFFFF"/>
                  </a:solidFill>
                  <a:latin typeface="楷体" pitchFamily="49" charset="-122"/>
                  <a:ea typeface="楷体" pitchFamily="49" charset="-122"/>
                  <a:cs typeface="微软雅黑"/>
                </a:rPr>
                <a:t/>
              </a:r>
              <a:br>
                <a:rPr lang="en-US" altLang="zh-CN" sz="900" kern="0" dirty="0">
                  <a:solidFill>
                    <a:srgbClr val="FFFFFF"/>
                  </a:solidFill>
                  <a:latin typeface="楷体" pitchFamily="49" charset="-122"/>
                  <a:ea typeface="楷体" pitchFamily="49" charset="-122"/>
                  <a:cs typeface="微软雅黑"/>
                </a:rPr>
              </a:br>
              <a:r>
                <a:rPr lang="zh-CN" altLang="en-US" sz="900" kern="0" dirty="0">
                  <a:solidFill>
                    <a:srgbClr val="FFFFFF"/>
                  </a:solidFill>
                  <a:latin typeface="楷体" pitchFamily="49" charset="-122"/>
                  <a:ea typeface="楷体" pitchFamily="49" charset="-122"/>
                  <a:cs typeface="微软雅黑"/>
                </a:rPr>
                <a:t>评分</a:t>
              </a:r>
            </a:p>
          </p:txBody>
        </p:sp>
        <p:sp>
          <p:nvSpPr>
            <p:cNvPr id="132" name="Rectangle 25"/>
            <p:cNvSpPr>
              <a:spLocks noChangeArrowheads="1"/>
            </p:cNvSpPr>
            <p:nvPr/>
          </p:nvSpPr>
          <p:spPr bwMode="auto">
            <a:xfrm>
              <a:off x="5873898" y="882892"/>
              <a:ext cx="422031" cy="468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34031" tIns="44240" rIns="34031" bIns="43219" anchor="ctr"/>
            <a:lstStyle/>
            <a:p>
              <a:pPr defTabSz="768187">
                <a:defRPr/>
              </a:pPr>
              <a:r>
                <a:rPr lang="zh-CN" altLang="en-US" sz="900" kern="0" dirty="0">
                  <a:solidFill>
                    <a:srgbClr val="FFFFFF"/>
                  </a:solidFill>
                  <a:latin typeface="楷体" pitchFamily="49" charset="-122"/>
                  <a:ea typeface="楷体" pitchFamily="49" charset="-122"/>
                  <a:cs typeface="微软雅黑"/>
                </a:rPr>
                <a:t>行为</a:t>
              </a:r>
              <a:r>
                <a:rPr lang="en-US" altLang="zh-CN" sz="900" kern="0" dirty="0">
                  <a:solidFill>
                    <a:srgbClr val="FFFFFF"/>
                  </a:solidFill>
                  <a:latin typeface="楷体" pitchFamily="49" charset="-122"/>
                  <a:ea typeface="楷体" pitchFamily="49" charset="-122"/>
                  <a:cs typeface="微软雅黑"/>
                </a:rPr>
                <a:t/>
              </a:r>
              <a:br>
                <a:rPr lang="en-US" altLang="zh-CN" sz="900" kern="0" dirty="0">
                  <a:solidFill>
                    <a:srgbClr val="FFFFFF"/>
                  </a:solidFill>
                  <a:latin typeface="楷体" pitchFamily="49" charset="-122"/>
                  <a:ea typeface="楷体" pitchFamily="49" charset="-122"/>
                  <a:cs typeface="微软雅黑"/>
                </a:rPr>
              </a:br>
              <a:r>
                <a:rPr lang="zh-CN" altLang="en-US" sz="900" kern="0" dirty="0">
                  <a:solidFill>
                    <a:srgbClr val="FFFFFF"/>
                  </a:solidFill>
                  <a:latin typeface="楷体" pitchFamily="49" charset="-122"/>
                  <a:ea typeface="楷体" pitchFamily="49" charset="-122"/>
                  <a:cs typeface="微软雅黑"/>
                </a:rPr>
                <a:t>评分</a:t>
              </a:r>
            </a:p>
          </p:txBody>
        </p:sp>
        <p:sp>
          <p:nvSpPr>
            <p:cNvPr id="133" name="Rectangle 25"/>
            <p:cNvSpPr>
              <a:spLocks noChangeArrowheads="1"/>
            </p:cNvSpPr>
            <p:nvPr/>
          </p:nvSpPr>
          <p:spPr bwMode="auto">
            <a:xfrm>
              <a:off x="4985662" y="882892"/>
              <a:ext cx="422031" cy="468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34031" tIns="44240" rIns="34031" bIns="43219" anchor="ctr"/>
            <a:lstStyle/>
            <a:p>
              <a:pPr defTabSz="768187">
                <a:defRPr/>
              </a:pPr>
              <a:r>
                <a:rPr lang="zh-CN" altLang="en-US" sz="900" kern="0" dirty="0">
                  <a:solidFill>
                    <a:srgbClr val="FFFFFF"/>
                  </a:solidFill>
                  <a:latin typeface="楷体" pitchFamily="49" charset="-122"/>
                  <a:ea typeface="楷体" pitchFamily="49" charset="-122"/>
                  <a:cs typeface="微软雅黑"/>
                </a:rPr>
                <a:t>零售</a:t>
              </a:r>
              <a:r>
                <a:rPr lang="en-US" altLang="zh-CN" sz="900" kern="0" dirty="0">
                  <a:solidFill>
                    <a:srgbClr val="FFFFFF"/>
                  </a:solidFill>
                  <a:latin typeface="楷体" pitchFamily="49" charset="-122"/>
                  <a:ea typeface="楷体" pitchFamily="49" charset="-122"/>
                  <a:cs typeface="微软雅黑"/>
                </a:rPr>
                <a:t/>
              </a:r>
              <a:br>
                <a:rPr lang="en-US" altLang="zh-CN" sz="900" kern="0" dirty="0">
                  <a:solidFill>
                    <a:srgbClr val="FFFFFF"/>
                  </a:solidFill>
                  <a:latin typeface="楷体" pitchFamily="49" charset="-122"/>
                  <a:ea typeface="楷体" pitchFamily="49" charset="-122"/>
                  <a:cs typeface="微软雅黑"/>
                </a:rPr>
              </a:br>
              <a:r>
                <a:rPr lang="zh-CN" altLang="en-US" sz="900" kern="0" dirty="0">
                  <a:solidFill>
                    <a:srgbClr val="FFFFFF"/>
                  </a:solidFill>
                  <a:latin typeface="楷体" pitchFamily="49" charset="-122"/>
                  <a:ea typeface="楷体" pitchFamily="49" charset="-122"/>
                  <a:cs typeface="微软雅黑"/>
                </a:rPr>
                <a:t>分池</a:t>
              </a:r>
            </a:p>
          </p:txBody>
        </p:sp>
      </p:grpSp>
      <p:sp>
        <p:nvSpPr>
          <p:cNvPr id="6" name="圆角矩形 109"/>
          <p:cNvSpPr/>
          <p:nvPr/>
        </p:nvSpPr>
        <p:spPr bwMode="auto">
          <a:xfrm>
            <a:off x="1497436" y="1554284"/>
            <a:ext cx="6744736" cy="1101239"/>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lIns="72617" tIns="36308" rIns="72617" bIns="36308" anchor="ctr"/>
          <a:lstStyle/>
          <a:p>
            <a:pPr algn="ctr" defTabSz="384055">
              <a:defRPr/>
            </a:pPr>
            <a:endParaRPr lang="zh-CN" altLang="en-US" sz="900" b="1" dirty="0">
              <a:solidFill>
                <a:prstClr val="black">
                  <a:lumMod val="95000"/>
                  <a:lumOff val="5000"/>
                </a:prstClr>
              </a:solidFill>
              <a:latin typeface="楷体" pitchFamily="49" charset="-122"/>
              <a:ea typeface="楷体" pitchFamily="49" charset="-122"/>
            </a:endParaRPr>
          </a:p>
        </p:txBody>
      </p:sp>
      <p:sp>
        <p:nvSpPr>
          <p:cNvPr id="7" name="圆角矩形 110"/>
          <p:cNvSpPr/>
          <p:nvPr/>
        </p:nvSpPr>
        <p:spPr bwMode="auto">
          <a:xfrm>
            <a:off x="1475737" y="3095594"/>
            <a:ext cx="6762373" cy="1366946"/>
          </a:xfrm>
          <a:prstGeom prst="roundRect">
            <a:avLst>
              <a:gd name="adj" fmla="val 6128"/>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lIns="72617" tIns="36308" rIns="72617" bIns="36308" anchor="ctr"/>
          <a:lstStyle/>
          <a:p>
            <a:pPr defTabSz="384055">
              <a:defRPr/>
            </a:pPr>
            <a:endParaRPr lang="zh-CN" altLang="en-US" sz="900">
              <a:solidFill>
                <a:prstClr val="black"/>
              </a:solidFill>
              <a:latin typeface="楷体" pitchFamily="49" charset="-122"/>
              <a:ea typeface="楷体" pitchFamily="49" charset="-122"/>
              <a:cs typeface="Arial" charset="0"/>
            </a:endParaRPr>
          </a:p>
        </p:txBody>
      </p:sp>
      <p:cxnSp>
        <p:nvCxnSpPr>
          <p:cNvPr id="8" name="直接连接符 196"/>
          <p:cNvCxnSpPr>
            <a:cxnSpLocks noChangeShapeType="1"/>
          </p:cNvCxnSpPr>
          <p:nvPr/>
        </p:nvCxnSpPr>
        <p:spPr bwMode="auto">
          <a:xfrm>
            <a:off x="1475737" y="3361300"/>
            <a:ext cx="6762373" cy="1434"/>
          </a:xfrm>
          <a:prstGeom prst="line">
            <a:avLst/>
          </a:prstGeom>
          <a:noFill/>
          <a:ln w="12700" algn="ctr">
            <a:solidFill>
              <a:schemeClr val="tx1"/>
            </a:solidFill>
            <a:round/>
            <a:headEnd/>
            <a:tailEnd/>
          </a:ln>
        </p:spPr>
      </p:cxnSp>
      <p:grpSp>
        <p:nvGrpSpPr>
          <p:cNvPr id="5" name="组合 113"/>
          <p:cNvGrpSpPr>
            <a:grpSpLocks/>
          </p:cNvGrpSpPr>
          <p:nvPr/>
        </p:nvGrpSpPr>
        <p:grpSpPr bwMode="auto">
          <a:xfrm>
            <a:off x="1475736" y="5464720"/>
            <a:ext cx="6777814" cy="825929"/>
            <a:chOff x="452328" y="3491971"/>
            <a:chExt cx="2138472" cy="1524000"/>
          </a:xfrm>
        </p:grpSpPr>
        <p:sp>
          <p:nvSpPr>
            <p:cNvPr id="10" name="圆角矩形 113"/>
            <p:cNvSpPr/>
            <p:nvPr/>
          </p:nvSpPr>
          <p:spPr bwMode="auto">
            <a:xfrm>
              <a:off x="452328" y="3491971"/>
              <a:ext cx="2133600" cy="1524000"/>
            </a:xfrm>
            <a:prstGeom prst="roundRect">
              <a:avLst>
                <a:gd name="adj" fmla="val 12016"/>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anchor="ctr"/>
            <a:lstStyle/>
            <a:p>
              <a:pPr defTabSz="384055">
                <a:defRPr/>
              </a:pPr>
              <a:endParaRPr lang="zh-CN" altLang="en-US" sz="900">
                <a:solidFill>
                  <a:prstClr val="black"/>
                </a:solidFill>
                <a:latin typeface="楷体" pitchFamily="49" charset="-122"/>
                <a:ea typeface="楷体" pitchFamily="49" charset="-122"/>
                <a:cs typeface="Arial" charset="0"/>
              </a:endParaRPr>
            </a:p>
          </p:txBody>
        </p:sp>
        <p:cxnSp>
          <p:nvCxnSpPr>
            <p:cNvPr id="11" name="直接连接符 115"/>
            <p:cNvCxnSpPr>
              <a:cxnSpLocks noChangeShapeType="1"/>
            </p:cNvCxnSpPr>
            <p:nvPr/>
          </p:nvCxnSpPr>
          <p:spPr bwMode="auto">
            <a:xfrm>
              <a:off x="457200" y="3886200"/>
              <a:ext cx="2133600" cy="1588"/>
            </a:xfrm>
            <a:prstGeom prst="line">
              <a:avLst/>
            </a:prstGeom>
            <a:noFill/>
            <a:ln w="12700" algn="ctr">
              <a:solidFill>
                <a:schemeClr val="tx1"/>
              </a:solidFill>
              <a:round/>
              <a:headEnd/>
              <a:tailEnd/>
            </a:ln>
          </p:spPr>
        </p:cxnSp>
      </p:grpSp>
      <p:sp>
        <p:nvSpPr>
          <p:cNvPr id="12" name="圆角矩形 116"/>
          <p:cNvSpPr/>
          <p:nvPr/>
        </p:nvSpPr>
        <p:spPr bwMode="auto">
          <a:xfrm>
            <a:off x="1475737" y="4574102"/>
            <a:ext cx="6762373" cy="785780"/>
          </a:xfrm>
          <a:prstGeom prst="roundRect">
            <a:avLst>
              <a:gd name="adj" fmla="val 10005"/>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lIns="76819" tIns="38409" rIns="76819" bIns="38409" anchor="ctr"/>
          <a:lstStyle/>
          <a:p>
            <a:pPr defTabSz="384055">
              <a:defRPr/>
            </a:pPr>
            <a:endParaRPr lang="zh-CN" altLang="en-US" sz="900">
              <a:solidFill>
                <a:prstClr val="black"/>
              </a:solidFill>
              <a:latin typeface="楷体" pitchFamily="49" charset="-122"/>
              <a:ea typeface="楷体" pitchFamily="49" charset="-122"/>
              <a:cs typeface="Arial" charset="0"/>
            </a:endParaRPr>
          </a:p>
        </p:txBody>
      </p:sp>
      <p:cxnSp>
        <p:nvCxnSpPr>
          <p:cNvPr id="13" name="直接连接符 28"/>
          <p:cNvCxnSpPr>
            <a:cxnSpLocks noChangeShapeType="1"/>
          </p:cNvCxnSpPr>
          <p:nvPr/>
        </p:nvCxnSpPr>
        <p:spPr bwMode="auto">
          <a:xfrm>
            <a:off x="1475737" y="4819121"/>
            <a:ext cx="6762373" cy="1022"/>
          </a:xfrm>
          <a:prstGeom prst="line">
            <a:avLst/>
          </a:prstGeom>
          <a:noFill/>
          <a:ln w="12700" algn="ctr">
            <a:solidFill>
              <a:schemeClr val="tx1"/>
            </a:solidFill>
            <a:round/>
            <a:headEnd/>
            <a:tailEnd/>
          </a:ln>
        </p:spPr>
      </p:cxnSp>
      <p:sp>
        <p:nvSpPr>
          <p:cNvPr id="14" name="矩形 4"/>
          <p:cNvSpPr>
            <a:spLocks noChangeArrowheads="1"/>
          </p:cNvSpPr>
          <p:nvPr/>
        </p:nvSpPr>
        <p:spPr bwMode="auto">
          <a:xfrm>
            <a:off x="1625839" y="4574101"/>
            <a:ext cx="924297" cy="217954"/>
          </a:xfrm>
          <a:prstGeom prst="rect">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对公业务</a:t>
            </a:r>
          </a:p>
        </p:txBody>
      </p:sp>
      <p:sp>
        <p:nvSpPr>
          <p:cNvPr id="15" name="矩形 6"/>
          <p:cNvSpPr>
            <a:spLocks noChangeArrowheads="1"/>
          </p:cNvSpPr>
          <p:nvPr/>
        </p:nvSpPr>
        <p:spPr bwMode="auto">
          <a:xfrm>
            <a:off x="1475738" y="4799792"/>
            <a:ext cx="797897" cy="304158"/>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表内借据基本信息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表外业务基本信息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合同基本信息</a:t>
            </a:r>
          </a:p>
        </p:txBody>
      </p:sp>
      <p:sp>
        <p:nvSpPr>
          <p:cNvPr id="16" name="矩形 10"/>
          <p:cNvSpPr>
            <a:spLocks noChangeArrowheads="1"/>
          </p:cNvSpPr>
          <p:nvPr/>
        </p:nvSpPr>
        <p:spPr bwMode="auto">
          <a:xfrm>
            <a:off x="1710900" y="5097407"/>
            <a:ext cx="797897" cy="227213"/>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存款账户基本信息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存款账户历史信息</a:t>
            </a:r>
          </a:p>
        </p:txBody>
      </p:sp>
      <p:sp>
        <p:nvSpPr>
          <p:cNvPr id="17" name="矩形 12"/>
          <p:cNvSpPr>
            <a:spLocks noChangeArrowheads="1"/>
          </p:cNvSpPr>
          <p:nvPr/>
        </p:nvSpPr>
        <p:spPr bwMode="auto">
          <a:xfrm>
            <a:off x="2107737" y="4799792"/>
            <a:ext cx="797897" cy="304158"/>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表内借据历史信息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表外业务历史信息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合同历史信息</a:t>
            </a:r>
          </a:p>
        </p:txBody>
      </p:sp>
      <p:sp>
        <p:nvSpPr>
          <p:cNvPr id="18" name="矩形 11"/>
          <p:cNvSpPr>
            <a:spLocks noChangeArrowheads="1"/>
          </p:cNvSpPr>
          <p:nvPr/>
        </p:nvSpPr>
        <p:spPr bwMode="auto">
          <a:xfrm>
            <a:off x="2739732" y="4799791"/>
            <a:ext cx="1200795" cy="458046"/>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信用衍生工具基本信息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场外衍生工具基本信息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债券回购基本信息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存放同业基本信息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同业拆借</a:t>
            </a:r>
          </a:p>
        </p:txBody>
      </p:sp>
      <p:sp>
        <p:nvSpPr>
          <p:cNvPr id="19" name="矩形 23"/>
          <p:cNvSpPr>
            <a:spLocks noChangeArrowheads="1"/>
          </p:cNvSpPr>
          <p:nvPr/>
        </p:nvSpPr>
        <p:spPr bwMode="auto">
          <a:xfrm>
            <a:off x="3498129" y="4799791"/>
            <a:ext cx="1137595" cy="458046"/>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信用衍生工具历史信息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场外衍生工具历史信息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债券回购标的信息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存放同业历史信息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信用额度</a:t>
            </a:r>
          </a:p>
        </p:txBody>
      </p:sp>
      <p:sp>
        <p:nvSpPr>
          <p:cNvPr id="20" name="矩形 11"/>
          <p:cNvSpPr>
            <a:spLocks noChangeArrowheads="1"/>
          </p:cNvSpPr>
          <p:nvPr/>
        </p:nvSpPr>
        <p:spPr bwMode="auto">
          <a:xfrm>
            <a:off x="2929331" y="4574101"/>
            <a:ext cx="1074396" cy="206482"/>
          </a:xfrm>
          <a:prstGeom prst="rect">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资金业务</a:t>
            </a:r>
          </a:p>
        </p:txBody>
      </p:sp>
      <p:sp>
        <p:nvSpPr>
          <p:cNvPr id="21" name="矩形 37"/>
          <p:cNvSpPr>
            <a:spLocks noChangeArrowheads="1"/>
          </p:cNvSpPr>
          <p:nvPr/>
        </p:nvSpPr>
        <p:spPr bwMode="auto">
          <a:xfrm>
            <a:off x="4256526" y="4799791"/>
            <a:ext cx="884796" cy="458046"/>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个贷基本信息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个贷历史信息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信用卡基本信息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信用卡历史信息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个人其他业务</a:t>
            </a:r>
          </a:p>
        </p:txBody>
      </p:sp>
      <p:sp>
        <p:nvSpPr>
          <p:cNvPr id="22" name="矩形 11"/>
          <p:cNvSpPr>
            <a:spLocks noChangeArrowheads="1"/>
          </p:cNvSpPr>
          <p:nvPr/>
        </p:nvSpPr>
        <p:spPr bwMode="auto">
          <a:xfrm>
            <a:off x="4211357" y="4574101"/>
            <a:ext cx="716058" cy="206482"/>
          </a:xfrm>
          <a:prstGeom prst="rect">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零售业务</a:t>
            </a:r>
          </a:p>
        </p:txBody>
      </p:sp>
      <p:sp>
        <p:nvSpPr>
          <p:cNvPr id="23" name="矩形 43"/>
          <p:cNvSpPr>
            <a:spLocks noChangeArrowheads="1"/>
          </p:cNvSpPr>
          <p:nvPr/>
        </p:nvSpPr>
        <p:spPr bwMode="auto">
          <a:xfrm>
            <a:off x="4825324" y="4799791"/>
            <a:ext cx="947996"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有价证券主数据</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债券头寸信息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资产证券化头寸信息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资产证券化标的资产信息</a:t>
            </a:r>
          </a:p>
        </p:txBody>
      </p:sp>
      <p:sp>
        <p:nvSpPr>
          <p:cNvPr id="24" name="矩形 44"/>
          <p:cNvSpPr>
            <a:spLocks noChangeArrowheads="1"/>
          </p:cNvSpPr>
          <p:nvPr/>
        </p:nvSpPr>
        <p:spPr bwMode="auto">
          <a:xfrm>
            <a:off x="5570453" y="4799791"/>
            <a:ext cx="1137595"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资产证券化主数据</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股权基本信息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股权头寸信息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债券承销和包销</a:t>
            </a:r>
          </a:p>
        </p:txBody>
      </p:sp>
      <p:sp>
        <p:nvSpPr>
          <p:cNvPr id="25" name="矩形 11"/>
          <p:cNvSpPr>
            <a:spLocks noChangeArrowheads="1"/>
          </p:cNvSpPr>
          <p:nvPr/>
        </p:nvSpPr>
        <p:spPr bwMode="auto">
          <a:xfrm>
            <a:off x="4951723" y="4574101"/>
            <a:ext cx="1074396" cy="206482"/>
          </a:xfrm>
          <a:prstGeom prst="rect">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有价证券</a:t>
            </a:r>
          </a:p>
        </p:txBody>
      </p:sp>
      <p:sp>
        <p:nvSpPr>
          <p:cNvPr id="26" name="矩形 47"/>
          <p:cNvSpPr>
            <a:spLocks noChangeArrowheads="1"/>
          </p:cNvSpPr>
          <p:nvPr/>
        </p:nvSpPr>
        <p:spPr bwMode="auto">
          <a:xfrm>
            <a:off x="5330922" y="5214966"/>
            <a:ext cx="568798" cy="150269"/>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证劵发行信息</a:t>
            </a:r>
          </a:p>
        </p:txBody>
      </p:sp>
      <p:sp>
        <p:nvSpPr>
          <p:cNvPr id="27" name="矩形 51"/>
          <p:cNvSpPr>
            <a:spLocks noChangeArrowheads="1"/>
          </p:cNvSpPr>
          <p:nvPr/>
        </p:nvSpPr>
        <p:spPr bwMode="auto">
          <a:xfrm>
            <a:off x="6210857" y="4799791"/>
            <a:ext cx="568798"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债项损失信息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担保回收信息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保全费用信息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押品清收信息</a:t>
            </a:r>
          </a:p>
        </p:txBody>
      </p:sp>
      <p:sp>
        <p:nvSpPr>
          <p:cNvPr id="28" name="矩形 11"/>
          <p:cNvSpPr>
            <a:spLocks noChangeArrowheads="1"/>
          </p:cNvSpPr>
          <p:nvPr/>
        </p:nvSpPr>
        <p:spPr bwMode="auto">
          <a:xfrm>
            <a:off x="6094181" y="4574101"/>
            <a:ext cx="853197" cy="206482"/>
          </a:xfrm>
          <a:prstGeom prst="rect">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保全与清收</a:t>
            </a:r>
          </a:p>
        </p:txBody>
      </p:sp>
      <p:sp>
        <p:nvSpPr>
          <p:cNvPr id="29" name="矩形 56"/>
          <p:cNvSpPr>
            <a:spLocks noChangeArrowheads="1"/>
          </p:cNvSpPr>
          <p:nvPr/>
        </p:nvSpPr>
        <p:spPr bwMode="auto">
          <a:xfrm>
            <a:off x="6784516" y="4799792"/>
            <a:ext cx="884796" cy="304158"/>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抵质押品基本信息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担保合同与业务合同关系</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担保合同历史信息</a:t>
            </a:r>
          </a:p>
        </p:txBody>
      </p:sp>
      <p:sp>
        <p:nvSpPr>
          <p:cNvPr id="30" name="矩形 11"/>
          <p:cNvSpPr>
            <a:spLocks noChangeArrowheads="1"/>
          </p:cNvSpPr>
          <p:nvPr/>
        </p:nvSpPr>
        <p:spPr bwMode="auto">
          <a:xfrm>
            <a:off x="7163715" y="4574101"/>
            <a:ext cx="695197" cy="206482"/>
          </a:xfrm>
          <a:prstGeom prst="rect">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风险缓释</a:t>
            </a:r>
          </a:p>
        </p:txBody>
      </p:sp>
      <p:sp>
        <p:nvSpPr>
          <p:cNvPr id="31" name="矩形 58"/>
          <p:cNvSpPr>
            <a:spLocks noChangeArrowheads="1"/>
          </p:cNvSpPr>
          <p:nvPr/>
        </p:nvSpPr>
        <p:spPr bwMode="auto">
          <a:xfrm>
            <a:off x="7226914" y="5193548"/>
            <a:ext cx="1137595" cy="150269"/>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净额结算信息</a:t>
            </a:r>
          </a:p>
        </p:txBody>
      </p:sp>
      <p:sp>
        <p:nvSpPr>
          <p:cNvPr id="32" name="矩形 59"/>
          <p:cNvSpPr>
            <a:spLocks noChangeArrowheads="1"/>
          </p:cNvSpPr>
          <p:nvPr/>
        </p:nvSpPr>
        <p:spPr bwMode="auto">
          <a:xfrm>
            <a:off x="7606114" y="4799792"/>
            <a:ext cx="758397" cy="304158"/>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抵质押品历史信息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担保合同基本信息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押品出质信息</a:t>
            </a:r>
          </a:p>
        </p:txBody>
      </p:sp>
      <p:sp>
        <p:nvSpPr>
          <p:cNvPr id="33" name="矩形 4"/>
          <p:cNvSpPr>
            <a:spLocks noChangeArrowheads="1"/>
          </p:cNvSpPr>
          <p:nvPr/>
        </p:nvSpPr>
        <p:spPr bwMode="auto">
          <a:xfrm>
            <a:off x="1538938" y="5469021"/>
            <a:ext cx="1200795" cy="212218"/>
          </a:xfrm>
          <a:prstGeom prst="rect">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交易对手</a:t>
            </a:r>
          </a:p>
        </p:txBody>
      </p:sp>
      <p:sp>
        <p:nvSpPr>
          <p:cNvPr id="34" name="矩形 64"/>
          <p:cNvSpPr>
            <a:spLocks noChangeArrowheads="1"/>
          </p:cNvSpPr>
          <p:nvPr/>
        </p:nvSpPr>
        <p:spPr bwMode="auto">
          <a:xfrm>
            <a:off x="1495491" y="5697580"/>
            <a:ext cx="738646" cy="150269"/>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对公客户基本信息</a:t>
            </a:r>
          </a:p>
        </p:txBody>
      </p:sp>
      <p:sp>
        <p:nvSpPr>
          <p:cNvPr id="35" name="矩形 65"/>
          <p:cNvSpPr>
            <a:spLocks noChangeArrowheads="1"/>
          </p:cNvSpPr>
          <p:nvPr/>
        </p:nvSpPr>
        <p:spPr bwMode="auto">
          <a:xfrm>
            <a:off x="1748290" y="5894892"/>
            <a:ext cx="738646" cy="304158"/>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零售客户基本信息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客户额度信息</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集团客户关联关系</a:t>
            </a:r>
          </a:p>
        </p:txBody>
      </p:sp>
      <p:sp>
        <p:nvSpPr>
          <p:cNvPr id="36" name="矩形 66"/>
          <p:cNvSpPr>
            <a:spLocks noChangeArrowheads="1"/>
          </p:cNvSpPr>
          <p:nvPr/>
        </p:nvSpPr>
        <p:spPr bwMode="auto">
          <a:xfrm>
            <a:off x="2107735" y="5697580"/>
            <a:ext cx="738647" cy="150269"/>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对公客户财报信息</a:t>
            </a:r>
          </a:p>
        </p:txBody>
      </p:sp>
      <p:sp>
        <p:nvSpPr>
          <p:cNvPr id="37" name="矩形 4"/>
          <p:cNvSpPr>
            <a:spLocks noChangeArrowheads="1"/>
          </p:cNvSpPr>
          <p:nvPr/>
        </p:nvSpPr>
        <p:spPr bwMode="auto">
          <a:xfrm>
            <a:off x="3055731" y="5469021"/>
            <a:ext cx="695197" cy="212218"/>
          </a:xfrm>
          <a:prstGeom prst="rect">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评级</a:t>
            </a:r>
          </a:p>
        </p:txBody>
      </p:sp>
      <p:sp>
        <p:nvSpPr>
          <p:cNvPr id="38" name="矩形 74"/>
          <p:cNvSpPr>
            <a:spLocks noChangeArrowheads="1"/>
          </p:cNvSpPr>
          <p:nvPr/>
        </p:nvSpPr>
        <p:spPr bwMode="auto">
          <a:xfrm>
            <a:off x="2802932" y="5697580"/>
            <a:ext cx="568798" cy="150269"/>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客户评级信息</a:t>
            </a:r>
          </a:p>
        </p:txBody>
      </p:sp>
      <p:sp>
        <p:nvSpPr>
          <p:cNvPr id="39" name="矩形 75"/>
          <p:cNvSpPr>
            <a:spLocks noChangeArrowheads="1"/>
          </p:cNvSpPr>
          <p:nvPr/>
        </p:nvSpPr>
        <p:spPr bwMode="auto">
          <a:xfrm>
            <a:off x="3118931" y="5884856"/>
            <a:ext cx="1011196" cy="304158"/>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债项评级</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零售分池</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债券评级</a:t>
            </a:r>
          </a:p>
        </p:txBody>
      </p:sp>
      <p:sp>
        <p:nvSpPr>
          <p:cNvPr id="40" name="矩形 76"/>
          <p:cNvSpPr>
            <a:spLocks noChangeArrowheads="1"/>
          </p:cNvSpPr>
          <p:nvPr/>
        </p:nvSpPr>
        <p:spPr bwMode="auto">
          <a:xfrm>
            <a:off x="3308530" y="5697580"/>
            <a:ext cx="1011196" cy="150269"/>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国家外部评级</a:t>
            </a:r>
          </a:p>
        </p:txBody>
      </p:sp>
      <p:sp>
        <p:nvSpPr>
          <p:cNvPr id="41" name="矩形 82"/>
          <p:cNvSpPr>
            <a:spLocks noChangeArrowheads="1"/>
          </p:cNvSpPr>
          <p:nvPr/>
        </p:nvSpPr>
        <p:spPr bwMode="auto">
          <a:xfrm>
            <a:off x="3940527" y="5747199"/>
            <a:ext cx="568798"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资本信息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准备金信息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试算平衡表</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银行会计分录</a:t>
            </a:r>
          </a:p>
        </p:txBody>
      </p:sp>
      <p:sp>
        <p:nvSpPr>
          <p:cNvPr id="42" name="矩形 11"/>
          <p:cNvSpPr>
            <a:spLocks noChangeArrowheads="1"/>
          </p:cNvSpPr>
          <p:nvPr/>
        </p:nvSpPr>
        <p:spPr bwMode="auto">
          <a:xfrm>
            <a:off x="3940527" y="5469021"/>
            <a:ext cx="442398" cy="212218"/>
          </a:xfrm>
          <a:prstGeom prst="rect">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财务</a:t>
            </a:r>
          </a:p>
        </p:txBody>
      </p:sp>
      <p:cxnSp>
        <p:nvCxnSpPr>
          <p:cNvPr id="43" name="直接连接符 108"/>
          <p:cNvCxnSpPr>
            <a:cxnSpLocks noChangeShapeType="1"/>
          </p:cNvCxnSpPr>
          <p:nvPr/>
        </p:nvCxnSpPr>
        <p:spPr bwMode="auto">
          <a:xfrm rot="5400000">
            <a:off x="2349529" y="4964422"/>
            <a:ext cx="780406" cy="2633"/>
          </a:xfrm>
          <a:prstGeom prst="line">
            <a:avLst/>
          </a:prstGeom>
          <a:noFill/>
          <a:ln w="12700" algn="ctr">
            <a:solidFill>
              <a:schemeClr val="tx1"/>
            </a:solidFill>
            <a:round/>
            <a:headEnd/>
            <a:tailEnd/>
          </a:ln>
        </p:spPr>
      </p:cxnSp>
      <p:cxnSp>
        <p:nvCxnSpPr>
          <p:cNvPr id="44" name="直接连接符 109"/>
          <p:cNvCxnSpPr>
            <a:cxnSpLocks noChangeShapeType="1"/>
          </p:cNvCxnSpPr>
          <p:nvPr/>
        </p:nvCxnSpPr>
        <p:spPr bwMode="auto">
          <a:xfrm rot="5400000">
            <a:off x="3865666" y="4963647"/>
            <a:ext cx="780406" cy="1316"/>
          </a:xfrm>
          <a:prstGeom prst="line">
            <a:avLst/>
          </a:prstGeom>
          <a:noFill/>
          <a:ln w="12700" algn="ctr">
            <a:solidFill>
              <a:schemeClr val="tx1"/>
            </a:solidFill>
            <a:round/>
            <a:headEnd/>
            <a:tailEnd/>
          </a:ln>
        </p:spPr>
      </p:cxnSp>
      <p:cxnSp>
        <p:nvCxnSpPr>
          <p:cNvPr id="45" name="直接连接符 110"/>
          <p:cNvCxnSpPr>
            <a:cxnSpLocks noChangeShapeType="1"/>
          </p:cNvCxnSpPr>
          <p:nvPr/>
        </p:nvCxnSpPr>
        <p:spPr bwMode="auto">
          <a:xfrm rot="5400000">
            <a:off x="4478558" y="4963647"/>
            <a:ext cx="780406" cy="1316"/>
          </a:xfrm>
          <a:prstGeom prst="line">
            <a:avLst/>
          </a:prstGeom>
          <a:noFill/>
          <a:ln w="12700" algn="ctr">
            <a:solidFill>
              <a:schemeClr val="tx1"/>
            </a:solidFill>
            <a:round/>
            <a:headEnd/>
            <a:tailEnd/>
          </a:ln>
        </p:spPr>
      </p:cxnSp>
      <p:cxnSp>
        <p:nvCxnSpPr>
          <p:cNvPr id="46" name="直接连接符 111"/>
          <p:cNvCxnSpPr>
            <a:cxnSpLocks noChangeShapeType="1"/>
          </p:cNvCxnSpPr>
          <p:nvPr/>
        </p:nvCxnSpPr>
        <p:spPr bwMode="auto">
          <a:xfrm rot="5400000">
            <a:off x="5762974" y="4963647"/>
            <a:ext cx="780406" cy="1316"/>
          </a:xfrm>
          <a:prstGeom prst="line">
            <a:avLst/>
          </a:prstGeom>
          <a:noFill/>
          <a:ln w="12700" algn="ctr">
            <a:solidFill>
              <a:schemeClr val="tx1"/>
            </a:solidFill>
            <a:round/>
            <a:headEnd/>
            <a:tailEnd/>
          </a:ln>
        </p:spPr>
      </p:cxnSp>
      <p:cxnSp>
        <p:nvCxnSpPr>
          <p:cNvPr id="47" name="直接连接符 112"/>
          <p:cNvCxnSpPr>
            <a:cxnSpLocks noChangeShapeType="1"/>
          </p:cNvCxnSpPr>
          <p:nvPr/>
        </p:nvCxnSpPr>
        <p:spPr bwMode="auto">
          <a:xfrm rot="5400000">
            <a:off x="6454611" y="4963644"/>
            <a:ext cx="780406" cy="1317"/>
          </a:xfrm>
          <a:prstGeom prst="line">
            <a:avLst/>
          </a:prstGeom>
          <a:noFill/>
          <a:ln w="12700" algn="ctr">
            <a:solidFill>
              <a:schemeClr val="tx1"/>
            </a:solidFill>
            <a:round/>
            <a:headEnd/>
            <a:tailEnd/>
          </a:ln>
        </p:spPr>
      </p:cxnSp>
      <p:cxnSp>
        <p:nvCxnSpPr>
          <p:cNvPr id="48" name="直接连接符 116"/>
          <p:cNvCxnSpPr>
            <a:cxnSpLocks noChangeShapeType="1"/>
          </p:cNvCxnSpPr>
          <p:nvPr/>
        </p:nvCxnSpPr>
        <p:spPr bwMode="auto">
          <a:xfrm rot="5400000">
            <a:off x="2390625" y="5884195"/>
            <a:ext cx="825929" cy="1317"/>
          </a:xfrm>
          <a:prstGeom prst="line">
            <a:avLst/>
          </a:prstGeom>
          <a:noFill/>
          <a:ln w="12700" algn="ctr">
            <a:solidFill>
              <a:schemeClr val="tx1"/>
            </a:solidFill>
            <a:round/>
            <a:headEnd/>
            <a:tailEnd/>
          </a:ln>
        </p:spPr>
      </p:cxnSp>
      <p:cxnSp>
        <p:nvCxnSpPr>
          <p:cNvPr id="49" name="直接连接符 117"/>
          <p:cNvCxnSpPr>
            <a:cxnSpLocks noChangeShapeType="1"/>
          </p:cNvCxnSpPr>
          <p:nvPr/>
        </p:nvCxnSpPr>
        <p:spPr bwMode="auto">
          <a:xfrm rot="5400000">
            <a:off x="3463705" y="5884198"/>
            <a:ext cx="825929" cy="1316"/>
          </a:xfrm>
          <a:prstGeom prst="line">
            <a:avLst/>
          </a:prstGeom>
          <a:noFill/>
          <a:ln w="12700" algn="ctr">
            <a:solidFill>
              <a:schemeClr val="tx1"/>
            </a:solidFill>
            <a:round/>
            <a:headEnd/>
            <a:tailEnd/>
          </a:ln>
        </p:spPr>
      </p:cxnSp>
      <p:cxnSp>
        <p:nvCxnSpPr>
          <p:cNvPr id="50" name="直接连接符 118"/>
          <p:cNvCxnSpPr>
            <a:cxnSpLocks noChangeShapeType="1"/>
          </p:cNvCxnSpPr>
          <p:nvPr/>
        </p:nvCxnSpPr>
        <p:spPr bwMode="auto">
          <a:xfrm rot="5400000">
            <a:off x="4095702" y="5884198"/>
            <a:ext cx="825929" cy="1316"/>
          </a:xfrm>
          <a:prstGeom prst="line">
            <a:avLst/>
          </a:prstGeom>
          <a:noFill/>
          <a:ln w="12700" algn="ctr">
            <a:solidFill>
              <a:schemeClr val="tx1"/>
            </a:solidFill>
            <a:round/>
            <a:headEnd/>
            <a:tailEnd/>
          </a:ln>
        </p:spPr>
      </p:cxnSp>
      <p:sp>
        <p:nvSpPr>
          <p:cNvPr id="51" name="矩形 119"/>
          <p:cNvSpPr>
            <a:spLocks noChangeArrowheads="1"/>
          </p:cNvSpPr>
          <p:nvPr/>
        </p:nvSpPr>
        <p:spPr bwMode="auto">
          <a:xfrm>
            <a:off x="4509325" y="5742897"/>
            <a:ext cx="695197"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交易对手类别</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行业信息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机构信息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产品代码转换表</a:t>
            </a:r>
          </a:p>
        </p:txBody>
      </p:sp>
      <p:sp>
        <p:nvSpPr>
          <p:cNvPr id="52" name="矩形 120"/>
          <p:cNvSpPr>
            <a:spLocks noChangeArrowheads="1"/>
          </p:cNvSpPr>
          <p:nvPr/>
        </p:nvSpPr>
        <p:spPr bwMode="auto">
          <a:xfrm>
            <a:off x="5078123" y="5742897"/>
            <a:ext cx="631997"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a:solidFill>
                  <a:prstClr val="black"/>
                </a:solidFill>
                <a:latin typeface="楷体" pitchFamily="49" charset="-122"/>
                <a:ea typeface="楷体" pitchFamily="49" charset="-122"/>
              </a:rPr>
              <a:t>风险暴露分录</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银行产品主数据</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员工信息</a:t>
            </a:r>
            <a:endParaRPr lang="en-US" altLang="zh-CN" sz="500">
              <a:solidFill>
                <a:prstClr val="black"/>
              </a:solidFill>
              <a:latin typeface="楷体" pitchFamily="49" charset="-122"/>
              <a:ea typeface="楷体" pitchFamily="49" charset="-122"/>
            </a:endParaRPr>
          </a:p>
          <a:p>
            <a:pPr defTabSz="384055">
              <a:buFont typeface="Arial" charset="0"/>
              <a:buChar char="•"/>
            </a:pPr>
            <a:r>
              <a:rPr lang="zh-CN" altLang="en-US" sz="500">
                <a:solidFill>
                  <a:prstClr val="black"/>
                </a:solidFill>
                <a:latin typeface="楷体" pitchFamily="49" charset="-122"/>
                <a:ea typeface="楷体" pitchFamily="49" charset="-122"/>
              </a:rPr>
              <a:t>代码表</a:t>
            </a:r>
          </a:p>
        </p:txBody>
      </p:sp>
      <p:sp>
        <p:nvSpPr>
          <p:cNvPr id="53" name="矩形 11"/>
          <p:cNvSpPr>
            <a:spLocks noChangeArrowheads="1"/>
          </p:cNvSpPr>
          <p:nvPr/>
        </p:nvSpPr>
        <p:spPr bwMode="auto">
          <a:xfrm>
            <a:off x="4762124" y="5469021"/>
            <a:ext cx="505598" cy="212218"/>
          </a:xfrm>
          <a:prstGeom prst="rect">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公共</a:t>
            </a:r>
          </a:p>
        </p:txBody>
      </p:sp>
      <p:cxnSp>
        <p:nvCxnSpPr>
          <p:cNvPr id="54" name="直接连接符 122"/>
          <p:cNvCxnSpPr>
            <a:cxnSpLocks noChangeShapeType="1"/>
          </p:cNvCxnSpPr>
          <p:nvPr/>
        </p:nvCxnSpPr>
        <p:spPr bwMode="auto">
          <a:xfrm rot="5400000">
            <a:off x="5296498" y="5884198"/>
            <a:ext cx="825929" cy="1316"/>
          </a:xfrm>
          <a:prstGeom prst="line">
            <a:avLst/>
          </a:prstGeom>
          <a:noFill/>
          <a:ln w="12700" algn="ctr">
            <a:solidFill>
              <a:schemeClr val="tx1"/>
            </a:solidFill>
            <a:round/>
            <a:headEnd/>
            <a:tailEnd/>
          </a:ln>
        </p:spPr>
      </p:cxnSp>
      <p:sp>
        <p:nvSpPr>
          <p:cNvPr id="55" name="矩形 123"/>
          <p:cNvSpPr>
            <a:spLocks noChangeArrowheads="1"/>
          </p:cNvSpPr>
          <p:nvPr/>
        </p:nvSpPr>
        <p:spPr bwMode="auto">
          <a:xfrm>
            <a:off x="5710120" y="5742897"/>
            <a:ext cx="695197"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汇率</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收益率曲线</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债券定义</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假日表</a:t>
            </a:r>
          </a:p>
        </p:txBody>
      </p:sp>
      <p:sp>
        <p:nvSpPr>
          <p:cNvPr id="56" name="矩形 124"/>
          <p:cNvSpPr>
            <a:spLocks noChangeArrowheads="1"/>
          </p:cNvSpPr>
          <p:nvPr/>
        </p:nvSpPr>
        <p:spPr bwMode="auto">
          <a:xfrm>
            <a:off x="6342118" y="5742897"/>
            <a:ext cx="884796" cy="381102"/>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500" dirty="0">
                <a:solidFill>
                  <a:prstClr val="black"/>
                </a:solidFill>
                <a:latin typeface="楷体" pitchFamily="49" charset="-122"/>
                <a:ea typeface="楷体" pitchFamily="49" charset="-122"/>
              </a:rPr>
              <a:t>股指</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股票价格</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商品价格</a:t>
            </a:r>
            <a:endParaRPr lang="en-US" altLang="zh-CN" sz="500" dirty="0">
              <a:solidFill>
                <a:prstClr val="black"/>
              </a:solidFill>
              <a:latin typeface="楷体" pitchFamily="49" charset="-122"/>
              <a:ea typeface="楷体" pitchFamily="49" charset="-122"/>
            </a:endParaRPr>
          </a:p>
          <a:p>
            <a:pPr defTabSz="384055">
              <a:buFont typeface="Arial" charset="0"/>
              <a:buChar char="•"/>
            </a:pPr>
            <a:r>
              <a:rPr lang="zh-CN" altLang="en-US" sz="500" dirty="0">
                <a:solidFill>
                  <a:prstClr val="black"/>
                </a:solidFill>
                <a:latin typeface="楷体" pitchFamily="49" charset="-122"/>
                <a:ea typeface="楷体" pitchFamily="49" charset="-122"/>
              </a:rPr>
              <a:t>波动率</a:t>
            </a:r>
          </a:p>
        </p:txBody>
      </p:sp>
      <p:sp>
        <p:nvSpPr>
          <p:cNvPr id="57" name="矩形 11"/>
          <p:cNvSpPr>
            <a:spLocks noChangeArrowheads="1"/>
          </p:cNvSpPr>
          <p:nvPr/>
        </p:nvSpPr>
        <p:spPr bwMode="auto">
          <a:xfrm>
            <a:off x="5899720" y="5464719"/>
            <a:ext cx="1011196" cy="212218"/>
          </a:xfrm>
          <a:prstGeom prst="rect">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资讯数据</a:t>
            </a:r>
          </a:p>
        </p:txBody>
      </p:sp>
      <p:sp>
        <p:nvSpPr>
          <p:cNvPr id="58" name="矩形 126"/>
          <p:cNvSpPr>
            <a:spLocks noChangeArrowheads="1"/>
          </p:cNvSpPr>
          <p:nvPr/>
        </p:nvSpPr>
        <p:spPr bwMode="auto">
          <a:xfrm>
            <a:off x="7100515" y="5678372"/>
            <a:ext cx="884796" cy="396491"/>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700" dirty="0">
                <a:solidFill>
                  <a:prstClr val="black"/>
                </a:solidFill>
                <a:latin typeface="楷体" pitchFamily="49" charset="-122"/>
                <a:ea typeface="楷体" pitchFamily="49" charset="-122"/>
              </a:rPr>
              <a:t>数据字典</a:t>
            </a:r>
            <a:endParaRPr lang="en-US" altLang="zh-CN" sz="700" dirty="0">
              <a:solidFill>
                <a:prstClr val="black"/>
              </a:solidFill>
              <a:latin typeface="楷体" pitchFamily="49" charset="-122"/>
              <a:ea typeface="楷体" pitchFamily="49" charset="-122"/>
            </a:endParaRPr>
          </a:p>
          <a:p>
            <a:pPr defTabSz="384055">
              <a:buFont typeface="Arial" charset="0"/>
              <a:buChar char="•"/>
            </a:pPr>
            <a:r>
              <a:rPr lang="zh-CN" altLang="en-US" sz="700" dirty="0">
                <a:solidFill>
                  <a:prstClr val="black"/>
                </a:solidFill>
                <a:latin typeface="楷体" pitchFamily="49" charset="-122"/>
                <a:ea typeface="楷体" pitchFamily="49" charset="-122"/>
              </a:rPr>
              <a:t>规则配置</a:t>
            </a:r>
            <a:endParaRPr lang="en-US" altLang="zh-CN" sz="700" dirty="0">
              <a:solidFill>
                <a:prstClr val="black"/>
              </a:solidFill>
              <a:latin typeface="楷体" pitchFamily="49" charset="-122"/>
              <a:ea typeface="楷体" pitchFamily="49" charset="-122"/>
            </a:endParaRPr>
          </a:p>
          <a:p>
            <a:pPr defTabSz="384055">
              <a:buFont typeface="Arial" charset="0"/>
              <a:buChar char="•"/>
            </a:pPr>
            <a:r>
              <a:rPr lang="zh-CN" altLang="en-US" sz="700" dirty="0">
                <a:solidFill>
                  <a:prstClr val="black"/>
                </a:solidFill>
                <a:latin typeface="楷体" pitchFamily="49" charset="-122"/>
                <a:ea typeface="楷体" pitchFamily="49" charset="-122"/>
              </a:rPr>
              <a:t>流程节点</a:t>
            </a:r>
          </a:p>
        </p:txBody>
      </p:sp>
      <p:sp>
        <p:nvSpPr>
          <p:cNvPr id="59" name="矩形 11"/>
          <p:cNvSpPr>
            <a:spLocks noChangeArrowheads="1"/>
          </p:cNvSpPr>
          <p:nvPr/>
        </p:nvSpPr>
        <p:spPr bwMode="auto">
          <a:xfrm>
            <a:off x="7226914" y="5470455"/>
            <a:ext cx="695197" cy="206482"/>
          </a:xfrm>
          <a:prstGeom prst="rect">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其他</a:t>
            </a:r>
          </a:p>
        </p:txBody>
      </p:sp>
      <p:sp>
        <p:nvSpPr>
          <p:cNvPr id="60" name="矩形 129"/>
          <p:cNvSpPr>
            <a:spLocks noChangeArrowheads="1"/>
          </p:cNvSpPr>
          <p:nvPr/>
        </p:nvSpPr>
        <p:spPr bwMode="auto">
          <a:xfrm>
            <a:off x="7606114" y="5678372"/>
            <a:ext cx="758397" cy="181047"/>
          </a:xfrm>
          <a:prstGeom prst="rect">
            <a:avLst/>
          </a:prstGeom>
          <a:noFill/>
          <a:ln w="9525">
            <a:noFill/>
            <a:miter lim="800000"/>
            <a:headEnd/>
            <a:tailEnd/>
          </a:ln>
        </p:spPr>
        <p:txBody>
          <a:bodyPr lIns="72617" tIns="36308" rIns="72617" bIns="36308">
            <a:spAutoFit/>
          </a:bodyPr>
          <a:lstStyle/>
          <a:p>
            <a:pPr defTabSz="384055">
              <a:buFont typeface="Arial" charset="0"/>
              <a:buChar char="•"/>
            </a:pPr>
            <a:r>
              <a:rPr lang="zh-CN" altLang="en-US" sz="700" dirty="0">
                <a:solidFill>
                  <a:prstClr val="black"/>
                </a:solidFill>
                <a:latin typeface="楷体" pitchFamily="49" charset="-122"/>
                <a:ea typeface="楷体" pitchFamily="49" charset="-122"/>
              </a:rPr>
              <a:t>参数表</a:t>
            </a:r>
          </a:p>
        </p:txBody>
      </p:sp>
      <p:cxnSp>
        <p:nvCxnSpPr>
          <p:cNvPr id="61" name="直接连接符 130"/>
          <p:cNvCxnSpPr>
            <a:cxnSpLocks noChangeShapeType="1"/>
          </p:cNvCxnSpPr>
          <p:nvPr/>
        </p:nvCxnSpPr>
        <p:spPr bwMode="auto">
          <a:xfrm rot="5400000">
            <a:off x="6623692" y="5884198"/>
            <a:ext cx="825929" cy="1316"/>
          </a:xfrm>
          <a:prstGeom prst="line">
            <a:avLst/>
          </a:prstGeom>
          <a:noFill/>
          <a:ln w="12700" algn="ctr">
            <a:solidFill>
              <a:schemeClr val="tx1"/>
            </a:solidFill>
            <a:round/>
            <a:headEnd/>
            <a:tailEnd/>
          </a:ln>
        </p:spPr>
      </p:cxnSp>
      <p:cxnSp>
        <p:nvCxnSpPr>
          <p:cNvPr id="62" name="直接连接符 132"/>
          <p:cNvCxnSpPr>
            <a:cxnSpLocks noChangeShapeType="1"/>
          </p:cNvCxnSpPr>
          <p:nvPr/>
        </p:nvCxnSpPr>
        <p:spPr bwMode="auto">
          <a:xfrm>
            <a:off x="1503662" y="5112562"/>
            <a:ext cx="1234755" cy="0"/>
          </a:xfrm>
          <a:prstGeom prst="line">
            <a:avLst/>
          </a:prstGeom>
          <a:noFill/>
          <a:ln w="12700" algn="ctr">
            <a:solidFill>
              <a:schemeClr val="tx1"/>
            </a:solidFill>
            <a:round/>
            <a:headEnd/>
            <a:tailEnd/>
          </a:ln>
        </p:spPr>
      </p:cxnSp>
      <p:cxnSp>
        <p:nvCxnSpPr>
          <p:cNvPr id="65" name="直接连接符 141"/>
          <p:cNvCxnSpPr>
            <a:cxnSpLocks noChangeShapeType="1"/>
          </p:cNvCxnSpPr>
          <p:nvPr/>
        </p:nvCxnSpPr>
        <p:spPr bwMode="auto">
          <a:xfrm>
            <a:off x="4879706" y="5231008"/>
            <a:ext cx="1259545" cy="0"/>
          </a:xfrm>
          <a:prstGeom prst="line">
            <a:avLst/>
          </a:prstGeom>
          <a:noFill/>
          <a:ln w="12700" algn="ctr">
            <a:solidFill>
              <a:schemeClr val="tx1"/>
            </a:solidFill>
            <a:round/>
            <a:headEnd/>
            <a:tailEnd/>
          </a:ln>
        </p:spPr>
      </p:cxnSp>
      <p:cxnSp>
        <p:nvCxnSpPr>
          <p:cNvPr id="67" name="直接连接符 144"/>
          <p:cNvCxnSpPr>
            <a:cxnSpLocks noChangeShapeType="1"/>
          </p:cNvCxnSpPr>
          <p:nvPr/>
        </p:nvCxnSpPr>
        <p:spPr bwMode="auto">
          <a:xfrm>
            <a:off x="6847716" y="5210037"/>
            <a:ext cx="1390394" cy="0"/>
          </a:xfrm>
          <a:prstGeom prst="line">
            <a:avLst/>
          </a:prstGeom>
          <a:noFill/>
          <a:ln w="12700" algn="ctr">
            <a:solidFill>
              <a:schemeClr val="tx1"/>
            </a:solidFill>
            <a:round/>
            <a:headEnd/>
            <a:tailEnd/>
          </a:ln>
        </p:spPr>
      </p:cxnSp>
      <p:cxnSp>
        <p:nvCxnSpPr>
          <p:cNvPr id="69" name="直接连接符 154"/>
          <p:cNvCxnSpPr>
            <a:cxnSpLocks noChangeShapeType="1"/>
          </p:cNvCxnSpPr>
          <p:nvPr/>
        </p:nvCxnSpPr>
        <p:spPr bwMode="auto">
          <a:xfrm>
            <a:off x="1493376" y="5884853"/>
            <a:ext cx="1309556" cy="0"/>
          </a:xfrm>
          <a:prstGeom prst="line">
            <a:avLst/>
          </a:prstGeom>
          <a:noFill/>
          <a:ln w="12700" algn="ctr">
            <a:solidFill>
              <a:schemeClr val="tx1"/>
            </a:solidFill>
            <a:round/>
            <a:headEnd/>
            <a:tailEnd/>
          </a:ln>
        </p:spPr>
      </p:cxnSp>
      <p:cxnSp>
        <p:nvCxnSpPr>
          <p:cNvPr id="71" name="直接连接符 159"/>
          <p:cNvCxnSpPr>
            <a:cxnSpLocks noChangeShapeType="1"/>
          </p:cNvCxnSpPr>
          <p:nvPr/>
        </p:nvCxnSpPr>
        <p:spPr bwMode="auto">
          <a:xfrm>
            <a:off x="2802933" y="5886289"/>
            <a:ext cx="1073080" cy="0"/>
          </a:xfrm>
          <a:prstGeom prst="line">
            <a:avLst/>
          </a:prstGeom>
          <a:noFill/>
          <a:ln w="12700" algn="ctr">
            <a:solidFill>
              <a:schemeClr val="tx1"/>
            </a:solidFill>
            <a:round/>
            <a:headEnd/>
            <a:tailEnd/>
          </a:ln>
        </p:spPr>
      </p:cxnSp>
      <p:sp>
        <p:nvSpPr>
          <p:cNvPr id="75" name="圆角矩形 170"/>
          <p:cNvSpPr>
            <a:spLocks noChangeArrowheads="1"/>
          </p:cNvSpPr>
          <p:nvPr/>
        </p:nvSpPr>
        <p:spPr bwMode="auto">
          <a:xfrm>
            <a:off x="1475737" y="3135609"/>
            <a:ext cx="1579994" cy="137655"/>
          </a:xfrm>
          <a:prstGeom prst="roundRect">
            <a:avLst>
              <a:gd name="adj" fmla="val 16667"/>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计量结果</a:t>
            </a:r>
          </a:p>
        </p:txBody>
      </p:sp>
      <p:sp>
        <p:nvSpPr>
          <p:cNvPr id="76" name="圆角矩形 171"/>
          <p:cNvSpPr>
            <a:spLocks noChangeArrowheads="1"/>
          </p:cNvSpPr>
          <p:nvPr/>
        </p:nvSpPr>
        <p:spPr bwMode="auto">
          <a:xfrm>
            <a:off x="3182130" y="3135609"/>
            <a:ext cx="1579994" cy="137655"/>
          </a:xfrm>
          <a:prstGeom prst="roundRect">
            <a:avLst>
              <a:gd name="adj" fmla="val 16667"/>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客户级汇总</a:t>
            </a:r>
          </a:p>
        </p:txBody>
      </p:sp>
      <p:sp>
        <p:nvSpPr>
          <p:cNvPr id="77" name="圆角矩形 172"/>
          <p:cNvSpPr>
            <a:spLocks noChangeArrowheads="1"/>
          </p:cNvSpPr>
          <p:nvPr/>
        </p:nvSpPr>
        <p:spPr bwMode="auto">
          <a:xfrm>
            <a:off x="4927416" y="3135609"/>
            <a:ext cx="1579994" cy="137655"/>
          </a:xfrm>
          <a:prstGeom prst="roundRect">
            <a:avLst>
              <a:gd name="adj" fmla="val 16667"/>
            </a:avLst>
          </a:prstGeom>
          <a:noFill/>
          <a:ln w="12700" algn="ctr">
            <a:noFill/>
            <a:round/>
            <a:headEnd/>
            <a:tailEnd/>
          </a:ln>
        </p:spPr>
        <p:txBody>
          <a:bodyPr lIns="72617" tIns="36308" rIns="72617" bIns="36308" anchor="ctr"/>
          <a:lstStyle/>
          <a:p>
            <a:pPr algn="ctr" defTabSz="384055"/>
            <a:r>
              <a:rPr lang="zh-CN" altLang="en-US" sz="1000" b="1">
                <a:solidFill>
                  <a:prstClr val="black"/>
                </a:solidFill>
                <a:latin typeface="楷体" pitchFamily="49" charset="-122"/>
                <a:ea typeface="楷体" pitchFamily="49" charset="-122"/>
              </a:rPr>
              <a:t>机构级汇总</a:t>
            </a:r>
          </a:p>
        </p:txBody>
      </p:sp>
      <p:sp>
        <p:nvSpPr>
          <p:cNvPr id="78" name="圆角矩形 173"/>
          <p:cNvSpPr>
            <a:spLocks noChangeArrowheads="1"/>
          </p:cNvSpPr>
          <p:nvPr/>
        </p:nvSpPr>
        <p:spPr bwMode="auto">
          <a:xfrm>
            <a:off x="6594917" y="3135609"/>
            <a:ext cx="1579994" cy="137655"/>
          </a:xfrm>
          <a:prstGeom prst="roundRect">
            <a:avLst>
              <a:gd name="adj" fmla="val 16667"/>
            </a:avLst>
          </a:prstGeom>
          <a:noFill/>
          <a:ln w="12700" algn="ctr">
            <a:noFill/>
            <a:round/>
            <a:headEnd/>
            <a:tailEnd/>
          </a:ln>
        </p:spPr>
        <p:txBody>
          <a:bodyPr lIns="72617" tIns="36308" rIns="72617" bIns="36308" anchor="ctr"/>
          <a:lstStyle/>
          <a:p>
            <a:pPr algn="ctr" defTabSz="384055"/>
            <a:r>
              <a:rPr lang="zh-CN" altLang="en-US" sz="1000" b="1" dirty="0">
                <a:solidFill>
                  <a:prstClr val="black"/>
                </a:solidFill>
                <a:latin typeface="楷体" pitchFamily="49" charset="-122"/>
                <a:ea typeface="楷体" pitchFamily="49" charset="-122"/>
              </a:rPr>
              <a:t>产品级汇总</a:t>
            </a:r>
          </a:p>
        </p:txBody>
      </p:sp>
      <p:sp>
        <p:nvSpPr>
          <p:cNvPr id="79" name="圆角矩形 174"/>
          <p:cNvSpPr>
            <a:spLocks noChangeArrowheads="1"/>
          </p:cNvSpPr>
          <p:nvPr/>
        </p:nvSpPr>
        <p:spPr bwMode="auto">
          <a:xfrm>
            <a:off x="1475737" y="3369472"/>
            <a:ext cx="1579994" cy="275310"/>
          </a:xfrm>
          <a:prstGeom prst="roundRect">
            <a:avLst>
              <a:gd name="adj" fmla="val 16667"/>
            </a:avLst>
          </a:prstGeom>
          <a:noFill/>
          <a:ln w="12700" algn="ctr">
            <a:noFill/>
            <a:round/>
            <a:headEnd/>
            <a:tailEnd/>
          </a:ln>
        </p:spPr>
        <p:txBody>
          <a:bodyPr lIns="72617" tIns="36308" rIns="72617" bIns="36308" anchor="ctr"/>
          <a:lstStyle/>
          <a:p>
            <a:pPr defTabSz="384055"/>
            <a:r>
              <a:rPr lang="zh-CN" altLang="en-US" sz="700" dirty="0">
                <a:solidFill>
                  <a:prstClr val="black"/>
                </a:solidFill>
                <a:latin typeface="楷体" pitchFamily="49" charset="-122"/>
                <a:ea typeface="楷体" pitchFamily="49" charset="-122"/>
              </a:rPr>
              <a:t>引擎计量结果 </a:t>
            </a:r>
            <a:r>
              <a:rPr lang="en-US" altLang="zh-CN" sz="700" dirty="0" err="1">
                <a:solidFill>
                  <a:prstClr val="black"/>
                </a:solidFill>
                <a:latin typeface="楷体" pitchFamily="49" charset="-122"/>
                <a:ea typeface="楷体" pitchFamily="49" charset="-122"/>
              </a:rPr>
              <a:t>VaR</a:t>
            </a:r>
            <a:r>
              <a:rPr lang="zh-CN" altLang="en-US" sz="700" dirty="0">
                <a:solidFill>
                  <a:prstClr val="black"/>
                </a:solidFill>
                <a:latin typeface="楷体" pitchFamily="49" charset="-122"/>
                <a:ea typeface="楷体" pitchFamily="49" charset="-122"/>
              </a:rPr>
              <a:t> </a:t>
            </a:r>
            <a:r>
              <a:rPr lang="en-US" altLang="zh-CN" sz="700" dirty="0">
                <a:solidFill>
                  <a:prstClr val="black"/>
                </a:solidFill>
                <a:latin typeface="楷体" pitchFamily="49" charset="-122"/>
                <a:ea typeface="楷体" pitchFamily="49" charset="-122"/>
              </a:rPr>
              <a:t>PV</a:t>
            </a:r>
            <a:r>
              <a:rPr lang="zh-CN" altLang="en-US" sz="700" dirty="0">
                <a:solidFill>
                  <a:prstClr val="black"/>
                </a:solidFill>
                <a:latin typeface="楷体" pitchFamily="49" charset="-122"/>
                <a:ea typeface="楷体" pitchFamily="49" charset="-122"/>
              </a:rPr>
              <a:t> </a:t>
            </a:r>
            <a:r>
              <a:rPr lang="en-US" altLang="zh-CN" sz="700" dirty="0">
                <a:solidFill>
                  <a:prstClr val="black"/>
                </a:solidFill>
                <a:latin typeface="楷体" pitchFamily="49" charset="-122"/>
                <a:ea typeface="楷体" pitchFamily="49" charset="-122"/>
              </a:rPr>
              <a:t>PD</a:t>
            </a:r>
            <a:r>
              <a:rPr lang="zh-CN" altLang="en-US" sz="700" dirty="0">
                <a:solidFill>
                  <a:prstClr val="black"/>
                </a:solidFill>
                <a:latin typeface="楷体" pitchFamily="49" charset="-122"/>
                <a:ea typeface="楷体" pitchFamily="49" charset="-122"/>
              </a:rPr>
              <a:t> </a:t>
            </a:r>
            <a:r>
              <a:rPr lang="en-US" altLang="zh-CN" sz="700" dirty="0">
                <a:solidFill>
                  <a:prstClr val="black"/>
                </a:solidFill>
                <a:latin typeface="楷体" pitchFamily="49" charset="-122"/>
                <a:ea typeface="楷体" pitchFamily="49" charset="-122"/>
              </a:rPr>
              <a:t>LGD</a:t>
            </a:r>
            <a:r>
              <a:rPr lang="zh-CN" altLang="en-US" sz="700" dirty="0">
                <a:solidFill>
                  <a:prstClr val="black"/>
                </a:solidFill>
                <a:latin typeface="楷体" pitchFamily="49" charset="-122"/>
                <a:ea typeface="楷体" pitchFamily="49" charset="-122"/>
              </a:rPr>
              <a:t> </a:t>
            </a:r>
            <a:r>
              <a:rPr lang="en-US" altLang="zh-CN" sz="700" dirty="0">
                <a:solidFill>
                  <a:prstClr val="black"/>
                </a:solidFill>
                <a:latin typeface="楷体" pitchFamily="49" charset="-122"/>
                <a:ea typeface="楷体" pitchFamily="49" charset="-122"/>
              </a:rPr>
              <a:t>EAD</a:t>
            </a:r>
            <a:endParaRPr lang="zh-CN" altLang="en-US" sz="700" dirty="0">
              <a:solidFill>
                <a:prstClr val="black"/>
              </a:solidFill>
              <a:latin typeface="楷体" pitchFamily="49" charset="-122"/>
              <a:ea typeface="楷体" pitchFamily="49" charset="-122"/>
            </a:endParaRPr>
          </a:p>
        </p:txBody>
      </p:sp>
      <p:sp>
        <p:nvSpPr>
          <p:cNvPr id="80" name="圆角矩形 175"/>
          <p:cNvSpPr>
            <a:spLocks noChangeArrowheads="1"/>
          </p:cNvSpPr>
          <p:nvPr/>
        </p:nvSpPr>
        <p:spPr bwMode="auto">
          <a:xfrm>
            <a:off x="3182130" y="3369472"/>
            <a:ext cx="1579994" cy="275310"/>
          </a:xfrm>
          <a:prstGeom prst="roundRect">
            <a:avLst>
              <a:gd name="adj" fmla="val 16667"/>
            </a:avLst>
          </a:prstGeom>
          <a:noFill/>
          <a:ln w="12700" algn="ctr">
            <a:noFill/>
            <a:round/>
            <a:headEnd/>
            <a:tailEnd/>
          </a:ln>
        </p:spPr>
        <p:txBody>
          <a:bodyPr lIns="72617" tIns="36308" rIns="72617" bIns="36308" anchor="ctr"/>
          <a:lstStyle/>
          <a:p>
            <a:pPr defTabSz="384055"/>
            <a:r>
              <a:rPr lang="zh-CN" altLang="en-US" sz="700" dirty="0">
                <a:solidFill>
                  <a:prstClr val="black"/>
                </a:solidFill>
                <a:latin typeface="楷体" pitchFamily="49" charset="-122"/>
                <a:ea typeface="楷体" pitchFamily="49" charset="-122"/>
              </a:rPr>
              <a:t>按客户汇总合同、贷款</a:t>
            </a:r>
            <a:r>
              <a:rPr lang="zh-CN" altLang="zh-CN" sz="700" dirty="0">
                <a:solidFill>
                  <a:prstClr val="black"/>
                </a:solidFill>
                <a:latin typeface="楷体" pitchFamily="49" charset="-122"/>
                <a:ea typeface="楷体" pitchFamily="49" charset="-122"/>
              </a:rPr>
              <a:t>、</a:t>
            </a:r>
            <a:r>
              <a:rPr lang="zh-CN" altLang="en-US" sz="700" dirty="0">
                <a:solidFill>
                  <a:prstClr val="black"/>
                </a:solidFill>
                <a:latin typeface="楷体" pitchFamily="49" charset="-122"/>
                <a:ea typeface="楷体" pitchFamily="49" charset="-122"/>
              </a:rPr>
              <a:t>债券、额度</a:t>
            </a:r>
            <a:r>
              <a:rPr lang="zh-CN" altLang="zh-CN" sz="700" dirty="0">
                <a:solidFill>
                  <a:prstClr val="black"/>
                </a:solidFill>
                <a:latin typeface="楷体" pitchFamily="49" charset="-122"/>
                <a:ea typeface="楷体" pitchFamily="49" charset="-122"/>
              </a:rPr>
              <a:t>、</a:t>
            </a:r>
            <a:r>
              <a:rPr lang="zh-CN" altLang="en-US" sz="700" dirty="0">
                <a:solidFill>
                  <a:prstClr val="black"/>
                </a:solidFill>
                <a:latin typeface="楷体" pitchFamily="49" charset="-122"/>
                <a:ea typeface="楷体" pitchFamily="49" charset="-122"/>
              </a:rPr>
              <a:t>贡献等。</a:t>
            </a:r>
          </a:p>
        </p:txBody>
      </p:sp>
      <p:sp>
        <p:nvSpPr>
          <p:cNvPr id="81" name="圆角矩形 176"/>
          <p:cNvSpPr>
            <a:spLocks noChangeArrowheads="1"/>
          </p:cNvSpPr>
          <p:nvPr/>
        </p:nvSpPr>
        <p:spPr bwMode="auto">
          <a:xfrm>
            <a:off x="4738426" y="3369472"/>
            <a:ext cx="1768985" cy="275310"/>
          </a:xfrm>
          <a:prstGeom prst="roundRect">
            <a:avLst>
              <a:gd name="adj" fmla="val 16667"/>
            </a:avLst>
          </a:prstGeom>
          <a:noFill/>
          <a:ln w="12700" algn="ctr">
            <a:noFill/>
            <a:round/>
            <a:headEnd/>
            <a:tailEnd/>
          </a:ln>
        </p:spPr>
        <p:txBody>
          <a:bodyPr lIns="72617" tIns="36308" rIns="72617" bIns="36308" anchor="ctr"/>
          <a:lstStyle/>
          <a:p>
            <a:pPr defTabSz="384055"/>
            <a:r>
              <a:rPr lang="zh-CN" altLang="en-US" sz="700" dirty="0">
                <a:solidFill>
                  <a:prstClr val="black"/>
                </a:solidFill>
                <a:latin typeface="楷体" pitchFamily="49" charset="-122"/>
                <a:ea typeface="楷体" pitchFamily="49" charset="-122"/>
              </a:rPr>
              <a:t>按机构汇总账户数、客户数、借据数、发放金额、日均余额等</a:t>
            </a:r>
          </a:p>
        </p:txBody>
      </p:sp>
      <p:sp>
        <p:nvSpPr>
          <p:cNvPr id="82" name="圆角矩形 177"/>
          <p:cNvSpPr>
            <a:spLocks noChangeArrowheads="1"/>
          </p:cNvSpPr>
          <p:nvPr/>
        </p:nvSpPr>
        <p:spPr bwMode="auto">
          <a:xfrm>
            <a:off x="6594917" y="3359867"/>
            <a:ext cx="1579994" cy="275310"/>
          </a:xfrm>
          <a:prstGeom prst="roundRect">
            <a:avLst>
              <a:gd name="adj" fmla="val 16667"/>
            </a:avLst>
          </a:prstGeom>
          <a:noFill/>
          <a:ln w="12700" algn="ctr">
            <a:noFill/>
            <a:round/>
            <a:headEnd/>
            <a:tailEnd/>
          </a:ln>
        </p:spPr>
        <p:txBody>
          <a:bodyPr lIns="72617" tIns="36308" rIns="72617" bIns="36308" anchor="ctr"/>
          <a:lstStyle/>
          <a:p>
            <a:pPr defTabSz="384055"/>
            <a:r>
              <a:rPr lang="zh-CN" altLang="en-US" sz="700" dirty="0">
                <a:solidFill>
                  <a:prstClr val="black"/>
                </a:solidFill>
                <a:latin typeface="楷体" pitchFamily="49" charset="-122"/>
                <a:ea typeface="楷体" pitchFamily="49" charset="-122"/>
              </a:rPr>
              <a:t>产品级汇总需要按银行产品目录定义进行设计和汇总。</a:t>
            </a:r>
          </a:p>
        </p:txBody>
      </p:sp>
      <p:sp>
        <p:nvSpPr>
          <p:cNvPr id="83" name="矩形 184"/>
          <p:cNvSpPr>
            <a:spLocks noChangeArrowheads="1"/>
          </p:cNvSpPr>
          <p:nvPr/>
        </p:nvSpPr>
        <p:spPr bwMode="auto">
          <a:xfrm>
            <a:off x="3284830" y="3656686"/>
            <a:ext cx="695197" cy="663230"/>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500" dirty="0">
                <a:solidFill>
                  <a:prstClr val="black"/>
                </a:solidFill>
                <a:latin typeface="楷体" pitchFamily="49" charset="-122"/>
                <a:ea typeface="楷体" pitchFamily="49" charset="-122"/>
              </a:rPr>
              <a:t>对公客户贷款汇总</a:t>
            </a:r>
          </a:p>
          <a:p>
            <a:pPr defTabSz="384055">
              <a:spcBef>
                <a:spcPts val="159"/>
              </a:spcBef>
            </a:pPr>
            <a:r>
              <a:rPr lang="zh-CN" altLang="en-US" sz="500" dirty="0">
                <a:solidFill>
                  <a:prstClr val="black"/>
                </a:solidFill>
                <a:latin typeface="楷体" pitchFamily="49" charset="-122"/>
                <a:ea typeface="楷体" pitchFamily="49" charset="-122"/>
              </a:rPr>
              <a:t>个人客户额度汇总</a:t>
            </a:r>
            <a:endParaRPr lang="en-US" altLang="zh-CN" sz="500" dirty="0">
              <a:solidFill>
                <a:prstClr val="black"/>
              </a:solidFill>
              <a:latin typeface="楷体" pitchFamily="49" charset="-122"/>
              <a:ea typeface="楷体" pitchFamily="49" charset="-122"/>
            </a:endParaRPr>
          </a:p>
          <a:p>
            <a:pPr defTabSz="384055">
              <a:spcBef>
                <a:spcPts val="159"/>
              </a:spcBef>
            </a:pPr>
            <a:r>
              <a:rPr lang="zh-CN" altLang="en-US" sz="500" dirty="0">
                <a:solidFill>
                  <a:prstClr val="black"/>
                </a:solidFill>
                <a:latin typeface="楷体" pitchFamily="49" charset="-122"/>
                <a:ea typeface="楷体" pitchFamily="49" charset="-122"/>
              </a:rPr>
              <a:t>对公客户额度汇总</a:t>
            </a:r>
          </a:p>
          <a:p>
            <a:pPr defTabSz="384055">
              <a:spcBef>
                <a:spcPts val="159"/>
              </a:spcBef>
            </a:pPr>
            <a:r>
              <a:rPr lang="zh-CN" altLang="en-US" sz="500" dirty="0">
                <a:solidFill>
                  <a:prstClr val="black"/>
                </a:solidFill>
                <a:latin typeface="楷体" pitchFamily="49" charset="-122"/>
                <a:ea typeface="楷体" pitchFamily="49" charset="-122"/>
              </a:rPr>
              <a:t>个人客户债券汇总</a:t>
            </a:r>
            <a:endParaRPr lang="en-US" altLang="zh-CN" sz="500" dirty="0">
              <a:solidFill>
                <a:prstClr val="black"/>
              </a:solidFill>
              <a:latin typeface="楷体" pitchFamily="49" charset="-122"/>
              <a:ea typeface="楷体" pitchFamily="49" charset="-122"/>
            </a:endParaRPr>
          </a:p>
          <a:p>
            <a:pPr defTabSz="384055">
              <a:spcBef>
                <a:spcPts val="159"/>
              </a:spcBef>
            </a:pPr>
            <a:r>
              <a:rPr lang="zh-CN" altLang="en-US" sz="500" dirty="0">
                <a:solidFill>
                  <a:prstClr val="black"/>
                </a:solidFill>
                <a:latin typeface="楷体" pitchFamily="49" charset="-122"/>
                <a:ea typeface="楷体" pitchFamily="49" charset="-122"/>
              </a:rPr>
              <a:t>对公客户债券汇总</a:t>
            </a:r>
          </a:p>
          <a:p>
            <a:pPr defTabSz="384055">
              <a:spcBef>
                <a:spcPts val="159"/>
              </a:spcBef>
            </a:pPr>
            <a:r>
              <a:rPr lang="zh-CN" altLang="en-US" sz="500" dirty="0">
                <a:solidFill>
                  <a:prstClr val="black"/>
                </a:solidFill>
                <a:latin typeface="楷体" pitchFamily="49" charset="-122"/>
                <a:ea typeface="楷体" pitchFamily="49" charset="-122"/>
              </a:rPr>
              <a:t>个人客户贡献汇总</a:t>
            </a:r>
            <a:endParaRPr lang="en-US" altLang="zh-CN" sz="500" dirty="0">
              <a:solidFill>
                <a:prstClr val="black"/>
              </a:solidFill>
              <a:latin typeface="楷体" pitchFamily="49" charset="-122"/>
              <a:ea typeface="楷体" pitchFamily="49" charset="-122"/>
            </a:endParaRPr>
          </a:p>
        </p:txBody>
      </p:sp>
      <p:sp>
        <p:nvSpPr>
          <p:cNvPr id="84" name="矩形 185"/>
          <p:cNvSpPr>
            <a:spLocks noChangeArrowheads="1"/>
          </p:cNvSpPr>
          <p:nvPr/>
        </p:nvSpPr>
        <p:spPr bwMode="auto">
          <a:xfrm>
            <a:off x="3940530" y="3656687"/>
            <a:ext cx="797897" cy="765822"/>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500" dirty="0">
                <a:solidFill>
                  <a:prstClr val="black"/>
                </a:solidFill>
                <a:latin typeface="楷体" pitchFamily="49" charset="-122"/>
                <a:ea typeface="楷体" pitchFamily="49" charset="-122"/>
              </a:rPr>
              <a:t>个人客户贷款汇总</a:t>
            </a:r>
            <a:endParaRPr lang="en-US" altLang="zh-CN" sz="500" dirty="0">
              <a:solidFill>
                <a:prstClr val="black"/>
              </a:solidFill>
              <a:latin typeface="楷体" pitchFamily="49" charset="-122"/>
              <a:ea typeface="楷体" pitchFamily="49" charset="-122"/>
            </a:endParaRPr>
          </a:p>
          <a:p>
            <a:pPr defTabSz="384055">
              <a:spcBef>
                <a:spcPts val="159"/>
              </a:spcBef>
            </a:pPr>
            <a:r>
              <a:rPr lang="zh-CN" altLang="en-US" sz="500" dirty="0">
                <a:solidFill>
                  <a:prstClr val="black"/>
                </a:solidFill>
                <a:latin typeface="楷体" pitchFamily="49" charset="-122"/>
                <a:ea typeface="楷体" pitchFamily="49" charset="-122"/>
              </a:rPr>
              <a:t>对公客户贡献汇总</a:t>
            </a:r>
          </a:p>
          <a:p>
            <a:pPr defTabSz="384055">
              <a:spcBef>
                <a:spcPts val="159"/>
              </a:spcBef>
            </a:pPr>
            <a:r>
              <a:rPr lang="zh-CN" altLang="en-US" sz="500" dirty="0">
                <a:solidFill>
                  <a:prstClr val="black"/>
                </a:solidFill>
                <a:latin typeface="楷体" pitchFamily="49" charset="-122"/>
                <a:ea typeface="楷体" pitchFamily="49" charset="-122"/>
              </a:rPr>
              <a:t>个人其他资产汇总</a:t>
            </a:r>
            <a:endParaRPr lang="en-US" altLang="zh-CN" sz="500" dirty="0">
              <a:solidFill>
                <a:prstClr val="black"/>
              </a:solidFill>
              <a:latin typeface="楷体" pitchFamily="49" charset="-122"/>
              <a:ea typeface="楷体" pitchFamily="49" charset="-122"/>
            </a:endParaRPr>
          </a:p>
          <a:p>
            <a:pPr defTabSz="384055">
              <a:spcBef>
                <a:spcPts val="159"/>
              </a:spcBef>
            </a:pPr>
            <a:r>
              <a:rPr lang="zh-CN" altLang="en-US" sz="500" dirty="0">
                <a:solidFill>
                  <a:prstClr val="black"/>
                </a:solidFill>
                <a:latin typeface="楷体" pitchFamily="49" charset="-122"/>
                <a:ea typeface="楷体" pitchFamily="49" charset="-122"/>
              </a:rPr>
              <a:t>客户其他资产汇总</a:t>
            </a:r>
          </a:p>
          <a:p>
            <a:pPr defTabSz="384055">
              <a:spcBef>
                <a:spcPts val="159"/>
              </a:spcBef>
            </a:pPr>
            <a:r>
              <a:rPr lang="zh-CN" altLang="en-US" sz="500" dirty="0">
                <a:solidFill>
                  <a:prstClr val="black"/>
                </a:solidFill>
                <a:latin typeface="楷体" pitchFamily="49" charset="-122"/>
                <a:ea typeface="楷体" pitchFamily="49" charset="-122"/>
              </a:rPr>
              <a:t>个人客户信用卡汇总</a:t>
            </a:r>
          </a:p>
          <a:p>
            <a:pPr defTabSz="384055">
              <a:spcBef>
                <a:spcPts val="159"/>
              </a:spcBef>
            </a:pPr>
            <a:r>
              <a:rPr lang="zh-CN" altLang="en-US" sz="500" dirty="0">
                <a:solidFill>
                  <a:prstClr val="black"/>
                </a:solidFill>
                <a:latin typeface="楷体" pitchFamily="49" charset="-122"/>
                <a:ea typeface="楷体" pitchFamily="49" charset="-122"/>
              </a:rPr>
              <a:t>对公客户贴现汇总</a:t>
            </a:r>
          </a:p>
          <a:p>
            <a:pPr defTabSz="384055">
              <a:spcBef>
                <a:spcPts val="159"/>
              </a:spcBef>
            </a:pPr>
            <a:r>
              <a:rPr lang="en-US" altLang="zh-CN" sz="500" dirty="0">
                <a:solidFill>
                  <a:prstClr val="black"/>
                </a:solidFill>
                <a:latin typeface="楷体" pitchFamily="49" charset="-122"/>
                <a:ea typeface="楷体" pitchFamily="49" charset="-122"/>
              </a:rPr>
              <a:t>…</a:t>
            </a:r>
            <a:endParaRPr lang="zh-CN" altLang="en-US" sz="500" dirty="0">
              <a:solidFill>
                <a:prstClr val="black"/>
              </a:solidFill>
              <a:latin typeface="楷体" pitchFamily="49" charset="-122"/>
              <a:ea typeface="楷体" pitchFamily="49" charset="-122"/>
            </a:endParaRPr>
          </a:p>
        </p:txBody>
      </p:sp>
      <p:sp>
        <p:nvSpPr>
          <p:cNvPr id="85" name="矩形 186"/>
          <p:cNvSpPr>
            <a:spLocks noChangeArrowheads="1"/>
          </p:cNvSpPr>
          <p:nvPr/>
        </p:nvSpPr>
        <p:spPr bwMode="auto">
          <a:xfrm>
            <a:off x="4991224" y="3656686"/>
            <a:ext cx="695197" cy="663230"/>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500">
                <a:solidFill>
                  <a:prstClr val="black"/>
                </a:solidFill>
                <a:latin typeface="楷体" pitchFamily="49" charset="-122"/>
                <a:ea typeface="楷体" pitchFamily="49" charset="-122"/>
              </a:rPr>
              <a:t>机构对公贷款汇总</a:t>
            </a:r>
          </a:p>
          <a:p>
            <a:pPr defTabSz="384055">
              <a:spcBef>
                <a:spcPts val="159"/>
              </a:spcBef>
            </a:pPr>
            <a:r>
              <a:rPr lang="zh-CN" altLang="en-US" sz="500">
                <a:solidFill>
                  <a:prstClr val="black"/>
                </a:solidFill>
                <a:latin typeface="楷体" pitchFamily="49" charset="-122"/>
                <a:ea typeface="楷体" pitchFamily="49" charset="-122"/>
              </a:rPr>
              <a:t>机构个人贷款汇总</a:t>
            </a:r>
          </a:p>
          <a:p>
            <a:pPr defTabSz="384055">
              <a:spcBef>
                <a:spcPts val="159"/>
              </a:spcBef>
            </a:pPr>
            <a:r>
              <a:rPr lang="zh-CN" altLang="en-US" sz="500">
                <a:solidFill>
                  <a:prstClr val="black"/>
                </a:solidFill>
                <a:latin typeface="楷体" pitchFamily="49" charset="-122"/>
                <a:ea typeface="楷体" pitchFamily="49" charset="-122"/>
              </a:rPr>
              <a:t>机构贴现汇总</a:t>
            </a:r>
            <a:endParaRPr lang="en-US" altLang="zh-CN" sz="500">
              <a:solidFill>
                <a:prstClr val="black"/>
              </a:solidFill>
              <a:latin typeface="楷体" pitchFamily="49" charset="-122"/>
              <a:ea typeface="楷体" pitchFamily="49" charset="-122"/>
            </a:endParaRPr>
          </a:p>
          <a:p>
            <a:pPr defTabSz="384055">
              <a:spcBef>
                <a:spcPts val="159"/>
              </a:spcBef>
            </a:pPr>
            <a:r>
              <a:rPr lang="zh-CN" altLang="en-US" sz="500">
                <a:solidFill>
                  <a:prstClr val="black"/>
                </a:solidFill>
                <a:latin typeface="楷体" pitchFamily="49" charset="-122"/>
                <a:ea typeface="楷体" pitchFamily="49" charset="-122"/>
              </a:rPr>
              <a:t>机构投资汇总</a:t>
            </a:r>
            <a:endParaRPr lang="en-US" altLang="zh-CN" sz="500">
              <a:solidFill>
                <a:prstClr val="black"/>
              </a:solidFill>
              <a:latin typeface="楷体" pitchFamily="49" charset="-122"/>
              <a:ea typeface="楷体" pitchFamily="49" charset="-122"/>
            </a:endParaRPr>
          </a:p>
          <a:p>
            <a:pPr defTabSz="384055">
              <a:spcBef>
                <a:spcPts val="159"/>
              </a:spcBef>
            </a:pPr>
            <a:r>
              <a:rPr lang="zh-CN" altLang="en-US" sz="500">
                <a:solidFill>
                  <a:prstClr val="black"/>
                </a:solidFill>
                <a:latin typeface="楷体" pitchFamily="49" charset="-122"/>
                <a:ea typeface="楷体" pitchFamily="49" charset="-122"/>
              </a:rPr>
              <a:t>机构拆借汇总</a:t>
            </a:r>
          </a:p>
          <a:p>
            <a:pPr defTabSz="384055">
              <a:spcBef>
                <a:spcPts val="159"/>
              </a:spcBef>
            </a:pPr>
            <a:r>
              <a:rPr lang="zh-CN" altLang="en-US" sz="500">
                <a:solidFill>
                  <a:prstClr val="black"/>
                </a:solidFill>
                <a:latin typeface="楷体" pitchFamily="49" charset="-122"/>
                <a:ea typeface="楷体" pitchFamily="49" charset="-122"/>
              </a:rPr>
              <a:t>机构债券汇总</a:t>
            </a:r>
          </a:p>
        </p:txBody>
      </p:sp>
      <p:sp>
        <p:nvSpPr>
          <p:cNvPr id="86" name="矩形 187"/>
          <p:cNvSpPr>
            <a:spLocks noChangeArrowheads="1"/>
          </p:cNvSpPr>
          <p:nvPr/>
        </p:nvSpPr>
        <p:spPr bwMode="auto">
          <a:xfrm>
            <a:off x="5646922" y="3656687"/>
            <a:ext cx="797897" cy="560638"/>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500" dirty="0">
                <a:solidFill>
                  <a:prstClr val="black"/>
                </a:solidFill>
                <a:latin typeface="楷体" pitchFamily="49" charset="-122"/>
                <a:ea typeface="楷体" pitchFamily="49" charset="-122"/>
              </a:rPr>
              <a:t>机构对公授信汇总</a:t>
            </a:r>
          </a:p>
          <a:p>
            <a:pPr defTabSz="384055">
              <a:spcBef>
                <a:spcPts val="159"/>
              </a:spcBef>
            </a:pPr>
            <a:r>
              <a:rPr lang="zh-CN" altLang="en-US" sz="500" dirty="0">
                <a:solidFill>
                  <a:prstClr val="black"/>
                </a:solidFill>
                <a:latin typeface="楷体" pitchFamily="49" charset="-122"/>
                <a:ea typeface="楷体" pitchFamily="49" charset="-122"/>
              </a:rPr>
              <a:t>机构个人授信汇总</a:t>
            </a:r>
          </a:p>
          <a:p>
            <a:pPr defTabSz="384055">
              <a:spcBef>
                <a:spcPts val="159"/>
              </a:spcBef>
            </a:pPr>
            <a:r>
              <a:rPr lang="zh-CN" altLang="en-US" sz="500" dirty="0">
                <a:solidFill>
                  <a:prstClr val="black"/>
                </a:solidFill>
                <a:latin typeface="楷体" pitchFamily="49" charset="-122"/>
                <a:ea typeface="楷体" pitchFamily="49" charset="-122"/>
              </a:rPr>
              <a:t>机构信用卡汇总</a:t>
            </a:r>
          </a:p>
          <a:p>
            <a:pPr defTabSz="384055">
              <a:spcBef>
                <a:spcPts val="159"/>
              </a:spcBef>
            </a:pPr>
            <a:r>
              <a:rPr lang="zh-CN" altLang="en-US" sz="500" dirty="0">
                <a:solidFill>
                  <a:prstClr val="black"/>
                </a:solidFill>
                <a:latin typeface="楷体" pitchFamily="49" charset="-122"/>
                <a:ea typeface="楷体" pitchFamily="49" charset="-122"/>
              </a:rPr>
              <a:t>机构客户汇总</a:t>
            </a:r>
            <a:endParaRPr lang="en-US" altLang="zh-CN" sz="500" dirty="0">
              <a:solidFill>
                <a:prstClr val="black"/>
              </a:solidFill>
              <a:latin typeface="楷体" pitchFamily="49" charset="-122"/>
              <a:ea typeface="楷体" pitchFamily="49" charset="-122"/>
            </a:endParaRPr>
          </a:p>
          <a:p>
            <a:pPr defTabSz="384055">
              <a:spcBef>
                <a:spcPts val="159"/>
              </a:spcBef>
            </a:pPr>
            <a:r>
              <a:rPr lang="en-US" altLang="zh-CN" sz="500" dirty="0">
                <a:solidFill>
                  <a:prstClr val="black"/>
                </a:solidFill>
                <a:latin typeface="楷体" pitchFamily="49" charset="-122"/>
                <a:ea typeface="楷体" pitchFamily="49" charset="-122"/>
              </a:rPr>
              <a:t>…</a:t>
            </a:r>
            <a:endParaRPr lang="zh-CN" altLang="en-US" sz="500" dirty="0">
              <a:solidFill>
                <a:prstClr val="black"/>
              </a:solidFill>
              <a:latin typeface="楷体" pitchFamily="49" charset="-122"/>
              <a:ea typeface="楷体" pitchFamily="49" charset="-122"/>
            </a:endParaRPr>
          </a:p>
        </p:txBody>
      </p:sp>
      <p:sp>
        <p:nvSpPr>
          <p:cNvPr id="87" name="矩形 188"/>
          <p:cNvSpPr>
            <a:spLocks noChangeArrowheads="1"/>
          </p:cNvSpPr>
          <p:nvPr/>
        </p:nvSpPr>
        <p:spPr bwMode="auto">
          <a:xfrm>
            <a:off x="6658117" y="3656686"/>
            <a:ext cx="695197" cy="663230"/>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500" dirty="0">
                <a:solidFill>
                  <a:prstClr val="black"/>
                </a:solidFill>
                <a:latin typeface="楷体" pitchFamily="49" charset="-122"/>
                <a:ea typeface="楷体" pitchFamily="49" charset="-122"/>
              </a:rPr>
              <a:t>对公贷款汇总</a:t>
            </a:r>
          </a:p>
          <a:p>
            <a:pPr defTabSz="384055">
              <a:spcBef>
                <a:spcPts val="159"/>
              </a:spcBef>
            </a:pPr>
            <a:r>
              <a:rPr lang="zh-CN" altLang="en-US" sz="500" dirty="0">
                <a:solidFill>
                  <a:prstClr val="black"/>
                </a:solidFill>
                <a:latin typeface="楷体" pitchFamily="49" charset="-122"/>
                <a:ea typeface="楷体" pitchFamily="49" charset="-122"/>
              </a:rPr>
              <a:t>个人贷款汇总</a:t>
            </a:r>
          </a:p>
          <a:p>
            <a:pPr defTabSz="384055">
              <a:spcBef>
                <a:spcPts val="159"/>
              </a:spcBef>
            </a:pPr>
            <a:r>
              <a:rPr lang="zh-CN" altLang="en-US" sz="500" dirty="0">
                <a:solidFill>
                  <a:prstClr val="black"/>
                </a:solidFill>
                <a:latin typeface="楷体" pitchFamily="49" charset="-122"/>
                <a:ea typeface="楷体" pitchFamily="49" charset="-122"/>
              </a:rPr>
              <a:t>贴现汇总</a:t>
            </a:r>
            <a:endParaRPr lang="en-US" altLang="zh-CN" sz="500" dirty="0">
              <a:solidFill>
                <a:prstClr val="black"/>
              </a:solidFill>
              <a:latin typeface="楷体" pitchFamily="49" charset="-122"/>
              <a:ea typeface="楷体" pitchFamily="49" charset="-122"/>
            </a:endParaRPr>
          </a:p>
          <a:p>
            <a:pPr defTabSz="384055">
              <a:spcBef>
                <a:spcPts val="159"/>
              </a:spcBef>
            </a:pPr>
            <a:r>
              <a:rPr lang="zh-CN" altLang="en-US" sz="500" dirty="0">
                <a:solidFill>
                  <a:prstClr val="black"/>
                </a:solidFill>
                <a:latin typeface="楷体" pitchFamily="49" charset="-122"/>
                <a:ea typeface="楷体" pitchFamily="49" charset="-122"/>
              </a:rPr>
              <a:t>拆借汇总</a:t>
            </a:r>
            <a:endParaRPr lang="en-US" altLang="zh-CN" sz="500" dirty="0">
              <a:solidFill>
                <a:prstClr val="black"/>
              </a:solidFill>
              <a:latin typeface="楷体" pitchFamily="49" charset="-122"/>
              <a:ea typeface="楷体" pitchFamily="49" charset="-122"/>
            </a:endParaRPr>
          </a:p>
          <a:p>
            <a:pPr defTabSz="384055">
              <a:spcBef>
                <a:spcPts val="159"/>
              </a:spcBef>
            </a:pPr>
            <a:r>
              <a:rPr lang="zh-CN" altLang="en-US" sz="500" dirty="0">
                <a:solidFill>
                  <a:prstClr val="black"/>
                </a:solidFill>
                <a:latin typeface="楷体" pitchFamily="49" charset="-122"/>
                <a:ea typeface="楷体" pitchFamily="49" charset="-122"/>
              </a:rPr>
              <a:t>信用证汇总</a:t>
            </a:r>
          </a:p>
          <a:p>
            <a:pPr defTabSz="384055">
              <a:spcBef>
                <a:spcPts val="159"/>
              </a:spcBef>
            </a:pPr>
            <a:r>
              <a:rPr lang="zh-CN" altLang="en-US" sz="500" dirty="0">
                <a:solidFill>
                  <a:prstClr val="black"/>
                </a:solidFill>
                <a:latin typeface="楷体" pitchFamily="49" charset="-122"/>
                <a:ea typeface="楷体" pitchFamily="49" charset="-122"/>
              </a:rPr>
              <a:t>场外衍生汇总</a:t>
            </a:r>
            <a:endParaRPr lang="en-US" altLang="zh-CN" sz="500" dirty="0">
              <a:solidFill>
                <a:prstClr val="black"/>
              </a:solidFill>
              <a:latin typeface="楷体" pitchFamily="49" charset="-122"/>
              <a:ea typeface="楷体" pitchFamily="49" charset="-122"/>
            </a:endParaRPr>
          </a:p>
        </p:txBody>
      </p:sp>
      <p:sp>
        <p:nvSpPr>
          <p:cNvPr id="88" name="矩形 189"/>
          <p:cNvSpPr>
            <a:spLocks noChangeArrowheads="1"/>
          </p:cNvSpPr>
          <p:nvPr/>
        </p:nvSpPr>
        <p:spPr bwMode="auto">
          <a:xfrm>
            <a:off x="7313816" y="3656687"/>
            <a:ext cx="797897" cy="560638"/>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500">
                <a:solidFill>
                  <a:prstClr val="black"/>
                </a:solidFill>
                <a:latin typeface="楷体" pitchFamily="49" charset="-122"/>
                <a:ea typeface="楷体" pitchFamily="49" charset="-122"/>
              </a:rPr>
              <a:t>信用衍生汇总</a:t>
            </a:r>
          </a:p>
          <a:p>
            <a:pPr defTabSz="384055">
              <a:spcBef>
                <a:spcPts val="159"/>
              </a:spcBef>
            </a:pPr>
            <a:r>
              <a:rPr lang="zh-CN" altLang="en-US" sz="500">
                <a:solidFill>
                  <a:prstClr val="black"/>
                </a:solidFill>
                <a:latin typeface="楷体" pitchFamily="49" charset="-122"/>
                <a:ea typeface="楷体" pitchFamily="49" charset="-122"/>
              </a:rPr>
              <a:t>债券头寸汇总</a:t>
            </a:r>
          </a:p>
          <a:p>
            <a:pPr defTabSz="384055">
              <a:spcBef>
                <a:spcPts val="159"/>
              </a:spcBef>
            </a:pPr>
            <a:r>
              <a:rPr lang="zh-CN" altLang="en-US" sz="500">
                <a:solidFill>
                  <a:prstClr val="black"/>
                </a:solidFill>
                <a:latin typeface="楷体" pitchFamily="49" charset="-122"/>
                <a:ea typeface="楷体" pitchFamily="49" charset="-122"/>
              </a:rPr>
              <a:t>资产证券化汇总</a:t>
            </a:r>
          </a:p>
          <a:p>
            <a:pPr defTabSz="384055">
              <a:spcBef>
                <a:spcPts val="159"/>
              </a:spcBef>
            </a:pPr>
            <a:r>
              <a:rPr lang="zh-CN" altLang="en-US" sz="500">
                <a:solidFill>
                  <a:prstClr val="black"/>
                </a:solidFill>
                <a:latin typeface="楷体" pitchFamily="49" charset="-122"/>
                <a:ea typeface="楷体" pitchFamily="49" charset="-122"/>
              </a:rPr>
              <a:t>信用卡汇总</a:t>
            </a:r>
          </a:p>
          <a:p>
            <a:pPr defTabSz="384055">
              <a:spcBef>
                <a:spcPts val="159"/>
              </a:spcBef>
            </a:pPr>
            <a:r>
              <a:rPr lang="en-US" altLang="zh-CN" sz="500">
                <a:solidFill>
                  <a:prstClr val="black"/>
                </a:solidFill>
                <a:latin typeface="楷体" pitchFamily="49" charset="-122"/>
                <a:ea typeface="楷体" pitchFamily="49" charset="-122"/>
              </a:rPr>
              <a:t>…</a:t>
            </a:r>
            <a:endParaRPr lang="zh-CN" altLang="en-US" sz="500">
              <a:solidFill>
                <a:prstClr val="black"/>
              </a:solidFill>
              <a:latin typeface="楷体" pitchFamily="49" charset="-122"/>
              <a:ea typeface="楷体" pitchFamily="49" charset="-122"/>
            </a:endParaRPr>
          </a:p>
        </p:txBody>
      </p:sp>
      <p:cxnSp>
        <p:nvCxnSpPr>
          <p:cNvPr id="89" name="直接连接符 192"/>
          <p:cNvCxnSpPr>
            <a:cxnSpLocks noChangeShapeType="1"/>
          </p:cNvCxnSpPr>
          <p:nvPr/>
        </p:nvCxnSpPr>
        <p:spPr bwMode="auto">
          <a:xfrm>
            <a:off x="1033339" y="4513447"/>
            <a:ext cx="7141572" cy="1433"/>
          </a:xfrm>
          <a:prstGeom prst="line">
            <a:avLst/>
          </a:prstGeom>
          <a:noFill/>
          <a:ln w="19050" algn="ctr">
            <a:solidFill>
              <a:schemeClr val="tx1"/>
            </a:solidFill>
            <a:round/>
            <a:headEnd/>
            <a:tailEnd/>
          </a:ln>
        </p:spPr>
      </p:cxnSp>
      <p:cxnSp>
        <p:nvCxnSpPr>
          <p:cNvPr id="90" name="直接连接符 193"/>
          <p:cNvCxnSpPr>
            <a:cxnSpLocks noChangeShapeType="1"/>
          </p:cNvCxnSpPr>
          <p:nvPr/>
        </p:nvCxnSpPr>
        <p:spPr bwMode="auto">
          <a:xfrm>
            <a:off x="1033339" y="2730007"/>
            <a:ext cx="7204771" cy="1433"/>
          </a:xfrm>
          <a:prstGeom prst="line">
            <a:avLst/>
          </a:prstGeom>
          <a:noFill/>
          <a:ln w="19050" algn="ctr">
            <a:solidFill>
              <a:srgbClr val="465058"/>
            </a:solidFill>
            <a:round/>
            <a:headEnd/>
            <a:tailEnd/>
          </a:ln>
        </p:spPr>
      </p:cxnSp>
      <p:cxnSp>
        <p:nvCxnSpPr>
          <p:cNvPr id="91" name="直接连接符 197"/>
          <p:cNvCxnSpPr>
            <a:cxnSpLocks noChangeShapeType="1"/>
          </p:cNvCxnSpPr>
          <p:nvPr/>
        </p:nvCxnSpPr>
        <p:spPr bwMode="auto">
          <a:xfrm>
            <a:off x="1475737" y="3644784"/>
            <a:ext cx="6762373" cy="1433"/>
          </a:xfrm>
          <a:prstGeom prst="line">
            <a:avLst/>
          </a:prstGeom>
          <a:noFill/>
          <a:ln w="12700" algn="ctr">
            <a:solidFill>
              <a:schemeClr val="tx1"/>
            </a:solidFill>
            <a:round/>
            <a:headEnd/>
            <a:tailEnd/>
          </a:ln>
        </p:spPr>
      </p:cxnSp>
      <p:cxnSp>
        <p:nvCxnSpPr>
          <p:cNvPr id="92" name="直接连接符 198"/>
          <p:cNvCxnSpPr>
            <a:cxnSpLocks noChangeShapeType="1"/>
          </p:cNvCxnSpPr>
          <p:nvPr/>
        </p:nvCxnSpPr>
        <p:spPr bwMode="auto">
          <a:xfrm>
            <a:off x="3120248" y="3095594"/>
            <a:ext cx="0" cy="1366946"/>
          </a:xfrm>
          <a:prstGeom prst="line">
            <a:avLst/>
          </a:prstGeom>
          <a:noFill/>
          <a:ln w="12700" algn="ctr">
            <a:solidFill>
              <a:schemeClr val="tx1"/>
            </a:solidFill>
            <a:round/>
            <a:headEnd/>
            <a:tailEnd/>
          </a:ln>
        </p:spPr>
      </p:cxnSp>
      <p:cxnSp>
        <p:nvCxnSpPr>
          <p:cNvPr id="93" name="直接连接符 200"/>
          <p:cNvCxnSpPr>
            <a:cxnSpLocks noChangeShapeType="1"/>
          </p:cNvCxnSpPr>
          <p:nvPr/>
        </p:nvCxnSpPr>
        <p:spPr bwMode="auto">
          <a:xfrm>
            <a:off x="4763441" y="3095594"/>
            <a:ext cx="0" cy="1366946"/>
          </a:xfrm>
          <a:prstGeom prst="line">
            <a:avLst/>
          </a:prstGeom>
          <a:noFill/>
          <a:ln w="12700" algn="ctr">
            <a:solidFill>
              <a:schemeClr val="tx1"/>
            </a:solidFill>
            <a:round/>
            <a:headEnd/>
            <a:tailEnd/>
          </a:ln>
        </p:spPr>
      </p:cxnSp>
      <p:cxnSp>
        <p:nvCxnSpPr>
          <p:cNvPr id="94" name="直接连接符 201"/>
          <p:cNvCxnSpPr>
            <a:cxnSpLocks noChangeShapeType="1"/>
          </p:cNvCxnSpPr>
          <p:nvPr/>
        </p:nvCxnSpPr>
        <p:spPr bwMode="auto">
          <a:xfrm>
            <a:off x="6469834" y="3095594"/>
            <a:ext cx="0" cy="1366946"/>
          </a:xfrm>
          <a:prstGeom prst="line">
            <a:avLst/>
          </a:prstGeom>
          <a:noFill/>
          <a:ln w="12700" algn="ctr">
            <a:solidFill>
              <a:schemeClr val="tx1"/>
            </a:solidFill>
            <a:round/>
            <a:headEnd/>
            <a:tailEnd/>
          </a:ln>
        </p:spPr>
      </p:cxnSp>
      <p:cxnSp>
        <p:nvCxnSpPr>
          <p:cNvPr id="95" name="直接连接符 208"/>
          <p:cNvCxnSpPr>
            <a:cxnSpLocks noChangeShapeType="1"/>
          </p:cNvCxnSpPr>
          <p:nvPr/>
        </p:nvCxnSpPr>
        <p:spPr bwMode="auto">
          <a:xfrm rot="5400000">
            <a:off x="-892524" y="3938789"/>
            <a:ext cx="4611439" cy="1317"/>
          </a:xfrm>
          <a:prstGeom prst="line">
            <a:avLst/>
          </a:prstGeom>
          <a:noFill/>
          <a:ln w="19050" algn="ctr">
            <a:solidFill>
              <a:srgbClr val="465058"/>
            </a:solidFill>
            <a:round/>
            <a:headEnd/>
            <a:tailEnd/>
          </a:ln>
        </p:spPr>
      </p:cxnSp>
      <p:sp>
        <p:nvSpPr>
          <p:cNvPr id="96" name="TextBox 311"/>
          <p:cNvSpPr txBox="1"/>
          <p:nvPr/>
        </p:nvSpPr>
        <p:spPr bwMode="auto">
          <a:xfrm>
            <a:off x="1025496" y="4851114"/>
            <a:ext cx="346707" cy="124155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eaVert" wrap="square" lIns="72617" tIns="36308" rIns="72617" bIns="36308">
            <a:spAutoFit/>
          </a:bodyPr>
          <a:lstStyle/>
          <a:p>
            <a:pPr marL="47907" indent="-47907" defTabSz="384055">
              <a:defRPr/>
            </a:pPr>
            <a:r>
              <a:rPr lang="zh-CN" altLang="en-US" sz="1300" b="1" dirty="0">
                <a:solidFill>
                  <a:prstClr val="white"/>
                </a:solidFill>
                <a:latin typeface="楷体" pitchFamily="49" charset="-122"/>
                <a:ea typeface="楷体" pitchFamily="49" charset="-122"/>
              </a:rPr>
              <a:t>基础整合层</a:t>
            </a:r>
          </a:p>
        </p:txBody>
      </p:sp>
      <p:sp>
        <p:nvSpPr>
          <p:cNvPr id="97" name="TextBox 312"/>
          <p:cNvSpPr txBox="1"/>
          <p:nvPr/>
        </p:nvSpPr>
        <p:spPr bwMode="auto">
          <a:xfrm>
            <a:off x="1035764" y="3082763"/>
            <a:ext cx="346707" cy="120272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eaVert" wrap="square" lIns="72617" tIns="36308" rIns="72617" bIns="36308">
            <a:spAutoFit/>
          </a:bodyPr>
          <a:lstStyle/>
          <a:p>
            <a:pPr marL="47907" indent="-47907" defTabSz="384055">
              <a:defRPr/>
            </a:pPr>
            <a:r>
              <a:rPr lang="zh-CN" altLang="en-US" sz="1300" b="1" dirty="0">
                <a:solidFill>
                  <a:prstClr val="white"/>
                </a:solidFill>
                <a:latin typeface="楷体" pitchFamily="49" charset="-122"/>
                <a:ea typeface="楷体" pitchFamily="49" charset="-122"/>
              </a:rPr>
              <a:t>计量汇总层</a:t>
            </a:r>
          </a:p>
        </p:txBody>
      </p:sp>
      <p:sp>
        <p:nvSpPr>
          <p:cNvPr id="98" name="TextBox 313"/>
          <p:cNvSpPr txBox="1"/>
          <p:nvPr/>
        </p:nvSpPr>
        <p:spPr bwMode="auto">
          <a:xfrm>
            <a:off x="1025497" y="1623687"/>
            <a:ext cx="346707" cy="103183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eaVert" wrap="square" lIns="72617" tIns="36308" rIns="72617" bIns="36308">
            <a:spAutoFit/>
          </a:bodyPr>
          <a:lstStyle/>
          <a:p>
            <a:pPr marL="47907" indent="-47907" defTabSz="384055">
              <a:defRPr/>
            </a:pPr>
            <a:r>
              <a:rPr lang="zh-CN" altLang="en-US" sz="1300" b="1" dirty="0">
                <a:solidFill>
                  <a:prstClr val="white"/>
                </a:solidFill>
                <a:latin typeface="楷体" pitchFamily="49" charset="-122"/>
                <a:ea typeface="楷体" pitchFamily="49" charset="-122"/>
              </a:rPr>
              <a:t>指标接口层</a:t>
            </a:r>
          </a:p>
        </p:txBody>
      </p:sp>
      <p:sp>
        <p:nvSpPr>
          <p:cNvPr id="99" name="圆角矩形 170"/>
          <p:cNvSpPr>
            <a:spLocks noChangeArrowheads="1"/>
          </p:cNvSpPr>
          <p:nvPr/>
        </p:nvSpPr>
        <p:spPr bwMode="auto">
          <a:xfrm>
            <a:off x="3845727" y="1584233"/>
            <a:ext cx="1706393" cy="201262"/>
          </a:xfrm>
          <a:prstGeom prst="roundRect">
            <a:avLst>
              <a:gd name="adj" fmla="val 16667"/>
            </a:avLst>
          </a:prstGeom>
          <a:noFill/>
          <a:ln w="12700" algn="ctr">
            <a:noFill/>
            <a:round/>
            <a:headEnd/>
            <a:tailEnd/>
          </a:ln>
        </p:spPr>
        <p:txBody>
          <a:bodyPr lIns="72617" tIns="36308" rIns="72617" bIns="36308" anchor="ctr"/>
          <a:lstStyle/>
          <a:p>
            <a:pPr algn="ctr" defTabSz="384055">
              <a:defRPr/>
            </a:pPr>
            <a:r>
              <a:rPr lang="zh-CN" altLang="en-US" sz="1000" b="1" dirty="0">
                <a:solidFill>
                  <a:prstClr val="black">
                    <a:lumMod val="95000"/>
                    <a:lumOff val="5000"/>
                  </a:prstClr>
                </a:solidFill>
                <a:latin typeface="楷体" pitchFamily="49" charset="-122"/>
                <a:ea typeface="楷体" pitchFamily="49" charset="-122"/>
              </a:rPr>
              <a:t>风险数据集市指标层实体</a:t>
            </a:r>
          </a:p>
        </p:txBody>
      </p:sp>
      <p:sp>
        <p:nvSpPr>
          <p:cNvPr id="100" name="矩形 182"/>
          <p:cNvSpPr>
            <a:spLocks noChangeArrowheads="1"/>
          </p:cNvSpPr>
          <p:nvPr/>
        </p:nvSpPr>
        <p:spPr bwMode="auto">
          <a:xfrm>
            <a:off x="1625839" y="1833959"/>
            <a:ext cx="1263995" cy="696573"/>
          </a:xfrm>
          <a:prstGeom prst="rect">
            <a:avLst/>
          </a:prstGeom>
          <a:noFill/>
          <a:ln w="9525">
            <a:noFill/>
            <a:miter lim="800000"/>
            <a:headEnd/>
            <a:tailEnd/>
          </a:ln>
        </p:spPr>
        <p:txBody>
          <a:bodyPr lIns="72617" tIns="36308" rIns="72617" bIns="36308">
            <a:spAutoFit/>
          </a:bodyPr>
          <a:lstStyle/>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宏观经济指标表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风险缓释管理指标表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集中度管理指标表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评级管理指标表</a:t>
            </a:r>
          </a:p>
        </p:txBody>
      </p:sp>
      <p:sp>
        <p:nvSpPr>
          <p:cNvPr id="101" name="矩形 183"/>
          <p:cNvSpPr>
            <a:spLocks noChangeArrowheads="1"/>
          </p:cNvSpPr>
          <p:nvPr/>
        </p:nvSpPr>
        <p:spPr bwMode="auto">
          <a:xfrm>
            <a:off x="4784887" y="1826360"/>
            <a:ext cx="1429895" cy="1040257"/>
          </a:xfrm>
          <a:prstGeom prst="rect">
            <a:avLst/>
          </a:prstGeom>
          <a:noFill/>
          <a:ln w="9525">
            <a:noFill/>
            <a:miter lim="800000"/>
            <a:headEnd/>
            <a:tailEnd/>
          </a:ln>
        </p:spPr>
        <p:txBody>
          <a:bodyPr lIns="72617" tIns="36308" rIns="72617" bIns="36308">
            <a:spAutoFit/>
          </a:bodyPr>
          <a:lstStyle/>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资本计量指标表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资产收益指标表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利率风险分析指标表</a:t>
            </a:r>
            <a:endParaRPr lang="en-US" altLang="zh-CN" sz="700" dirty="0">
              <a:solidFill>
                <a:prstClr val="black">
                  <a:lumMod val="95000"/>
                  <a:lumOff val="5000"/>
                </a:prstClr>
              </a:solidFill>
              <a:latin typeface="楷体" pitchFamily="49" charset="-122"/>
              <a:ea typeface="楷体" pitchFamily="49" charset="-122"/>
            </a:endParaRP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操作风险评估指标表</a:t>
            </a:r>
            <a:endParaRPr lang="en-US" altLang="zh-CN" sz="700" dirty="0">
              <a:solidFill>
                <a:prstClr val="black">
                  <a:lumMod val="95000"/>
                  <a:lumOff val="5000"/>
                </a:prstClr>
              </a:solidFill>
              <a:latin typeface="楷体" pitchFamily="49" charset="-122"/>
              <a:ea typeface="楷体" pitchFamily="49" charset="-122"/>
            </a:endParaRPr>
          </a:p>
          <a:p>
            <a:pPr defTabSz="384055">
              <a:spcBef>
                <a:spcPts val="476"/>
              </a:spcBef>
              <a:defRPr/>
            </a:pPr>
            <a:endParaRPr lang="zh-CN" altLang="en-US" sz="700" dirty="0">
              <a:solidFill>
                <a:prstClr val="black">
                  <a:lumMod val="95000"/>
                  <a:lumOff val="5000"/>
                </a:prstClr>
              </a:solidFill>
              <a:latin typeface="楷体" pitchFamily="49" charset="-122"/>
              <a:ea typeface="楷体" pitchFamily="49" charset="-122"/>
            </a:endParaRPr>
          </a:p>
          <a:p>
            <a:pPr defTabSz="384055">
              <a:spcBef>
                <a:spcPts val="476"/>
              </a:spcBef>
              <a:defRPr/>
            </a:pPr>
            <a:endParaRPr lang="zh-CN" altLang="en-US" sz="700" dirty="0">
              <a:solidFill>
                <a:prstClr val="black">
                  <a:lumMod val="95000"/>
                  <a:lumOff val="5000"/>
                </a:prstClr>
              </a:solidFill>
              <a:latin typeface="楷体" pitchFamily="49" charset="-122"/>
              <a:ea typeface="楷体" pitchFamily="49" charset="-122"/>
            </a:endParaRPr>
          </a:p>
        </p:txBody>
      </p:sp>
      <p:sp>
        <p:nvSpPr>
          <p:cNvPr id="102" name="矩形 182"/>
          <p:cNvSpPr>
            <a:spLocks noChangeArrowheads="1"/>
          </p:cNvSpPr>
          <p:nvPr/>
        </p:nvSpPr>
        <p:spPr bwMode="auto">
          <a:xfrm>
            <a:off x="3212965" y="1854033"/>
            <a:ext cx="1263995" cy="696573"/>
          </a:xfrm>
          <a:prstGeom prst="rect">
            <a:avLst/>
          </a:prstGeom>
          <a:noFill/>
          <a:ln w="9525">
            <a:noFill/>
            <a:miter lim="800000"/>
            <a:headEnd/>
            <a:tailEnd/>
          </a:ln>
        </p:spPr>
        <p:txBody>
          <a:bodyPr lIns="72617" tIns="36308" rIns="72617" bIns="36308">
            <a:spAutoFit/>
          </a:bodyPr>
          <a:lstStyle/>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限额管理指标表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信贷减值</a:t>
            </a:r>
            <a:r>
              <a:rPr lang="en-US" altLang="zh-CN" sz="700" dirty="0">
                <a:solidFill>
                  <a:prstClr val="black">
                    <a:lumMod val="95000"/>
                    <a:lumOff val="5000"/>
                  </a:prstClr>
                </a:solidFill>
                <a:latin typeface="楷体" pitchFamily="49" charset="-122"/>
                <a:ea typeface="楷体" pitchFamily="49" charset="-122"/>
              </a:rPr>
              <a:t>/</a:t>
            </a:r>
            <a:r>
              <a:rPr lang="zh-CN" altLang="en-US" sz="700" dirty="0">
                <a:solidFill>
                  <a:prstClr val="black">
                    <a:lumMod val="95000"/>
                    <a:lumOff val="5000"/>
                  </a:prstClr>
                </a:solidFill>
                <a:latin typeface="楷体" pitchFamily="49" charset="-122"/>
                <a:ea typeface="楷体" pitchFamily="49" charset="-122"/>
              </a:rPr>
              <a:t>拨备指标表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信贷资产指标表</a:t>
            </a:r>
            <a:endParaRPr lang="en-US" altLang="zh-CN" sz="700" dirty="0">
              <a:solidFill>
                <a:prstClr val="black">
                  <a:lumMod val="95000"/>
                  <a:lumOff val="5000"/>
                </a:prstClr>
              </a:solidFill>
              <a:latin typeface="楷体" pitchFamily="49" charset="-122"/>
              <a:ea typeface="楷体" pitchFamily="49" charset="-122"/>
            </a:endParaRP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资本管理指标表</a:t>
            </a:r>
          </a:p>
        </p:txBody>
      </p:sp>
      <p:sp>
        <p:nvSpPr>
          <p:cNvPr id="103" name="矩形 183"/>
          <p:cNvSpPr>
            <a:spLocks noChangeArrowheads="1"/>
          </p:cNvSpPr>
          <p:nvPr/>
        </p:nvSpPr>
        <p:spPr bwMode="auto">
          <a:xfrm>
            <a:off x="6492217" y="1833959"/>
            <a:ext cx="1429895" cy="696573"/>
          </a:xfrm>
          <a:prstGeom prst="rect">
            <a:avLst/>
          </a:prstGeom>
          <a:noFill/>
          <a:ln w="9525">
            <a:noFill/>
            <a:miter lim="800000"/>
            <a:headEnd/>
            <a:tailEnd/>
          </a:ln>
        </p:spPr>
        <p:txBody>
          <a:bodyPr lIns="72617" tIns="36308" rIns="72617" bIns="36308">
            <a:spAutoFit/>
          </a:bodyPr>
          <a:lstStyle/>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授信额度分析指标表</a:t>
            </a: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贷款余额分析指标表</a:t>
            </a:r>
            <a:endParaRPr lang="en-US" altLang="zh-CN" sz="700" dirty="0">
              <a:solidFill>
                <a:prstClr val="black">
                  <a:lumMod val="95000"/>
                  <a:lumOff val="5000"/>
                </a:prstClr>
              </a:solidFill>
              <a:latin typeface="楷体" pitchFamily="49" charset="-122"/>
              <a:ea typeface="楷体" pitchFamily="49" charset="-122"/>
            </a:endParaRPr>
          </a:p>
          <a:p>
            <a:pPr defTabSz="384055">
              <a:spcBef>
                <a:spcPts val="476"/>
              </a:spcBef>
              <a:defRPr/>
            </a:pPr>
            <a:r>
              <a:rPr lang="zh-CN" altLang="en-US" sz="700" dirty="0">
                <a:solidFill>
                  <a:prstClr val="black">
                    <a:lumMod val="95000"/>
                    <a:lumOff val="5000"/>
                  </a:prstClr>
                </a:solidFill>
                <a:latin typeface="楷体" pitchFamily="49" charset="-122"/>
                <a:ea typeface="楷体" pitchFamily="49" charset="-122"/>
              </a:rPr>
              <a:t>流动资金分析指标表</a:t>
            </a:r>
            <a:endParaRPr lang="en-US" altLang="zh-CN" sz="700" dirty="0">
              <a:solidFill>
                <a:prstClr val="black">
                  <a:lumMod val="95000"/>
                  <a:lumOff val="5000"/>
                </a:prstClr>
              </a:solidFill>
              <a:latin typeface="楷体" pitchFamily="49" charset="-122"/>
              <a:ea typeface="楷体" pitchFamily="49" charset="-122"/>
            </a:endParaRPr>
          </a:p>
          <a:p>
            <a:pPr defTabSz="384055">
              <a:spcBef>
                <a:spcPts val="476"/>
              </a:spcBef>
              <a:defRPr/>
            </a:pPr>
            <a:r>
              <a:rPr lang="en-US" altLang="zh-CN" sz="700" dirty="0">
                <a:solidFill>
                  <a:prstClr val="black">
                    <a:lumMod val="95000"/>
                    <a:lumOff val="5000"/>
                  </a:prstClr>
                </a:solidFill>
                <a:latin typeface="楷体" pitchFamily="49" charset="-122"/>
                <a:ea typeface="楷体" pitchFamily="49" charset="-122"/>
              </a:rPr>
              <a:t>…</a:t>
            </a:r>
            <a:endParaRPr lang="zh-CN" altLang="en-US" sz="700" dirty="0">
              <a:solidFill>
                <a:prstClr val="black">
                  <a:lumMod val="95000"/>
                  <a:lumOff val="5000"/>
                </a:prstClr>
              </a:solidFill>
              <a:latin typeface="楷体" pitchFamily="49" charset="-122"/>
              <a:ea typeface="楷体" pitchFamily="49" charset="-122"/>
            </a:endParaRPr>
          </a:p>
        </p:txBody>
      </p:sp>
      <p:cxnSp>
        <p:nvCxnSpPr>
          <p:cNvPr id="104" name="直接连接符 196"/>
          <p:cNvCxnSpPr>
            <a:cxnSpLocks noChangeShapeType="1"/>
          </p:cNvCxnSpPr>
          <p:nvPr/>
        </p:nvCxnSpPr>
        <p:spPr bwMode="auto">
          <a:xfrm>
            <a:off x="1499439" y="1797300"/>
            <a:ext cx="6742733" cy="0"/>
          </a:xfrm>
          <a:prstGeom prst="line">
            <a:avLst/>
          </a:prstGeom>
          <a:noFill/>
          <a:ln w="12700" algn="ctr">
            <a:solidFill>
              <a:schemeClr val="tx1"/>
            </a:solidFill>
            <a:round/>
            <a:headEnd/>
            <a:tailEnd/>
          </a:ln>
        </p:spPr>
      </p:cxnSp>
      <p:sp>
        <p:nvSpPr>
          <p:cNvPr id="106" name="圆角矩形 110"/>
          <p:cNvSpPr/>
          <p:nvPr/>
        </p:nvSpPr>
        <p:spPr bwMode="auto">
          <a:xfrm>
            <a:off x="1485462" y="2803305"/>
            <a:ext cx="6752651" cy="260113"/>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lIns="72617" tIns="36308" rIns="72617" bIns="36308" anchor="ctr"/>
          <a:lstStyle/>
          <a:p>
            <a:pPr algn="ctr" defTabSz="384055">
              <a:defRPr/>
            </a:pPr>
            <a:endParaRPr lang="zh-CN" altLang="en-US" sz="900" dirty="0">
              <a:solidFill>
                <a:prstClr val="black"/>
              </a:solidFill>
              <a:latin typeface="楷体" pitchFamily="49" charset="-122"/>
              <a:ea typeface="楷体" pitchFamily="49" charset="-122"/>
              <a:cs typeface="Arial" charset="0"/>
            </a:endParaRPr>
          </a:p>
        </p:txBody>
      </p:sp>
      <p:sp>
        <p:nvSpPr>
          <p:cNvPr id="107" name="TextBox 110"/>
          <p:cNvSpPr txBox="1"/>
          <p:nvPr/>
        </p:nvSpPr>
        <p:spPr>
          <a:xfrm>
            <a:off x="1491178" y="2831320"/>
            <a:ext cx="967390" cy="196436"/>
          </a:xfrm>
          <a:prstGeom prst="rect">
            <a:avLst/>
          </a:prstGeom>
          <a:noFill/>
        </p:spPr>
        <p:txBody>
          <a:bodyPr wrap="none" lIns="72617" tIns="36308" rIns="72617" bIns="36308" rtlCol="0">
            <a:spAutoFit/>
          </a:bodyPr>
          <a:lstStyle/>
          <a:p>
            <a:pPr defTabSz="384055"/>
            <a:r>
              <a:rPr lang="zh-CN" altLang="en-US" sz="800" dirty="0">
                <a:solidFill>
                  <a:prstClr val="black"/>
                </a:solidFill>
                <a:latin typeface="楷体" pitchFamily="49" charset="-122"/>
                <a:ea typeface="楷体" pitchFamily="49" charset="-122"/>
              </a:rPr>
              <a:t>零售内评数据汇总</a:t>
            </a:r>
          </a:p>
        </p:txBody>
      </p:sp>
      <p:sp>
        <p:nvSpPr>
          <p:cNvPr id="108" name="TextBox 111"/>
          <p:cNvSpPr txBox="1"/>
          <p:nvPr/>
        </p:nvSpPr>
        <p:spPr>
          <a:xfrm>
            <a:off x="2661947" y="2831320"/>
            <a:ext cx="1069982" cy="196436"/>
          </a:xfrm>
          <a:prstGeom prst="rect">
            <a:avLst/>
          </a:prstGeom>
          <a:noFill/>
        </p:spPr>
        <p:txBody>
          <a:bodyPr wrap="none" lIns="72617" tIns="36308" rIns="72617" bIns="36308" rtlCol="0">
            <a:spAutoFit/>
          </a:bodyPr>
          <a:lstStyle/>
          <a:p>
            <a:pPr defTabSz="384055"/>
            <a:r>
              <a:rPr lang="zh-CN" altLang="en-US" sz="800" dirty="0">
                <a:solidFill>
                  <a:prstClr val="black"/>
                </a:solidFill>
                <a:latin typeface="楷体" pitchFamily="49" charset="-122"/>
                <a:ea typeface="楷体" pitchFamily="49" charset="-122"/>
              </a:rPr>
              <a:t>非零售内评数据汇总</a:t>
            </a:r>
          </a:p>
        </p:txBody>
      </p:sp>
      <p:sp>
        <p:nvSpPr>
          <p:cNvPr id="109" name="TextBox 112"/>
          <p:cNvSpPr txBox="1"/>
          <p:nvPr/>
        </p:nvSpPr>
        <p:spPr>
          <a:xfrm>
            <a:off x="4236314" y="2845581"/>
            <a:ext cx="967390" cy="196436"/>
          </a:xfrm>
          <a:prstGeom prst="rect">
            <a:avLst/>
          </a:prstGeom>
          <a:noFill/>
        </p:spPr>
        <p:txBody>
          <a:bodyPr wrap="none" lIns="72617" tIns="36308" rIns="72617" bIns="36308" rtlCol="0">
            <a:spAutoFit/>
          </a:bodyPr>
          <a:lstStyle/>
          <a:p>
            <a:pPr defTabSz="384055"/>
            <a:r>
              <a:rPr lang="zh-CN" altLang="en-US" sz="800" dirty="0">
                <a:solidFill>
                  <a:prstClr val="black"/>
                </a:solidFill>
                <a:latin typeface="楷体" pitchFamily="49" charset="-122"/>
                <a:ea typeface="楷体" pitchFamily="49" charset="-122"/>
              </a:rPr>
              <a:t>市场风险汇总数据</a:t>
            </a:r>
          </a:p>
        </p:txBody>
      </p:sp>
      <p:sp>
        <p:nvSpPr>
          <p:cNvPr id="110" name="TextBox 114"/>
          <p:cNvSpPr txBox="1"/>
          <p:nvPr/>
        </p:nvSpPr>
        <p:spPr>
          <a:xfrm>
            <a:off x="6087430" y="2831320"/>
            <a:ext cx="967390" cy="196436"/>
          </a:xfrm>
          <a:prstGeom prst="rect">
            <a:avLst/>
          </a:prstGeom>
          <a:noFill/>
        </p:spPr>
        <p:txBody>
          <a:bodyPr wrap="none" lIns="72617" tIns="36308" rIns="72617" bIns="36308" rtlCol="0">
            <a:spAutoFit/>
          </a:bodyPr>
          <a:lstStyle/>
          <a:p>
            <a:pPr defTabSz="384055"/>
            <a:r>
              <a:rPr lang="zh-CN" altLang="en-US" sz="800" dirty="0">
                <a:solidFill>
                  <a:prstClr val="black"/>
                </a:solidFill>
                <a:latin typeface="楷体" pitchFamily="49" charset="-122"/>
                <a:ea typeface="楷体" pitchFamily="49" charset="-122"/>
              </a:rPr>
              <a:t>资本计量汇总数据</a:t>
            </a:r>
          </a:p>
        </p:txBody>
      </p:sp>
      <p:sp>
        <p:nvSpPr>
          <p:cNvPr id="111" name="TextBox 115"/>
          <p:cNvSpPr txBox="1"/>
          <p:nvPr/>
        </p:nvSpPr>
        <p:spPr>
          <a:xfrm>
            <a:off x="7377624" y="2820284"/>
            <a:ext cx="762205" cy="196436"/>
          </a:xfrm>
          <a:prstGeom prst="rect">
            <a:avLst/>
          </a:prstGeom>
          <a:noFill/>
        </p:spPr>
        <p:txBody>
          <a:bodyPr wrap="none" lIns="72617" tIns="36308" rIns="72617" bIns="36308" rtlCol="0">
            <a:spAutoFit/>
          </a:bodyPr>
          <a:lstStyle/>
          <a:p>
            <a:pPr defTabSz="384055"/>
            <a:r>
              <a:rPr lang="zh-CN" altLang="en-US" sz="800" dirty="0">
                <a:solidFill>
                  <a:prstClr val="black"/>
                </a:solidFill>
                <a:latin typeface="楷体" pitchFamily="49" charset="-122"/>
                <a:ea typeface="楷体" pitchFamily="49" charset="-122"/>
              </a:rPr>
              <a:t>其他汇总数据</a:t>
            </a:r>
          </a:p>
        </p:txBody>
      </p:sp>
      <p:sp>
        <p:nvSpPr>
          <p:cNvPr id="112" name="矩形 184"/>
          <p:cNvSpPr>
            <a:spLocks noChangeArrowheads="1"/>
          </p:cNvSpPr>
          <p:nvPr/>
        </p:nvSpPr>
        <p:spPr bwMode="auto">
          <a:xfrm>
            <a:off x="1919052" y="3696179"/>
            <a:ext cx="695197" cy="581156"/>
          </a:xfrm>
          <a:prstGeom prst="rect">
            <a:avLst/>
          </a:prstGeom>
          <a:noFill/>
          <a:ln w="9525">
            <a:noFill/>
            <a:miter lim="800000"/>
            <a:headEnd/>
            <a:tailEnd/>
          </a:ln>
        </p:spPr>
        <p:txBody>
          <a:bodyPr lIns="72617" tIns="36308" rIns="72617" bIns="36308">
            <a:spAutoFit/>
          </a:bodyPr>
          <a:lstStyle/>
          <a:p>
            <a:pPr defTabSz="384055">
              <a:spcBef>
                <a:spcPts val="159"/>
              </a:spcBef>
            </a:pPr>
            <a:r>
              <a:rPr lang="zh-CN" altLang="en-US" sz="700" dirty="0">
                <a:solidFill>
                  <a:prstClr val="black"/>
                </a:solidFill>
                <a:latin typeface="楷体" pitchFamily="49" charset="-122"/>
                <a:ea typeface="楷体" pitchFamily="49" charset="-122"/>
              </a:rPr>
              <a:t>各层级</a:t>
            </a:r>
            <a:r>
              <a:rPr lang="en-US" altLang="zh-CN" sz="700" dirty="0" err="1">
                <a:solidFill>
                  <a:prstClr val="black"/>
                </a:solidFill>
                <a:latin typeface="楷体" pitchFamily="49" charset="-122"/>
                <a:ea typeface="楷体" pitchFamily="49" charset="-122"/>
              </a:rPr>
              <a:t>VaR</a:t>
            </a:r>
            <a:endParaRPr lang="en-US" altLang="zh-CN" sz="700" dirty="0">
              <a:solidFill>
                <a:prstClr val="black"/>
              </a:solidFill>
              <a:latin typeface="楷体" pitchFamily="49" charset="-122"/>
              <a:ea typeface="楷体" pitchFamily="49" charset="-122"/>
            </a:endParaRPr>
          </a:p>
          <a:p>
            <a:pPr defTabSz="384055">
              <a:spcBef>
                <a:spcPts val="159"/>
              </a:spcBef>
            </a:pPr>
            <a:r>
              <a:rPr lang="zh-CN" altLang="en-US" sz="700" dirty="0">
                <a:solidFill>
                  <a:prstClr val="black"/>
                </a:solidFill>
                <a:latin typeface="楷体" pitchFamily="49" charset="-122"/>
                <a:ea typeface="楷体" pitchFamily="49" charset="-122"/>
              </a:rPr>
              <a:t>敞口</a:t>
            </a:r>
            <a:endParaRPr lang="en-US" altLang="zh-CN" sz="700" dirty="0">
              <a:solidFill>
                <a:prstClr val="black"/>
              </a:solidFill>
              <a:latin typeface="楷体" pitchFamily="49" charset="-122"/>
              <a:ea typeface="楷体" pitchFamily="49" charset="-122"/>
            </a:endParaRPr>
          </a:p>
          <a:p>
            <a:pPr defTabSz="384055">
              <a:spcBef>
                <a:spcPts val="159"/>
              </a:spcBef>
            </a:pPr>
            <a:r>
              <a:rPr lang="zh-CN" altLang="en-US" sz="700" dirty="0">
                <a:solidFill>
                  <a:prstClr val="black"/>
                </a:solidFill>
                <a:latin typeface="楷体" pitchFamily="49" charset="-122"/>
                <a:ea typeface="楷体" pitchFamily="49" charset="-122"/>
              </a:rPr>
              <a:t>头寸</a:t>
            </a:r>
            <a:endParaRPr lang="en-US" altLang="zh-CN" sz="700" dirty="0">
              <a:solidFill>
                <a:prstClr val="black"/>
              </a:solidFill>
              <a:latin typeface="楷体" pitchFamily="49" charset="-122"/>
              <a:ea typeface="楷体" pitchFamily="49" charset="-122"/>
            </a:endParaRPr>
          </a:p>
          <a:p>
            <a:pPr defTabSz="384055">
              <a:spcBef>
                <a:spcPts val="159"/>
              </a:spcBef>
            </a:pPr>
            <a:r>
              <a:rPr lang="zh-CN" altLang="en-US" sz="700" dirty="0">
                <a:solidFill>
                  <a:prstClr val="black"/>
                </a:solidFill>
                <a:latin typeface="楷体" pitchFamily="49" charset="-122"/>
                <a:ea typeface="楷体" pitchFamily="49" charset="-122"/>
              </a:rPr>
              <a:t>损益</a:t>
            </a:r>
            <a:endParaRPr lang="en-US" altLang="zh-CN" sz="700" dirty="0">
              <a:solidFill>
                <a:prstClr val="black"/>
              </a:solidFill>
              <a:latin typeface="楷体" pitchFamily="49" charset="-122"/>
              <a:ea typeface="楷体" pitchFamily="49" charset="-122"/>
            </a:endParaRPr>
          </a:p>
        </p:txBody>
      </p:sp>
      <p:sp>
        <p:nvSpPr>
          <p:cNvPr id="150" name="圆角矩形 149"/>
          <p:cNvSpPr/>
          <p:nvPr/>
        </p:nvSpPr>
        <p:spPr>
          <a:xfrm>
            <a:off x="1412537" y="1484785"/>
            <a:ext cx="6825572" cy="1170739"/>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1" name="圆角矩形 150"/>
          <p:cNvSpPr/>
          <p:nvPr/>
        </p:nvSpPr>
        <p:spPr>
          <a:xfrm>
            <a:off x="1413855" y="3063418"/>
            <a:ext cx="6839696" cy="1399121"/>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2" name="圆角矩形 151"/>
          <p:cNvSpPr/>
          <p:nvPr/>
        </p:nvSpPr>
        <p:spPr>
          <a:xfrm>
            <a:off x="6153836" y="4584997"/>
            <a:ext cx="693881" cy="774881"/>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3" name="圆角矩形 152"/>
          <p:cNvSpPr/>
          <p:nvPr/>
        </p:nvSpPr>
        <p:spPr>
          <a:xfrm>
            <a:off x="7037973" y="5464720"/>
            <a:ext cx="1204198" cy="833099"/>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4" name="圆角矩形 153"/>
          <p:cNvSpPr/>
          <p:nvPr/>
        </p:nvSpPr>
        <p:spPr>
          <a:xfrm>
            <a:off x="1475737" y="2797448"/>
            <a:ext cx="2369225" cy="24067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7" name="圆角矩形 156"/>
          <p:cNvSpPr/>
          <p:nvPr/>
        </p:nvSpPr>
        <p:spPr>
          <a:xfrm>
            <a:off x="4173861" y="2797449"/>
            <a:ext cx="1157061" cy="24067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8" name="圆角矩形 157"/>
          <p:cNvSpPr/>
          <p:nvPr/>
        </p:nvSpPr>
        <p:spPr>
          <a:xfrm>
            <a:off x="1499439" y="4583871"/>
            <a:ext cx="1200991" cy="7760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59" name="圆角矩形 158"/>
          <p:cNvSpPr/>
          <p:nvPr/>
        </p:nvSpPr>
        <p:spPr>
          <a:xfrm>
            <a:off x="2779589" y="4576297"/>
            <a:ext cx="1456724" cy="7760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60" name="圆角矩形 159"/>
          <p:cNvSpPr/>
          <p:nvPr/>
        </p:nvSpPr>
        <p:spPr>
          <a:xfrm>
            <a:off x="4284964" y="4584998"/>
            <a:ext cx="571959" cy="7760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61" name="圆角矩形 160"/>
          <p:cNvSpPr/>
          <p:nvPr/>
        </p:nvSpPr>
        <p:spPr>
          <a:xfrm>
            <a:off x="4899882" y="4589487"/>
            <a:ext cx="1239369" cy="7760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62" name="圆角矩形 161"/>
          <p:cNvSpPr/>
          <p:nvPr/>
        </p:nvSpPr>
        <p:spPr>
          <a:xfrm>
            <a:off x="6891628" y="4582458"/>
            <a:ext cx="1346482" cy="7760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sp>
        <p:nvSpPr>
          <p:cNvPr id="163" name="圆角矩形 162"/>
          <p:cNvSpPr/>
          <p:nvPr/>
        </p:nvSpPr>
        <p:spPr>
          <a:xfrm>
            <a:off x="1499438" y="5480405"/>
            <a:ext cx="5506276" cy="81024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rtlCol="0" anchor="ctr"/>
          <a:lstStyle/>
          <a:p>
            <a:pPr algn="ctr"/>
            <a:endParaRPr lang="zh-CN" altLang="en-US">
              <a:latin typeface="楷体" pitchFamily="49" charset="-122"/>
              <a:ea typeface="楷体" pitchFamily="49" charset="-122"/>
            </a:endParaRPr>
          </a:p>
        </p:txBody>
      </p:sp>
      <p:grpSp>
        <p:nvGrpSpPr>
          <p:cNvPr id="9" name="组 138"/>
          <p:cNvGrpSpPr/>
          <p:nvPr/>
        </p:nvGrpSpPr>
        <p:grpSpPr>
          <a:xfrm>
            <a:off x="926705" y="1513528"/>
            <a:ext cx="5284152" cy="3131402"/>
            <a:chOff x="0" y="1350892"/>
            <a:chExt cx="7045536" cy="3131402"/>
          </a:xfrm>
        </p:grpSpPr>
        <p:grpSp>
          <p:nvGrpSpPr>
            <p:cNvPr id="63" name="组 139"/>
            <p:cNvGrpSpPr/>
            <p:nvPr/>
          </p:nvGrpSpPr>
          <p:grpSpPr>
            <a:xfrm>
              <a:off x="0" y="1350892"/>
              <a:ext cx="7045536" cy="3131402"/>
              <a:chOff x="0" y="1350892"/>
              <a:chExt cx="7045536" cy="3131402"/>
            </a:xfrm>
          </p:grpSpPr>
          <p:grpSp>
            <p:nvGrpSpPr>
              <p:cNvPr id="64" name="组 141"/>
              <p:cNvGrpSpPr/>
              <p:nvPr/>
            </p:nvGrpSpPr>
            <p:grpSpPr>
              <a:xfrm>
                <a:off x="0" y="1350892"/>
                <a:ext cx="7045536" cy="3131402"/>
                <a:chOff x="0" y="1350892"/>
                <a:chExt cx="7045536" cy="3131402"/>
              </a:xfrm>
            </p:grpSpPr>
            <p:pic>
              <p:nvPicPr>
                <p:cNvPr id="149" name="图片 148"/>
                <p:cNvPicPr/>
                <p:nvPr/>
              </p:nvPicPr>
              <p:blipFill>
                <a:blip r:embed="rId3"/>
                <a:srcRect/>
                <a:stretch>
                  <a:fillRect/>
                </a:stretch>
              </p:blipFill>
              <p:spPr bwMode="auto">
                <a:xfrm>
                  <a:off x="0" y="1350892"/>
                  <a:ext cx="7045536" cy="3131402"/>
                </a:xfrm>
                <a:prstGeom prst="rect">
                  <a:avLst/>
                </a:prstGeom>
                <a:noFill/>
                <a:ln w="9525">
                  <a:noFill/>
                  <a:miter lim="800000"/>
                  <a:headEnd/>
                  <a:tailEnd/>
                </a:ln>
                <a:effectLst/>
              </p:spPr>
            </p:pic>
            <p:pic>
              <p:nvPicPr>
                <p:cNvPr id="155" name="图片 154" descr="屏幕快照 2016-08-31 11.44.53.png"/>
                <p:cNvPicPr>
                  <a:picLocks/>
                </p:cNvPicPr>
                <p:nvPr/>
              </p:nvPicPr>
              <p:blipFill>
                <a:blip r:embed="rId4">
                  <a:extLst>
                    <a:ext uri="{28A0092B-C50C-407E-A947-70E740481C1C}">
                      <a14:useLocalDpi xmlns:a14="http://schemas.microsoft.com/office/drawing/2010/main" val="0"/>
                    </a:ext>
                  </a:extLst>
                </a:blip>
                <a:stretch>
                  <a:fillRect/>
                </a:stretch>
              </p:blipFill>
              <p:spPr>
                <a:xfrm>
                  <a:off x="3815117" y="2274056"/>
                  <a:ext cx="241300" cy="1659000"/>
                </a:xfrm>
                <a:prstGeom prst="rect">
                  <a:avLst/>
                </a:prstGeom>
              </p:spPr>
            </p:pic>
          </p:grpSp>
          <p:sp>
            <p:nvSpPr>
              <p:cNvPr id="148" name="文本框 142"/>
              <p:cNvSpPr txBox="1"/>
              <p:nvPr/>
            </p:nvSpPr>
            <p:spPr>
              <a:xfrm>
                <a:off x="3650893" y="2640634"/>
                <a:ext cx="512961" cy="1188075"/>
              </a:xfrm>
              <a:prstGeom prst="rect">
                <a:avLst/>
              </a:prstGeom>
              <a:noFill/>
            </p:spPr>
            <p:txBody>
              <a:bodyPr vert="eaVert" wrap="square" rtlCol="0">
                <a:spAutoFit/>
              </a:bodyPr>
              <a:lstStyle/>
              <a:p>
                <a:r>
                  <a:rPr kumimoji="1" lang="en-US" altLang="zh-CN" sz="1300" dirty="0">
                    <a:solidFill>
                      <a:schemeClr val="bg2"/>
                    </a:solidFill>
                    <a:latin typeface="楷体" pitchFamily="49" charset="-122"/>
                    <a:ea typeface="楷体" pitchFamily="49" charset="-122"/>
                  </a:rPr>
                  <a:t>ENGINE</a:t>
                </a:r>
                <a:endParaRPr kumimoji="1" lang="zh-CN" altLang="en-US" sz="1300" dirty="0" err="1">
                  <a:solidFill>
                    <a:schemeClr val="bg2"/>
                  </a:solidFill>
                  <a:latin typeface="楷体" pitchFamily="49" charset="-122"/>
                  <a:ea typeface="楷体" pitchFamily="49" charset="-122"/>
                </a:endParaRPr>
              </a:p>
            </p:txBody>
          </p:sp>
        </p:grpSp>
        <p:pic>
          <p:nvPicPr>
            <p:cNvPr id="138" name="图片 137" descr="屏幕快照 2016-09-01 17.23.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0001" y="1554750"/>
              <a:ext cx="495300" cy="241300"/>
            </a:xfrm>
            <a:prstGeom prst="rect">
              <a:avLst/>
            </a:prstGeom>
          </p:spPr>
        </p:pic>
      </p:grpSp>
      <p:pic>
        <p:nvPicPr>
          <p:cNvPr id="156" name="图片 155"/>
          <p:cNvPicPr/>
          <p:nvPr/>
        </p:nvPicPr>
        <p:blipFill>
          <a:blip r:embed="rId6"/>
          <a:srcRect/>
          <a:stretch>
            <a:fillRect/>
          </a:stretch>
        </p:blipFill>
        <p:spPr bwMode="auto">
          <a:xfrm>
            <a:off x="969606" y="1322392"/>
            <a:ext cx="5500228" cy="4837242"/>
          </a:xfrm>
          <a:prstGeom prst="rect">
            <a:avLst/>
          </a:prstGeom>
          <a:noFill/>
          <a:ln w="9525">
            <a:noFill/>
            <a:miter lim="800000"/>
            <a:headEnd/>
            <a:tailEnd/>
          </a:ln>
        </p:spPr>
      </p:pic>
    </p:spTree>
    <p:extLst>
      <p:ext uri="{BB962C8B-B14F-4D97-AF65-F5344CB8AC3E}">
        <p14:creationId xmlns:p14="http://schemas.microsoft.com/office/powerpoint/2010/main" val="27147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blinds(horizontal)">
                                      <p:cBhvr>
                                        <p:cTn id="11" dur="500"/>
                                        <p:tgtEl>
                                          <p:spTgt spid="15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blinds(horizontal)">
                                      <p:cBhvr>
                                        <p:cTn id="14" dur="500"/>
                                        <p:tgtEl>
                                          <p:spTgt spid="15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blinds(horizontal)">
                                      <p:cBhvr>
                                        <p:cTn id="17" dur="500"/>
                                        <p:tgtEl>
                                          <p:spTgt spid="15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blinds(horizontal)">
                                      <p:cBhvr>
                                        <p:cTn id="20" dur="500"/>
                                        <p:tgtEl>
                                          <p:spTgt spid="15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blinds(horizontal)">
                                      <p:cBhvr>
                                        <p:cTn id="23" dur="500"/>
                                        <p:tgtEl>
                                          <p:spTgt spid="16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blinds(horizontal)">
                                      <p:cBhvr>
                                        <p:cTn id="26" dur="500"/>
                                        <p:tgtEl>
                                          <p:spTgt spid="15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animEffect transition="in" filter="blinds(horizontal)">
                                      <p:cBhvr>
                                        <p:cTn id="29" dur="500"/>
                                        <p:tgtEl>
                                          <p:spTgt spid="16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1+#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par>
                                <p:cTn id="36" presetID="3" presetClass="entr" presetSubtype="10" fill="hold" grpId="0" nodeType="withEffect">
                                  <p:stCondLst>
                                    <p:cond delay="0"/>
                                  </p:stCondLst>
                                  <p:childTnLst>
                                    <p:set>
                                      <p:cBhvr>
                                        <p:cTn id="37" dur="1" fill="hold">
                                          <p:stCondLst>
                                            <p:cond delay="0"/>
                                          </p:stCondLst>
                                        </p:cTn>
                                        <p:tgtEl>
                                          <p:spTgt spid="154"/>
                                        </p:tgtEl>
                                        <p:attrNameLst>
                                          <p:attrName>style.visibility</p:attrName>
                                        </p:attrNameLst>
                                      </p:cBhvr>
                                      <p:to>
                                        <p:strVal val="visible"/>
                                      </p:to>
                                    </p:set>
                                    <p:animEffect transition="in" filter="blinds(horizontal)">
                                      <p:cBhvr>
                                        <p:cTn id="38" dur="500"/>
                                        <p:tgtEl>
                                          <p:spTgt spid="15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blinds(horizontal)">
                                      <p:cBhvr>
                                        <p:cTn id="41" dur="500"/>
                                        <p:tgtEl>
                                          <p:spTgt spid="153"/>
                                        </p:tgtEl>
                                      </p:cBhvr>
                                    </p:animEffect>
                                  </p:childTnLst>
                                </p:cTn>
                              </p:par>
                              <p:par>
                                <p:cTn id="42" presetID="3" presetClass="entr" presetSubtype="10" fill="hold" grpId="1"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blinds(horizontal)">
                                      <p:cBhvr>
                                        <p:cTn id="44" dur="500"/>
                                        <p:tgtEl>
                                          <p:spTgt spid="15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blinds(horizontal)">
                                      <p:cBhvr>
                                        <p:cTn id="47" dur="500"/>
                                        <p:tgtEl>
                                          <p:spTgt spid="16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blinds(horizontal)">
                                      <p:cBhvr>
                                        <p:cTn id="50" dur="500"/>
                                        <p:tgtEl>
                                          <p:spTgt spid="15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62"/>
                                        </p:tgtEl>
                                        <p:attrNameLst>
                                          <p:attrName>style.visibility</p:attrName>
                                        </p:attrNameLst>
                                      </p:cBhvr>
                                      <p:to>
                                        <p:strVal val="visible"/>
                                      </p:to>
                                    </p:set>
                                    <p:animEffect transition="in" filter="blinds(horizontal)">
                                      <p:cBhvr>
                                        <p:cTn id="53" dur="500"/>
                                        <p:tgtEl>
                                          <p:spTgt spid="16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additive="base">
                                        <p:cTn id="58" dur="500" fill="hold"/>
                                        <p:tgtEl>
                                          <p:spTgt spid="9"/>
                                        </p:tgtEl>
                                        <p:attrNameLst>
                                          <p:attrName>ppt_x</p:attrName>
                                        </p:attrNameLst>
                                      </p:cBhvr>
                                      <p:tavLst>
                                        <p:tav tm="0">
                                          <p:val>
                                            <p:strVal val="#ppt_x"/>
                                          </p:val>
                                        </p:tav>
                                        <p:tav tm="100000">
                                          <p:val>
                                            <p:strVal val="#ppt_x"/>
                                          </p:val>
                                        </p:tav>
                                      </p:tavLst>
                                    </p:anim>
                                    <p:anim calcmode="lin" valueType="num">
                                      <p:cBhvr additive="base">
                                        <p:cTn id="5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56"/>
                                        </p:tgtEl>
                                        <p:attrNameLst>
                                          <p:attrName>style.visibility</p:attrName>
                                        </p:attrNameLst>
                                      </p:cBhvr>
                                      <p:to>
                                        <p:strVal val="visible"/>
                                      </p:to>
                                    </p:set>
                                    <p:anim calcmode="lin" valueType="num">
                                      <p:cBhvr additive="base">
                                        <p:cTn id="64" dur="500" fill="hold"/>
                                        <p:tgtEl>
                                          <p:spTgt spid="156"/>
                                        </p:tgtEl>
                                        <p:attrNameLst>
                                          <p:attrName>ppt_x</p:attrName>
                                        </p:attrNameLst>
                                      </p:cBhvr>
                                      <p:tavLst>
                                        <p:tav tm="0">
                                          <p:val>
                                            <p:strVal val="#ppt_x"/>
                                          </p:val>
                                        </p:tav>
                                        <p:tav tm="100000">
                                          <p:val>
                                            <p:strVal val="#ppt_x"/>
                                          </p:val>
                                        </p:tav>
                                      </p:tavLst>
                                    </p:anim>
                                    <p:anim calcmode="lin" valueType="num">
                                      <p:cBhvr additive="base">
                                        <p:cTn id="65"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2" grpId="1" animBg="1"/>
      <p:bldP spid="153" grpId="0" animBg="1"/>
      <p:bldP spid="154" grpId="0" animBg="1"/>
      <p:bldP spid="157" grpId="0" animBg="1"/>
      <p:bldP spid="158" grpId="0" animBg="1"/>
      <p:bldP spid="159" grpId="0" animBg="1"/>
      <p:bldP spid="160" grpId="0" animBg="1"/>
      <p:bldP spid="161" grpId="0" animBg="1"/>
      <p:bldP spid="162" grpId="0" animBg="1"/>
      <p:bldP spid="16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模型设</a:t>
            </a:r>
            <a:r>
              <a:rPr lang="zh-CN" altLang="en-US" dirty="0"/>
              <a:t>计基</a:t>
            </a:r>
            <a:r>
              <a:rPr lang="zh-CN" altLang="en-US" dirty="0"/>
              <a:t>础层</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54</a:t>
            </a:fld>
            <a:endParaRPr lang="en-GB"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84" y="990275"/>
            <a:ext cx="8538605" cy="5328593"/>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13"/>
          <p:cNvSpPr/>
          <p:nvPr/>
        </p:nvSpPr>
        <p:spPr bwMode="auto">
          <a:xfrm>
            <a:off x="6650688" y="5094730"/>
            <a:ext cx="2016224" cy="1080120"/>
          </a:xfrm>
          <a:prstGeom prst="rect">
            <a:avLst/>
          </a:prstGeom>
          <a:noFill/>
          <a:ln w="508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endParaRPr lang="zh-CN" altLang="en-US" sz="1000" dirty="0">
              <a:latin typeface="微软雅黑" pitchFamily="34" charset="-122"/>
              <a:ea typeface="微软雅黑" pitchFamily="34" charset="-122"/>
              <a:cs typeface="Arial" pitchFamily="34" charset="0"/>
            </a:endParaRPr>
          </a:p>
        </p:txBody>
      </p:sp>
      <p:sp>
        <p:nvSpPr>
          <p:cNvPr id="7" name="矩形 14"/>
          <p:cNvSpPr/>
          <p:nvPr/>
        </p:nvSpPr>
        <p:spPr bwMode="auto">
          <a:xfrm>
            <a:off x="6434662" y="3078506"/>
            <a:ext cx="648072" cy="360040"/>
          </a:xfrm>
          <a:prstGeom prst="rect">
            <a:avLst/>
          </a:prstGeom>
          <a:solidFill>
            <a:schemeClr val="bg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r>
              <a:rPr lang="zh-CN" altLang="en-US" sz="1000" dirty="0">
                <a:latin typeface="微软雅黑" pitchFamily="34" charset="-122"/>
                <a:ea typeface="微软雅黑" pitchFamily="34" charset="-122"/>
                <a:cs typeface="Arial" pitchFamily="34" charset="0"/>
              </a:rPr>
              <a:t>余额</a:t>
            </a:r>
          </a:p>
        </p:txBody>
      </p:sp>
      <p:sp>
        <p:nvSpPr>
          <p:cNvPr id="8" name="矩形 15"/>
          <p:cNvSpPr/>
          <p:nvPr/>
        </p:nvSpPr>
        <p:spPr bwMode="auto">
          <a:xfrm>
            <a:off x="6434662" y="3510554"/>
            <a:ext cx="648072" cy="360040"/>
          </a:xfrm>
          <a:prstGeom prst="rect">
            <a:avLst/>
          </a:prstGeom>
          <a:solidFill>
            <a:schemeClr val="bg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a:r>
              <a:rPr lang="zh-CN" altLang="en-US" sz="1000" dirty="0">
                <a:latin typeface="微软雅黑" pitchFamily="34" charset="-122"/>
                <a:ea typeface="微软雅黑" pitchFamily="34" charset="-122"/>
                <a:cs typeface="Arial" pitchFamily="34" charset="0"/>
              </a:rPr>
              <a:t>五级分类</a:t>
            </a:r>
          </a:p>
        </p:txBody>
      </p:sp>
      <p:sp>
        <p:nvSpPr>
          <p:cNvPr id="9" name="矩形 16"/>
          <p:cNvSpPr/>
          <p:nvPr/>
        </p:nvSpPr>
        <p:spPr bwMode="auto">
          <a:xfrm>
            <a:off x="6434662" y="2646458"/>
            <a:ext cx="648072" cy="360040"/>
          </a:xfrm>
          <a:prstGeom prst="rect">
            <a:avLst/>
          </a:prstGeom>
          <a:solidFill>
            <a:schemeClr val="bg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a:r>
              <a:rPr lang="zh-CN" altLang="en-US" sz="1000" dirty="0">
                <a:latin typeface="微软雅黑" pitchFamily="34" charset="-122"/>
                <a:ea typeface="微软雅黑" pitchFamily="34" charset="-122"/>
                <a:cs typeface="Arial" pitchFamily="34" charset="0"/>
              </a:rPr>
              <a:t>期限信息</a:t>
            </a:r>
          </a:p>
        </p:txBody>
      </p:sp>
      <p:sp>
        <p:nvSpPr>
          <p:cNvPr id="10" name="矩形 17"/>
          <p:cNvSpPr/>
          <p:nvPr/>
        </p:nvSpPr>
        <p:spPr bwMode="auto">
          <a:xfrm>
            <a:off x="6434662" y="2214410"/>
            <a:ext cx="648072" cy="360040"/>
          </a:xfrm>
          <a:prstGeom prst="rect">
            <a:avLst/>
          </a:prstGeom>
          <a:solidFill>
            <a:schemeClr val="bg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r>
              <a:rPr lang="zh-CN" altLang="en-US" sz="1000" dirty="0">
                <a:latin typeface="微软雅黑" pitchFamily="34" charset="-122"/>
                <a:ea typeface="微软雅黑" pitchFamily="34" charset="-122"/>
                <a:cs typeface="Arial" pitchFamily="34" charset="0"/>
              </a:rPr>
              <a:t>借据编号</a:t>
            </a:r>
          </a:p>
        </p:txBody>
      </p:sp>
      <p:sp>
        <p:nvSpPr>
          <p:cNvPr id="11" name="矩形 18"/>
          <p:cNvSpPr/>
          <p:nvPr/>
        </p:nvSpPr>
        <p:spPr bwMode="auto">
          <a:xfrm>
            <a:off x="6650688" y="4158626"/>
            <a:ext cx="2016224" cy="864096"/>
          </a:xfrm>
          <a:prstGeom prst="rect">
            <a:avLst/>
          </a:prstGeom>
          <a:noFill/>
          <a:ln w="508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endParaRPr lang="zh-CN" altLang="en-US" sz="1000" dirty="0">
              <a:latin typeface="微软雅黑" pitchFamily="34" charset="-122"/>
              <a:ea typeface="微软雅黑" pitchFamily="34" charset="-122"/>
              <a:cs typeface="Arial" pitchFamily="34" charset="0"/>
            </a:endParaRPr>
          </a:p>
        </p:txBody>
      </p:sp>
      <p:sp>
        <p:nvSpPr>
          <p:cNvPr id="12" name="矩形 19"/>
          <p:cNvSpPr/>
          <p:nvPr/>
        </p:nvSpPr>
        <p:spPr bwMode="auto">
          <a:xfrm>
            <a:off x="3122295" y="4014610"/>
            <a:ext cx="2016224" cy="864096"/>
          </a:xfrm>
          <a:prstGeom prst="rect">
            <a:avLst/>
          </a:prstGeom>
          <a:noFill/>
          <a:ln w="508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endParaRPr lang="zh-CN" altLang="en-US" sz="1000" dirty="0">
              <a:latin typeface="微软雅黑" pitchFamily="34" charset="-122"/>
              <a:ea typeface="微软雅黑" pitchFamily="34" charset="-122"/>
              <a:cs typeface="Arial" pitchFamily="34" charset="0"/>
            </a:endParaRPr>
          </a:p>
        </p:txBody>
      </p:sp>
      <p:sp>
        <p:nvSpPr>
          <p:cNvPr id="13" name="矩形 20"/>
          <p:cNvSpPr/>
          <p:nvPr/>
        </p:nvSpPr>
        <p:spPr bwMode="auto">
          <a:xfrm>
            <a:off x="3122295" y="1710354"/>
            <a:ext cx="2016224" cy="864096"/>
          </a:xfrm>
          <a:prstGeom prst="rect">
            <a:avLst/>
          </a:prstGeom>
          <a:noFill/>
          <a:ln w="508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endParaRPr lang="zh-CN" altLang="en-US" sz="1000" dirty="0">
              <a:latin typeface="微软雅黑" pitchFamily="34" charset="-122"/>
              <a:ea typeface="微软雅黑" pitchFamily="34" charset="-122"/>
              <a:cs typeface="Arial" pitchFamily="34" charset="0"/>
            </a:endParaRPr>
          </a:p>
        </p:txBody>
      </p:sp>
      <p:cxnSp>
        <p:nvCxnSpPr>
          <p:cNvPr id="14" name="肘形连接符 21"/>
          <p:cNvCxnSpPr>
            <a:stCxn id="13" idx="3"/>
            <a:endCxn id="9" idx="1"/>
          </p:cNvCxnSpPr>
          <p:nvPr/>
        </p:nvCxnSpPr>
        <p:spPr bwMode="auto">
          <a:xfrm>
            <a:off x="5138518" y="2142402"/>
            <a:ext cx="1296144" cy="684076"/>
          </a:xfrm>
          <a:prstGeom prst="bentConnector3">
            <a:avLst>
              <a:gd name="adj1" fmla="val 50000"/>
            </a:avLst>
          </a:prstGeom>
          <a:noFill/>
          <a:ln w="12700" algn="ctr">
            <a:solidFill>
              <a:schemeClr val="hlink"/>
            </a:solidFill>
            <a:round/>
            <a:headEnd/>
            <a:tailEnd type="arrow"/>
          </a:ln>
        </p:spPr>
      </p:cxnSp>
      <p:cxnSp>
        <p:nvCxnSpPr>
          <p:cNvPr id="15" name="肘形连接符 22"/>
          <p:cNvCxnSpPr>
            <a:endCxn id="10" idx="1"/>
          </p:cNvCxnSpPr>
          <p:nvPr/>
        </p:nvCxnSpPr>
        <p:spPr bwMode="auto">
          <a:xfrm>
            <a:off x="5138518" y="1854370"/>
            <a:ext cx="1296144" cy="540060"/>
          </a:xfrm>
          <a:prstGeom prst="bentConnector3">
            <a:avLst>
              <a:gd name="adj1" fmla="val 50000"/>
            </a:avLst>
          </a:prstGeom>
          <a:noFill/>
          <a:ln w="12700" algn="ctr">
            <a:solidFill>
              <a:schemeClr val="hlink"/>
            </a:solidFill>
            <a:round/>
            <a:headEnd/>
            <a:tailEnd type="arrow"/>
          </a:ln>
        </p:spPr>
      </p:cxnSp>
      <p:cxnSp>
        <p:nvCxnSpPr>
          <p:cNvPr id="16" name="肘形连接符 23"/>
          <p:cNvCxnSpPr>
            <a:stCxn id="6" idx="1"/>
            <a:endCxn id="7" idx="1"/>
          </p:cNvCxnSpPr>
          <p:nvPr/>
        </p:nvCxnSpPr>
        <p:spPr bwMode="auto">
          <a:xfrm rot="10800000">
            <a:off x="6434662" y="3258526"/>
            <a:ext cx="216024" cy="2376264"/>
          </a:xfrm>
          <a:prstGeom prst="bentConnector3">
            <a:avLst>
              <a:gd name="adj1" fmla="val 205822"/>
            </a:avLst>
          </a:prstGeom>
          <a:noFill/>
          <a:ln w="12700" algn="ctr">
            <a:solidFill>
              <a:schemeClr val="hlink"/>
            </a:solidFill>
            <a:round/>
            <a:headEnd/>
            <a:tailEnd type="arrow"/>
          </a:ln>
        </p:spPr>
      </p:cxnSp>
      <p:cxnSp>
        <p:nvCxnSpPr>
          <p:cNvPr id="17" name="肘形连接符 24"/>
          <p:cNvCxnSpPr>
            <a:endCxn id="8" idx="1"/>
          </p:cNvCxnSpPr>
          <p:nvPr/>
        </p:nvCxnSpPr>
        <p:spPr bwMode="auto">
          <a:xfrm flipV="1">
            <a:off x="5138518" y="3690574"/>
            <a:ext cx="1296144" cy="612068"/>
          </a:xfrm>
          <a:prstGeom prst="bentConnector3">
            <a:avLst>
              <a:gd name="adj1" fmla="val 50000"/>
            </a:avLst>
          </a:prstGeom>
          <a:noFill/>
          <a:ln w="12700" algn="ctr">
            <a:solidFill>
              <a:schemeClr val="hlink"/>
            </a:solidFill>
            <a:round/>
            <a:headEnd/>
            <a:tailEnd type="arrow"/>
          </a:ln>
        </p:spPr>
      </p:cxnSp>
      <p:sp>
        <p:nvSpPr>
          <p:cNvPr id="18" name="矩形 25"/>
          <p:cNvSpPr/>
          <p:nvPr/>
        </p:nvSpPr>
        <p:spPr bwMode="auto">
          <a:xfrm>
            <a:off x="7226751" y="1854370"/>
            <a:ext cx="1403648" cy="288032"/>
          </a:xfrm>
          <a:prstGeom prst="rect">
            <a:avLst/>
          </a:prstGeom>
          <a:solidFill>
            <a:schemeClr val="tx2"/>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r>
              <a:rPr lang="zh-CN" altLang="en-US" sz="1000" dirty="0">
                <a:solidFill>
                  <a:schemeClr val="bg1"/>
                </a:solidFill>
                <a:latin typeface="微软雅黑" pitchFamily="34" charset="-122"/>
                <a:ea typeface="微软雅黑" pitchFamily="34" charset="-122"/>
                <a:cs typeface="Arial" pitchFamily="34" charset="0"/>
              </a:rPr>
              <a:t>风险数据集市借据表</a:t>
            </a:r>
          </a:p>
        </p:txBody>
      </p:sp>
      <p:sp>
        <p:nvSpPr>
          <p:cNvPr id="19" name="矩形 26"/>
          <p:cNvSpPr/>
          <p:nvPr/>
        </p:nvSpPr>
        <p:spPr bwMode="auto">
          <a:xfrm>
            <a:off x="313983" y="1278307"/>
            <a:ext cx="1403648" cy="288032"/>
          </a:xfrm>
          <a:prstGeom prst="rect">
            <a:avLst/>
          </a:prstGeom>
          <a:solidFill>
            <a:srgbClr val="FFFF00"/>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r>
              <a:rPr lang="zh-CN" altLang="en-US" sz="1300" dirty="0">
                <a:latin typeface="微软雅黑" pitchFamily="34" charset="-122"/>
                <a:ea typeface="微软雅黑" pitchFamily="34" charset="-122"/>
                <a:cs typeface="Arial" pitchFamily="34" charset="0"/>
              </a:rPr>
              <a:t>风险数据集市</a:t>
            </a:r>
          </a:p>
        </p:txBody>
      </p:sp>
      <p:sp>
        <p:nvSpPr>
          <p:cNvPr id="20" name="矩形 27"/>
          <p:cNvSpPr/>
          <p:nvPr/>
        </p:nvSpPr>
        <p:spPr bwMode="auto">
          <a:xfrm>
            <a:off x="313983" y="1638347"/>
            <a:ext cx="1403648" cy="288032"/>
          </a:xfrm>
          <a:prstGeom prst="rect">
            <a:avLst/>
          </a:prstGeom>
          <a:solidFill>
            <a:srgbClr val="CCECFF"/>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219" rIns="0" bIns="43219" numCol="1" rtlCol="0" anchor="t" anchorCtr="0" compatLnSpc="1">
            <a:prstTxWarp prst="textNoShape">
              <a:avLst/>
            </a:prstTxWarp>
          </a:bodyPr>
          <a:lstStyle/>
          <a:p>
            <a:pPr algn="ctr" defTabSz="864382"/>
            <a:r>
              <a:rPr lang="zh-CN" altLang="en-US" sz="1300" dirty="0" smtClean="0">
                <a:latin typeface="微软雅黑" pitchFamily="34" charset="-122"/>
                <a:ea typeface="微软雅黑" pitchFamily="34" charset="-122"/>
                <a:cs typeface="Arial" pitchFamily="34" charset="0"/>
              </a:rPr>
              <a:t>数据仓库</a:t>
            </a:r>
            <a:endParaRPr lang="zh-CN" altLang="en-US" sz="1300" dirty="0">
              <a:latin typeface="微软雅黑" pitchFamily="34" charset="-122"/>
              <a:ea typeface="微软雅黑" pitchFamily="34" charset="-122"/>
              <a:cs typeface="Arial" pitchFamily="34" charset="0"/>
            </a:endParaRPr>
          </a:p>
        </p:txBody>
      </p:sp>
      <p:sp>
        <p:nvSpPr>
          <p:cNvPr id="21" name="TextBox 77"/>
          <p:cNvSpPr txBox="1"/>
          <p:nvPr/>
        </p:nvSpPr>
        <p:spPr bwMode="auto">
          <a:xfrm>
            <a:off x="289811" y="1021632"/>
            <a:ext cx="500137" cy="200055"/>
          </a:xfrm>
          <a:prstGeom prst="rect">
            <a:avLst/>
          </a:prstGeom>
          <a:solidFill>
            <a:schemeClr val="bg1"/>
          </a:solidFill>
          <a:ln w="9525" algn="ctr">
            <a:noFill/>
            <a:miter lim="800000"/>
            <a:headEnd/>
            <a:tailEnd/>
          </a:ln>
          <a:effectLst/>
        </p:spPr>
        <p:txBody>
          <a:bodyPr wrap="none" lIns="0" tIns="0" rIns="0" bIns="0" rtlCol="0">
            <a:spAutoFit/>
          </a:bodyPr>
          <a:lstStyle/>
          <a:p>
            <a:pPr algn="ctr">
              <a:spcBef>
                <a:spcPct val="50000"/>
              </a:spcBef>
              <a:buNone/>
            </a:pPr>
            <a:r>
              <a:rPr lang="zh-CN" altLang="en-US" sz="1300" b="1" dirty="0">
                <a:latin typeface="微软雅黑" pitchFamily="34" charset="-122"/>
                <a:ea typeface="微软雅黑" pitchFamily="34" charset="-122"/>
                <a:cs typeface="Arial" pitchFamily="34" charset="0"/>
              </a:rPr>
              <a:t>图例：</a:t>
            </a:r>
          </a:p>
        </p:txBody>
      </p:sp>
    </p:spTree>
    <p:extLst>
      <p:ext uri="{BB962C8B-B14F-4D97-AF65-F5344CB8AC3E}">
        <p14:creationId xmlns:p14="http://schemas.microsoft.com/office/powerpoint/2010/main" val="132216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数据模型</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55</a:t>
            </a:fld>
            <a:endParaRPr lang="en-GB" dirty="0"/>
          </a:p>
        </p:txBody>
      </p:sp>
      <p:grpSp>
        <p:nvGrpSpPr>
          <p:cNvPr id="6" name="Group 5"/>
          <p:cNvGrpSpPr/>
          <p:nvPr/>
        </p:nvGrpSpPr>
        <p:grpSpPr>
          <a:xfrm>
            <a:off x="0" y="1018552"/>
            <a:ext cx="9067235" cy="5382248"/>
            <a:chOff x="0" y="1018552"/>
            <a:chExt cx="9067235" cy="5382248"/>
          </a:xfrm>
        </p:grpSpPr>
        <p:pic>
          <p:nvPicPr>
            <p:cNvPr id="5" name="Picture 3"/>
            <p:cNvPicPr>
              <a:picLocks noChangeArrowheads="1"/>
            </p:cNvPicPr>
            <p:nvPr/>
          </p:nvPicPr>
          <p:blipFill>
            <a:blip r:embed="rId2"/>
            <a:srcRect/>
            <a:stretch>
              <a:fillRect/>
            </a:stretch>
          </p:blipFill>
          <p:spPr bwMode="auto">
            <a:xfrm>
              <a:off x="67235" y="1018552"/>
              <a:ext cx="9000000" cy="5311513"/>
            </a:xfrm>
            <a:prstGeom prst="rect">
              <a:avLst/>
            </a:prstGeom>
            <a:noFill/>
            <a:ln w="9525">
              <a:noFill/>
              <a:miter lim="800000"/>
              <a:headEnd/>
              <a:tailEnd/>
            </a:ln>
            <a:effectLst/>
          </p:spPr>
        </p:pic>
        <p:sp>
          <p:nvSpPr>
            <p:cNvPr id="2" name="Rectangle 1"/>
            <p:cNvSpPr/>
            <p:nvPr/>
          </p:nvSpPr>
          <p:spPr>
            <a:xfrm>
              <a:off x="0" y="6298306"/>
              <a:ext cx="9067235" cy="102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902656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数据管控</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56</a:t>
            </a:fld>
            <a:endParaRPr lang="en-GB" dirty="0"/>
          </a:p>
        </p:txBody>
      </p:sp>
      <p:sp>
        <p:nvSpPr>
          <p:cNvPr id="5" name="圆角矩形 5"/>
          <p:cNvSpPr/>
          <p:nvPr/>
        </p:nvSpPr>
        <p:spPr bwMode="auto">
          <a:xfrm>
            <a:off x="2039815" y="4302794"/>
            <a:ext cx="593153" cy="1868003"/>
          </a:xfrm>
          <a:prstGeom prst="roundRect">
            <a:avLst/>
          </a:prstGeom>
          <a:noFill/>
          <a:ln w="9525" cap="flat" cmpd="sng" algn="ctr">
            <a:solidFill>
              <a:srgbClr val="808080"/>
            </a:solidFill>
            <a:prstDash val="sysDash"/>
            <a:round/>
            <a:headEnd type="none" w="med" len="med"/>
            <a:tailEnd type="none" w="med" len="med"/>
          </a:ln>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endParaRPr lang="en-US" sz="1100" dirty="0">
              <a:latin typeface="微软雅黑" pitchFamily="34" charset="-122"/>
              <a:ea typeface="微软雅黑" pitchFamily="34" charset="-122"/>
            </a:endParaRPr>
          </a:p>
        </p:txBody>
      </p:sp>
      <p:sp>
        <p:nvSpPr>
          <p:cNvPr id="6" name="Rectangle 116"/>
          <p:cNvSpPr/>
          <p:nvPr/>
        </p:nvSpPr>
        <p:spPr bwMode="auto">
          <a:xfrm>
            <a:off x="410894" y="4537544"/>
            <a:ext cx="633046" cy="1576387"/>
          </a:xfrm>
          <a:prstGeom prst="rect">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endParaRPr lang="zh-CN" altLang="en-US" sz="1300" b="1">
              <a:solidFill>
                <a:schemeClr val="bg1"/>
              </a:solidFill>
              <a:latin typeface="微软雅黑" pitchFamily="34" charset="-122"/>
              <a:ea typeface="微软雅黑" pitchFamily="34" charset="-122"/>
            </a:endParaRPr>
          </a:p>
        </p:txBody>
      </p:sp>
      <p:pic>
        <p:nvPicPr>
          <p:cNvPr id="7" name="Picture 4" descr="person_employ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35" y="4728044"/>
            <a:ext cx="193431"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person_employ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35" y="5445593"/>
            <a:ext cx="193431"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0"/>
          <p:cNvSpPr txBox="1">
            <a:spLocks noChangeArrowheads="1"/>
          </p:cNvSpPr>
          <p:nvPr/>
        </p:nvSpPr>
        <p:spPr bwMode="auto">
          <a:xfrm>
            <a:off x="354623" y="5032618"/>
            <a:ext cx="759655" cy="2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38" tIns="43219" rIns="86438" bIns="43219">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eaLnBrk="1" hangingPunct="1"/>
            <a:r>
              <a:rPr lang="zh-CN" altLang="en-US" sz="900" dirty="0">
                <a:latin typeface="微软雅黑" pitchFamily="34" charset="-122"/>
                <a:ea typeface="微软雅黑" pitchFamily="34" charset="-122"/>
              </a:rPr>
              <a:t>数据生产者</a:t>
            </a:r>
          </a:p>
        </p:txBody>
      </p:sp>
      <p:sp>
        <p:nvSpPr>
          <p:cNvPr id="10" name="TextBox 41"/>
          <p:cNvSpPr txBox="1">
            <a:spLocks noChangeArrowheads="1"/>
          </p:cNvSpPr>
          <p:nvPr/>
        </p:nvSpPr>
        <p:spPr bwMode="auto">
          <a:xfrm>
            <a:off x="354623" y="5772618"/>
            <a:ext cx="759655" cy="2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8" tIns="43219" rIns="86438" bIns="43219">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eaLnBrk="1" hangingPunct="1"/>
            <a:r>
              <a:rPr lang="zh-CN" altLang="en-US" sz="900" dirty="0">
                <a:latin typeface="微软雅黑" pitchFamily="34" charset="-122"/>
                <a:ea typeface="微软雅黑" pitchFamily="34" charset="-122"/>
              </a:rPr>
              <a:t>数据使用者</a:t>
            </a:r>
          </a:p>
        </p:txBody>
      </p:sp>
      <p:cxnSp>
        <p:nvCxnSpPr>
          <p:cNvPr id="11" name="Straight Arrow Connector 75"/>
          <p:cNvCxnSpPr/>
          <p:nvPr/>
        </p:nvCxnSpPr>
        <p:spPr bwMode="auto">
          <a:xfrm>
            <a:off x="1473958" y="4666130"/>
            <a:ext cx="1229538" cy="0"/>
          </a:xfrm>
          <a:prstGeom prst="straightConnector1">
            <a:avLst/>
          </a:prstGeom>
          <a:solidFill>
            <a:schemeClr val="accent1"/>
          </a:solidFill>
          <a:ln w="19050" cap="flat" cmpd="sng" algn="ctr">
            <a:solidFill>
              <a:schemeClr val="bg1">
                <a:lumMod val="50000"/>
              </a:schemeClr>
            </a:solidFill>
            <a:prstDash val="solid"/>
            <a:round/>
            <a:headEnd type="none" w="med" len="med"/>
            <a:tailEnd type="triangle"/>
          </a:ln>
          <a:effectLst/>
        </p:spPr>
      </p:cxnSp>
      <p:cxnSp>
        <p:nvCxnSpPr>
          <p:cNvPr id="12" name="Straight Arrow Connector 125"/>
          <p:cNvCxnSpPr/>
          <p:nvPr/>
        </p:nvCxnSpPr>
        <p:spPr bwMode="auto">
          <a:xfrm>
            <a:off x="1448763" y="5253505"/>
            <a:ext cx="1259793" cy="0"/>
          </a:xfrm>
          <a:prstGeom prst="straightConnector1">
            <a:avLst/>
          </a:prstGeom>
          <a:solidFill>
            <a:schemeClr val="accent1"/>
          </a:solidFill>
          <a:ln w="19050" cap="flat" cmpd="sng" algn="ctr">
            <a:solidFill>
              <a:schemeClr val="bg1">
                <a:lumMod val="50000"/>
              </a:schemeClr>
            </a:solidFill>
            <a:prstDash val="solid"/>
            <a:round/>
            <a:headEnd type="none" w="med" len="med"/>
            <a:tailEnd type="triangle"/>
          </a:ln>
          <a:effectLst/>
        </p:spPr>
      </p:cxnSp>
      <p:cxnSp>
        <p:nvCxnSpPr>
          <p:cNvPr id="13" name="Straight Arrow Connector 126"/>
          <p:cNvCxnSpPr/>
          <p:nvPr/>
        </p:nvCxnSpPr>
        <p:spPr bwMode="auto">
          <a:xfrm>
            <a:off x="1436165" y="5840880"/>
            <a:ext cx="1262769" cy="0"/>
          </a:xfrm>
          <a:prstGeom prst="straightConnector1">
            <a:avLst/>
          </a:prstGeom>
          <a:solidFill>
            <a:schemeClr val="accent1"/>
          </a:solidFill>
          <a:ln w="19050" cap="flat" cmpd="sng" algn="ctr">
            <a:solidFill>
              <a:schemeClr val="bg1">
                <a:lumMod val="50000"/>
              </a:schemeClr>
            </a:solidFill>
            <a:prstDash val="solid"/>
            <a:round/>
            <a:headEnd type="none" w="med" len="med"/>
            <a:tailEnd type="triangle"/>
          </a:ln>
          <a:effectLst/>
        </p:spPr>
      </p:cxnSp>
      <p:sp>
        <p:nvSpPr>
          <p:cNvPr id="14" name="Flowchart: Document 72"/>
          <p:cNvSpPr/>
          <p:nvPr/>
        </p:nvSpPr>
        <p:spPr bwMode="auto">
          <a:xfrm>
            <a:off x="2092569" y="4381968"/>
            <a:ext cx="509954" cy="511175"/>
          </a:xfrm>
          <a:prstGeom prst="flowChartDocument">
            <a:avLst/>
          </a:prstGeom>
          <a:solidFill>
            <a:srgbClr val="E5FFAB"/>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zh-CN" altLang="en-US" sz="1100" dirty="0">
                <a:solidFill>
                  <a:schemeClr val="tx1"/>
                </a:solidFill>
                <a:latin typeface="微软雅黑" pitchFamily="34" charset="-122"/>
                <a:ea typeface="微软雅黑" pitchFamily="34" charset="-122"/>
              </a:rPr>
              <a:t>数据</a:t>
            </a:r>
            <a:r>
              <a:rPr lang="en-US" altLang="zh-CN" sz="1100" dirty="0">
                <a:solidFill>
                  <a:schemeClr val="tx1"/>
                </a:solidFill>
                <a:latin typeface="微软雅黑" pitchFamily="34" charset="-122"/>
                <a:ea typeface="微软雅黑" pitchFamily="34" charset="-122"/>
              </a:rPr>
              <a:t/>
            </a:r>
            <a:br>
              <a:rPr lang="en-US" altLang="zh-CN" sz="1100" dirty="0">
                <a:solidFill>
                  <a:schemeClr val="tx1"/>
                </a:solidFill>
                <a:latin typeface="微软雅黑" pitchFamily="34" charset="-122"/>
                <a:ea typeface="微软雅黑" pitchFamily="34" charset="-122"/>
              </a:rPr>
            </a:br>
            <a:r>
              <a:rPr lang="zh-CN" altLang="en-US" sz="1100" dirty="0">
                <a:solidFill>
                  <a:schemeClr val="tx1"/>
                </a:solidFill>
                <a:latin typeface="微软雅黑" pitchFamily="34" charset="-122"/>
                <a:ea typeface="微软雅黑" pitchFamily="34" charset="-122"/>
              </a:rPr>
              <a:t>信息</a:t>
            </a:r>
          </a:p>
        </p:txBody>
      </p:sp>
      <p:sp>
        <p:nvSpPr>
          <p:cNvPr id="15" name="AutoShape 56"/>
          <p:cNvSpPr>
            <a:spLocks noChangeArrowheads="1"/>
          </p:cNvSpPr>
          <p:nvPr/>
        </p:nvSpPr>
        <p:spPr bwMode="auto">
          <a:xfrm>
            <a:off x="1128347" y="4485154"/>
            <a:ext cx="489438" cy="463550"/>
          </a:xfrm>
          <a:prstGeom prst="flowChartMagneticDisk">
            <a:avLst/>
          </a:prstGeom>
          <a:solidFill>
            <a:schemeClr val="bg1">
              <a:lumMod val="85000"/>
            </a:schemeClr>
          </a:solidFill>
          <a:ln w="9525">
            <a:solidFill>
              <a:srgbClr val="EAEAEA"/>
            </a:solidFill>
            <a:round/>
            <a:headEnd/>
            <a:tailEnd/>
          </a:ln>
          <a:effectLst>
            <a:outerShdw blurRad="50800" dist="38100" dir="2700000" algn="tl" rotWithShape="0">
              <a:prstClr val="black">
                <a:alpha val="40000"/>
              </a:prstClr>
            </a:outerShdw>
          </a:effectLst>
        </p:spPr>
        <p:txBody>
          <a:bodyPr wrap="none" lIns="86438" tIns="43219" rIns="86438" bIns="43219" anchor="ctr"/>
          <a:lstStyle/>
          <a:p>
            <a:pPr algn="ctr">
              <a:defRPr/>
            </a:pPr>
            <a:r>
              <a:rPr lang="zh-CN" altLang="en-US" sz="1100" dirty="0">
                <a:solidFill>
                  <a:srgbClr val="000000"/>
                </a:solidFill>
                <a:latin typeface="微软雅黑" pitchFamily="34" charset="-122"/>
                <a:ea typeface="微软雅黑" pitchFamily="34" charset="-122"/>
              </a:rPr>
              <a:t>源系统</a:t>
            </a:r>
            <a:endParaRPr lang="zh-CN" altLang="zh-CN" sz="1100" dirty="0">
              <a:solidFill>
                <a:srgbClr val="000000"/>
              </a:solidFill>
              <a:latin typeface="微软雅黑" pitchFamily="34" charset="-122"/>
              <a:ea typeface="微软雅黑" pitchFamily="34" charset="-122"/>
            </a:endParaRPr>
          </a:p>
        </p:txBody>
      </p:sp>
      <p:sp>
        <p:nvSpPr>
          <p:cNvPr id="16" name="AutoShape 56"/>
          <p:cNvSpPr>
            <a:spLocks noChangeArrowheads="1"/>
          </p:cNvSpPr>
          <p:nvPr/>
        </p:nvSpPr>
        <p:spPr bwMode="auto">
          <a:xfrm>
            <a:off x="1128347" y="5051892"/>
            <a:ext cx="489438" cy="461962"/>
          </a:xfrm>
          <a:prstGeom prst="flowChartMagneticDisk">
            <a:avLst/>
          </a:prstGeom>
          <a:solidFill>
            <a:schemeClr val="bg1">
              <a:lumMod val="85000"/>
            </a:schemeClr>
          </a:solidFill>
          <a:ln w="9525">
            <a:solidFill>
              <a:srgbClr val="EAEAEA"/>
            </a:solidFill>
            <a:round/>
            <a:headEnd/>
            <a:tailEnd/>
          </a:ln>
          <a:effectLst>
            <a:outerShdw blurRad="50800" dist="38100" dir="2700000" algn="tl" rotWithShape="0">
              <a:prstClr val="black">
                <a:alpha val="40000"/>
              </a:prstClr>
            </a:outerShdw>
          </a:effectLst>
        </p:spPr>
        <p:txBody>
          <a:bodyPr wrap="none" lIns="86438" tIns="43219" rIns="86438" bIns="43219" anchor="ctr"/>
          <a:lstStyle/>
          <a:p>
            <a:pPr algn="ctr">
              <a:defRPr/>
            </a:pPr>
            <a:r>
              <a:rPr lang="zh-CN" altLang="en-US" sz="1100" dirty="0">
                <a:solidFill>
                  <a:srgbClr val="000000"/>
                </a:solidFill>
                <a:latin typeface="微软雅黑" pitchFamily="34" charset="-122"/>
                <a:ea typeface="微软雅黑" pitchFamily="34" charset="-122"/>
              </a:rPr>
              <a:t>源系统</a:t>
            </a:r>
            <a:endParaRPr lang="zh-CN" altLang="zh-CN" sz="1100" dirty="0">
              <a:solidFill>
                <a:srgbClr val="000000"/>
              </a:solidFill>
              <a:latin typeface="微软雅黑" pitchFamily="34" charset="-122"/>
              <a:ea typeface="微软雅黑" pitchFamily="34" charset="-122"/>
            </a:endParaRPr>
          </a:p>
        </p:txBody>
      </p:sp>
      <p:sp>
        <p:nvSpPr>
          <p:cNvPr id="17" name="AutoShape 56"/>
          <p:cNvSpPr>
            <a:spLocks noChangeArrowheads="1"/>
          </p:cNvSpPr>
          <p:nvPr/>
        </p:nvSpPr>
        <p:spPr bwMode="auto">
          <a:xfrm>
            <a:off x="1128347" y="5596405"/>
            <a:ext cx="489438" cy="461963"/>
          </a:xfrm>
          <a:prstGeom prst="flowChartMagneticDisk">
            <a:avLst/>
          </a:prstGeom>
          <a:solidFill>
            <a:schemeClr val="bg1">
              <a:lumMod val="85000"/>
            </a:schemeClr>
          </a:solidFill>
          <a:ln w="9525">
            <a:solidFill>
              <a:srgbClr val="EAEAEA"/>
            </a:solidFill>
            <a:round/>
            <a:headEnd/>
            <a:tailEnd/>
          </a:ln>
          <a:effectLst>
            <a:outerShdw blurRad="50800" dist="38100" dir="2700000" algn="tl" rotWithShape="0">
              <a:prstClr val="black">
                <a:alpha val="40000"/>
              </a:prstClr>
            </a:outerShdw>
          </a:effectLst>
        </p:spPr>
        <p:txBody>
          <a:bodyPr wrap="none" lIns="86438" tIns="43219" rIns="86438" bIns="43219" anchor="ctr"/>
          <a:lstStyle/>
          <a:p>
            <a:pPr algn="ctr">
              <a:defRPr/>
            </a:pPr>
            <a:r>
              <a:rPr lang="zh-CN" altLang="en-US" sz="1100">
                <a:solidFill>
                  <a:srgbClr val="000000"/>
                </a:solidFill>
                <a:latin typeface="微软雅黑" pitchFamily="34" charset="-122"/>
                <a:ea typeface="微软雅黑" pitchFamily="34" charset="-122"/>
              </a:rPr>
              <a:t>源系统</a:t>
            </a:r>
            <a:endParaRPr lang="zh-CN" altLang="zh-CN" sz="1100">
              <a:solidFill>
                <a:srgbClr val="000000"/>
              </a:solidFill>
              <a:latin typeface="微软雅黑" pitchFamily="34" charset="-122"/>
              <a:ea typeface="微软雅黑" pitchFamily="34" charset="-122"/>
            </a:endParaRPr>
          </a:p>
        </p:txBody>
      </p:sp>
      <p:sp>
        <p:nvSpPr>
          <p:cNvPr id="18" name="Can 83"/>
          <p:cNvSpPr/>
          <p:nvPr/>
        </p:nvSpPr>
        <p:spPr bwMode="auto">
          <a:xfrm>
            <a:off x="2724303" y="4334342"/>
            <a:ext cx="1974726" cy="1627188"/>
          </a:xfrm>
          <a:prstGeom prst="can">
            <a:avLst>
              <a:gd name="adj" fmla="val 12892"/>
            </a:avLst>
          </a:prstGeom>
          <a:solidFill>
            <a:schemeClr val="bg1">
              <a:lumMod val="85000"/>
            </a:schemeClr>
          </a:solidFill>
          <a:ln w="9525">
            <a:solidFill>
              <a:srgbClr val="EAEAEA"/>
            </a:solidFill>
            <a:round/>
            <a:headEnd/>
            <a:tailEnd/>
          </a:ln>
          <a:effectLst>
            <a:outerShdw blurRad="50800" dist="38100" dir="2700000" algn="tl" rotWithShape="0">
              <a:prstClr val="black">
                <a:alpha val="40000"/>
              </a:prstClr>
            </a:outerShdw>
          </a:effectLst>
        </p:spPr>
        <p:txBody>
          <a:bodyPr wrap="none" lIns="86438" tIns="43219" rIns="86438" bIns="43219"/>
          <a:lstStyle/>
          <a:p>
            <a:pPr algn="ctr">
              <a:defRPr/>
            </a:pPr>
            <a:r>
              <a:rPr lang="zh-CN" altLang="en-US" sz="1300" dirty="0">
                <a:solidFill>
                  <a:srgbClr val="000000"/>
                </a:solidFill>
                <a:latin typeface="微软雅黑" pitchFamily="34" charset="-122"/>
                <a:ea typeface="微软雅黑" pitchFamily="34" charset="-122"/>
              </a:rPr>
              <a:t>风险数据集市</a:t>
            </a:r>
          </a:p>
        </p:txBody>
      </p:sp>
      <p:grpSp>
        <p:nvGrpSpPr>
          <p:cNvPr id="19" name="组合 10"/>
          <p:cNvGrpSpPr/>
          <p:nvPr/>
        </p:nvGrpSpPr>
        <p:grpSpPr>
          <a:xfrm>
            <a:off x="3577813" y="1160931"/>
            <a:ext cx="2668647" cy="1748051"/>
            <a:chOff x="3328987" y="1295400"/>
            <a:chExt cx="3529013" cy="1728787"/>
          </a:xfrm>
        </p:grpSpPr>
        <p:sp>
          <p:nvSpPr>
            <p:cNvPr id="20" name="Rectangle 92"/>
            <p:cNvSpPr/>
            <p:nvPr/>
          </p:nvSpPr>
          <p:spPr bwMode="auto">
            <a:xfrm>
              <a:off x="3328987" y="1295400"/>
              <a:ext cx="3529013" cy="1728787"/>
            </a:xfrm>
            <a:prstGeom prst="rect">
              <a:avLst/>
            </a:prstGeom>
            <a:solidFill>
              <a:schemeClr val="bg1"/>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300" dirty="0">
                  <a:solidFill>
                    <a:schemeClr val="tx1"/>
                  </a:solidFill>
                  <a:latin typeface="微软雅黑" pitchFamily="34" charset="-122"/>
                  <a:ea typeface="微软雅黑" pitchFamily="34" charset="-122"/>
                </a:rPr>
                <a:t>数据质量应用</a:t>
              </a:r>
            </a:p>
          </p:txBody>
        </p:sp>
        <p:sp>
          <p:nvSpPr>
            <p:cNvPr id="21" name="Rectangle 64"/>
            <p:cNvSpPr/>
            <p:nvPr/>
          </p:nvSpPr>
          <p:spPr bwMode="auto">
            <a:xfrm>
              <a:off x="4046537" y="2346006"/>
              <a:ext cx="864000" cy="55245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72000" rIns="0" bIns="36000" anchor="ctr"/>
            <a:lstStyle/>
            <a:p>
              <a:pPr algn="ctr">
                <a:lnSpc>
                  <a:spcPct val="90000"/>
                </a:lnSpc>
                <a:buClr>
                  <a:srgbClr val="000000"/>
                </a:buClr>
                <a:tabLst>
                  <a:tab pos="2054409" algn="l"/>
                </a:tabLst>
                <a:defRPr/>
              </a:pPr>
              <a:r>
                <a:rPr lang="zh-CN" altLang="en-US" sz="1000" dirty="0">
                  <a:solidFill>
                    <a:srgbClr val="0D0D0D"/>
                  </a:solidFill>
                  <a:latin typeface="微软雅黑" pitchFamily="34" charset="-122"/>
                  <a:ea typeface="微软雅黑" pitchFamily="34" charset="-122"/>
                  <a:cs typeface="Arial" charset="0"/>
                </a:rPr>
                <a:t>数据质量检查规则管理</a:t>
              </a:r>
            </a:p>
          </p:txBody>
        </p:sp>
        <p:sp>
          <p:nvSpPr>
            <p:cNvPr id="22" name="Rectangle 68"/>
            <p:cNvSpPr/>
            <p:nvPr/>
          </p:nvSpPr>
          <p:spPr bwMode="auto">
            <a:xfrm>
              <a:off x="4013200" y="1709737"/>
              <a:ext cx="2746375" cy="550863"/>
            </a:xfrm>
            <a:prstGeom prst="rect">
              <a:avLst/>
            </a:prstGeom>
            <a:solidFill>
              <a:schemeClr val="bg1">
                <a:lumMod val="95000"/>
              </a:schemeClr>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a:solidFill>
                    <a:schemeClr val="tx1"/>
                  </a:solidFill>
                  <a:latin typeface="微软雅黑" pitchFamily="34" charset="-122"/>
                  <a:ea typeface="微软雅黑" pitchFamily="34" charset="-122"/>
                </a:rPr>
                <a:t>数据质量问题分析</a:t>
              </a:r>
            </a:p>
          </p:txBody>
        </p:sp>
        <p:sp>
          <p:nvSpPr>
            <p:cNvPr id="23" name="Rectangle 69"/>
            <p:cNvSpPr/>
            <p:nvPr/>
          </p:nvSpPr>
          <p:spPr bwMode="auto">
            <a:xfrm flipH="1">
              <a:off x="3451225" y="1709736"/>
              <a:ext cx="525462" cy="118872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90000" tIns="72000" rIns="90000" bIns="36000" anchor="ctr">
              <a:normAutofit lnSpcReduction="10000"/>
            </a:bodyPr>
            <a:lstStyle/>
            <a:p>
              <a:pPr algn="ctr">
                <a:buClr>
                  <a:srgbClr val="000000"/>
                </a:buClr>
                <a:tabLst>
                  <a:tab pos="2054409" algn="l"/>
                </a:tabLst>
                <a:defRPr/>
              </a:pPr>
              <a:r>
                <a:rPr lang="zh-CN" altLang="en-US" sz="900">
                  <a:solidFill>
                    <a:srgbClr val="0D0D0D"/>
                  </a:solidFill>
                  <a:latin typeface="微软雅黑" pitchFamily="34" charset="-122"/>
                  <a:ea typeface="微软雅黑" pitchFamily="34" charset="-122"/>
                  <a:cs typeface="Arial" charset="0"/>
                </a:rPr>
                <a:t>数据质量稽核引擎</a:t>
              </a:r>
            </a:p>
          </p:txBody>
        </p:sp>
        <p:sp>
          <p:nvSpPr>
            <p:cNvPr id="24" name="Rectangle 70"/>
            <p:cNvSpPr/>
            <p:nvPr/>
          </p:nvSpPr>
          <p:spPr bwMode="auto">
            <a:xfrm>
              <a:off x="5895575" y="2346006"/>
              <a:ext cx="864000" cy="55245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72000" rIns="0" bIns="36000" anchor="ctr"/>
            <a:lstStyle/>
            <a:p>
              <a:pPr algn="ctr">
                <a:lnSpc>
                  <a:spcPct val="90000"/>
                </a:lnSpc>
                <a:buClr>
                  <a:srgbClr val="000000"/>
                </a:buClr>
                <a:tabLst>
                  <a:tab pos="2054409" algn="l"/>
                </a:tabLst>
              </a:pPr>
              <a:r>
                <a:rPr lang="zh-CN" altLang="en-US" sz="1000" dirty="0">
                  <a:solidFill>
                    <a:srgbClr val="0D0D0D"/>
                  </a:solidFill>
                  <a:latin typeface="微软雅黑" pitchFamily="34" charset="-122"/>
                  <a:ea typeface="微软雅黑" pitchFamily="34" charset="-122"/>
                  <a:cs typeface="Arial" charset="0"/>
                </a:rPr>
                <a:t>数据质量</a:t>
              </a:r>
              <a:r>
                <a:rPr lang="en-US" altLang="zh-CN" sz="1000" dirty="0">
                  <a:solidFill>
                    <a:srgbClr val="0D0D0D"/>
                  </a:solidFill>
                  <a:latin typeface="微软雅黑" pitchFamily="34" charset="-122"/>
                  <a:ea typeface="微软雅黑" pitchFamily="34" charset="-122"/>
                  <a:cs typeface="Arial" charset="0"/>
                </a:rPr>
                <a:t/>
              </a:r>
              <a:br>
                <a:rPr lang="en-US" altLang="zh-CN" sz="1000" dirty="0">
                  <a:solidFill>
                    <a:srgbClr val="0D0D0D"/>
                  </a:solidFill>
                  <a:latin typeface="微软雅黑" pitchFamily="34" charset="-122"/>
                  <a:ea typeface="微软雅黑" pitchFamily="34" charset="-122"/>
                  <a:cs typeface="Arial" charset="0"/>
                </a:rPr>
              </a:br>
              <a:r>
                <a:rPr lang="zh-CN" altLang="en-US" sz="1000" dirty="0">
                  <a:solidFill>
                    <a:srgbClr val="0D0D0D"/>
                  </a:solidFill>
                  <a:latin typeface="微软雅黑" pitchFamily="34" charset="-122"/>
                  <a:ea typeface="微软雅黑" pitchFamily="34" charset="-122"/>
                  <a:cs typeface="Arial" charset="0"/>
                </a:rPr>
                <a:t>知识管理</a:t>
              </a:r>
            </a:p>
          </p:txBody>
        </p:sp>
        <p:sp>
          <p:nvSpPr>
            <p:cNvPr id="25" name="Rectangle 71"/>
            <p:cNvSpPr/>
            <p:nvPr/>
          </p:nvSpPr>
          <p:spPr bwMode="auto">
            <a:xfrm>
              <a:off x="4971056" y="2346006"/>
              <a:ext cx="864000" cy="55245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72000" rIns="0" bIns="36000" anchor="ctr"/>
            <a:lstStyle/>
            <a:p>
              <a:pPr algn="ctr">
                <a:lnSpc>
                  <a:spcPct val="90000"/>
                </a:lnSpc>
                <a:buClr>
                  <a:srgbClr val="000000"/>
                </a:buClr>
                <a:tabLst>
                  <a:tab pos="2054409" algn="l"/>
                </a:tabLst>
              </a:pPr>
              <a:r>
                <a:rPr lang="zh-CN" altLang="en-US" sz="1000" dirty="0">
                  <a:solidFill>
                    <a:srgbClr val="0D0D0D"/>
                  </a:solidFill>
                  <a:latin typeface="微软雅黑" pitchFamily="34" charset="-122"/>
                  <a:ea typeface="微软雅黑" pitchFamily="34" charset="-122"/>
                  <a:cs typeface="Arial" charset="0"/>
                </a:rPr>
                <a:t>数据质量</a:t>
              </a:r>
              <a:r>
                <a:rPr lang="en-US" altLang="zh-CN" sz="1000" dirty="0">
                  <a:solidFill>
                    <a:srgbClr val="0D0D0D"/>
                  </a:solidFill>
                  <a:latin typeface="微软雅黑" pitchFamily="34" charset="-122"/>
                  <a:ea typeface="微软雅黑" pitchFamily="34" charset="-122"/>
                  <a:cs typeface="Arial" charset="0"/>
                </a:rPr>
                <a:t/>
              </a:r>
              <a:br>
                <a:rPr lang="en-US" altLang="zh-CN" sz="1000" dirty="0">
                  <a:solidFill>
                    <a:srgbClr val="0D0D0D"/>
                  </a:solidFill>
                  <a:latin typeface="微软雅黑" pitchFamily="34" charset="-122"/>
                  <a:ea typeface="微软雅黑" pitchFamily="34" charset="-122"/>
                  <a:cs typeface="Arial" charset="0"/>
                </a:rPr>
              </a:br>
              <a:r>
                <a:rPr lang="zh-CN" altLang="en-US" sz="1000" dirty="0">
                  <a:solidFill>
                    <a:srgbClr val="0D0D0D"/>
                  </a:solidFill>
                  <a:latin typeface="微软雅黑" pitchFamily="34" charset="-122"/>
                  <a:ea typeface="微软雅黑" pitchFamily="34" charset="-122"/>
                  <a:cs typeface="Arial" charset="0"/>
                </a:rPr>
                <a:t>问题管理</a:t>
              </a:r>
            </a:p>
          </p:txBody>
        </p:sp>
      </p:grpSp>
      <p:sp>
        <p:nvSpPr>
          <p:cNvPr id="26" name="Rectangle 23"/>
          <p:cNvSpPr>
            <a:spLocks noChangeArrowheads="1"/>
          </p:cNvSpPr>
          <p:nvPr/>
        </p:nvSpPr>
        <p:spPr bwMode="auto">
          <a:xfrm rot="16200000">
            <a:off x="3120038" y="4512032"/>
            <a:ext cx="214606" cy="827603"/>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对公业务信息</a:t>
            </a:r>
          </a:p>
        </p:txBody>
      </p:sp>
      <p:sp>
        <p:nvSpPr>
          <p:cNvPr id="27" name="Rectangle 25"/>
          <p:cNvSpPr>
            <a:spLocks noChangeArrowheads="1"/>
          </p:cNvSpPr>
          <p:nvPr/>
        </p:nvSpPr>
        <p:spPr bwMode="auto">
          <a:xfrm rot="16200000">
            <a:off x="3120038" y="4788256"/>
            <a:ext cx="214606" cy="827603"/>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资金业务信息</a:t>
            </a:r>
          </a:p>
        </p:txBody>
      </p:sp>
      <p:sp>
        <p:nvSpPr>
          <p:cNvPr id="28" name="Rectangle 26"/>
          <p:cNvSpPr>
            <a:spLocks noChangeArrowheads="1"/>
          </p:cNvSpPr>
          <p:nvPr/>
        </p:nvSpPr>
        <p:spPr bwMode="auto">
          <a:xfrm rot="16200000">
            <a:off x="3120038" y="5064481"/>
            <a:ext cx="214606" cy="827603"/>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零售业务信息</a:t>
            </a:r>
          </a:p>
        </p:txBody>
      </p:sp>
      <p:sp>
        <p:nvSpPr>
          <p:cNvPr id="29" name="Rectangle 28"/>
          <p:cNvSpPr>
            <a:spLocks noChangeArrowheads="1"/>
          </p:cNvSpPr>
          <p:nvPr/>
        </p:nvSpPr>
        <p:spPr bwMode="auto">
          <a:xfrm rot="16200000">
            <a:off x="3120038" y="5353982"/>
            <a:ext cx="214605" cy="827602"/>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保全与</a:t>
            </a:r>
            <a:r>
              <a:rPr lang="en-US" altLang="zh-CN" sz="900" dirty="0">
                <a:latin typeface="微软雅黑" pitchFamily="34" charset="-122"/>
                <a:ea typeface="微软雅黑" pitchFamily="34" charset="-122"/>
                <a:cs typeface="Arial" pitchFamily="34" charset="0"/>
              </a:rPr>
              <a:t/>
            </a:r>
            <a:br>
              <a:rPr lang="en-US" altLang="zh-CN" sz="900" dirty="0">
                <a:latin typeface="微软雅黑" pitchFamily="34" charset="-122"/>
                <a:ea typeface="微软雅黑" pitchFamily="34" charset="-122"/>
                <a:cs typeface="Arial" pitchFamily="34" charset="0"/>
              </a:rPr>
            </a:br>
            <a:r>
              <a:rPr lang="zh-CN" altLang="en-US" sz="900" dirty="0">
                <a:latin typeface="微软雅黑" pitchFamily="34" charset="-122"/>
                <a:ea typeface="微软雅黑" pitchFamily="34" charset="-122"/>
                <a:cs typeface="Arial" pitchFamily="34" charset="0"/>
              </a:rPr>
              <a:t>清收信息</a:t>
            </a:r>
          </a:p>
        </p:txBody>
      </p:sp>
      <p:sp>
        <p:nvSpPr>
          <p:cNvPr id="30" name="Rectangle 28"/>
          <p:cNvSpPr>
            <a:spLocks noChangeArrowheads="1"/>
          </p:cNvSpPr>
          <p:nvPr/>
        </p:nvSpPr>
        <p:spPr bwMode="auto">
          <a:xfrm rot="16200000">
            <a:off x="4040556" y="4526540"/>
            <a:ext cx="213809" cy="826925"/>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信用评级信息</a:t>
            </a:r>
          </a:p>
        </p:txBody>
      </p:sp>
      <p:sp>
        <p:nvSpPr>
          <p:cNvPr id="31" name="Rectangle 28"/>
          <p:cNvSpPr>
            <a:spLocks noChangeArrowheads="1"/>
          </p:cNvSpPr>
          <p:nvPr/>
        </p:nvSpPr>
        <p:spPr bwMode="auto">
          <a:xfrm rot="16200000">
            <a:off x="4040556" y="4803028"/>
            <a:ext cx="213809" cy="826925"/>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财务数据信息</a:t>
            </a:r>
          </a:p>
        </p:txBody>
      </p:sp>
      <p:sp>
        <p:nvSpPr>
          <p:cNvPr id="32" name="Rectangle 28"/>
          <p:cNvSpPr>
            <a:spLocks noChangeArrowheads="1"/>
          </p:cNvSpPr>
          <p:nvPr/>
        </p:nvSpPr>
        <p:spPr bwMode="auto">
          <a:xfrm rot="16200000">
            <a:off x="4027043" y="5067517"/>
            <a:ext cx="213809" cy="826925"/>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zh-CN" altLang="en-US" sz="900" dirty="0">
                <a:latin typeface="微软雅黑" pitchFamily="34" charset="-122"/>
                <a:ea typeface="微软雅黑" pitchFamily="34" charset="-122"/>
                <a:cs typeface="Arial" pitchFamily="34" charset="0"/>
              </a:rPr>
              <a:t>风险计量结果</a:t>
            </a:r>
          </a:p>
        </p:txBody>
      </p:sp>
      <p:sp>
        <p:nvSpPr>
          <p:cNvPr id="33" name="Rectangle 28"/>
          <p:cNvSpPr>
            <a:spLocks noChangeArrowheads="1"/>
          </p:cNvSpPr>
          <p:nvPr/>
        </p:nvSpPr>
        <p:spPr bwMode="auto">
          <a:xfrm rot="16200000">
            <a:off x="4027042" y="5354719"/>
            <a:ext cx="213809" cy="826925"/>
          </a:xfrm>
          <a:prstGeom prst="rect">
            <a:avLst/>
          </a:prstGeom>
          <a:solidFill>
            <a:schemeClr val="accent1">
              <a:lumMod val="20000"/>
              <a:lumOff val="80000"/>
            </a:schemeClr>
          </a:solidFill>
          <a:ln w="19050" algn="ctr">
            <a:solidFill>
              <a:schemeClr val="bg1">
                <a:lumMod val="65000"/>
              </a:schemeClr>
            </a:solidFill>
            <a:round/>
            <a:headEnd/>
            <a:tailEnd/>
          </a:ln>
          <a:effectLst>
            <a:outerShdw dist="38100" dir="2700000" algn="tl" rotWithShape="0">
              <a:srgbClr val="000000">
                <a:alpha val="39999"/>
              </a:srgbClr>
            </a:outerShdw>
          </a:effectLst>
        </p:spPr>
        <p:txBody>
          <a:bodyPr vert="eaVert" lIns="102092" tIns="43219" rIns="34031" bIns="43219" anchor="ctr"/>
          <a:lstStyle/>
          <a:p>
            <a:pPr algn="ctr"/>
            <a:r>
              <a:rPr lang="en-US" altLang="zh-CN" sz="900" dirty="0">
                <a:latin typeface="微软雅黑" pitchFamily="34" charset="-122"/>
                <a:ea typeface="微软雅黑" pitchFamily="34" charset="-122"/>
                <a:cs typeface="Arial" pitchFamily="34" charset="0"/>
              </a:rPr>
              <a:t>……</a:t>
            </a:r>
            <a:endParaRPr lang="zh-CN" altLang="en-US" sz="900" dirty="0">
              <a:latin typeface="微软雅黑" pitchFamily="34" charset="-122"/>
              <a:ea typeface="微软雅黑" pitchFamily="34" charset="-122"/>
              <a:cs typeface="Arial" pitchFamily="34" charset="0"/>
            </a:endParaRPr>
          </a:p>
        </p:txBody>
      </p:sp>
      <p:grpSp>
        <p:nvGrpSpPr>
          <p:cNvPr id="34" name="组合 39"/>
          <p:cNvGrpSpPr/>
          <p:nvPr/>
        </p:nvGrpSpPr>
        <p:grpSpPr>
          <a:xfrm>
            <a:off x="6536021" y="1808630"/>
            <a:ext cx="2518589" cy="990600"/>
            <a:chOff x="6705044" y="2133600"/>
            <a:chExt cx="3104118" cy="990600"/>
          </a:xfrm>
        </p:grpSpPr>
        <p:sp>
          <p:nvSpPr>
            <p:cNvPr id="35" name="Rectangle 47"/>
            <p:cNvSpPr/>
            <p:nvPr/>
          </p:nvSpPr>
          <p:spPr bwMode="auto">
            <a:xfrm>
              <a:off x="6705044" y="2281049"/>
              <a:ext cx="3104118" cy="843151"/>
            </a:xfrm>
            <a:prstGeom prst="rect">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112550" indent="-112550">
                <a:buFont typeface="Arial" charset="0"/>
                <a:buChar char="•"/>
                <a:defRPr/>
              </a:pPr>
              <a:r>
                <a:rPr lang="zh-CN" altLang="en-US" sz="1000" dirty="0">
                  <a:solidFill>
                    <a:schemeClr val="tx1"/>
                  </a:solidFill>
                  <a:latin typeface="微软雅黑" pitchFamily="34" charset="-122"/>
                  <a:ea typeface="微软雅黑" pitchFamily="34" charset="-122"/>
                </a:rPr>
                <a:t>基于已发布数据标准规范要求（如格式、代码取值的要求），形成数据质量检查规则，并配置于数据质量管理系统中。</a:t>
              </a:r>
              <a:endParaRPr lang="en-US" altLang="zh-CN" sz="1000" dirty="0">
                <a:solidFill>
                  <a:schemeClr val="tx1"/>
                </a:solidFill>
                <a:latin typeface="微软雅黑" pitchFamily="34" charset="-122"/>
                <a:ea typeface="微软雅黑" pitchFamily="34" charset="-122"/>
              </a:endParaRPr>
            </a:p>
          </p:txBody>
        </p:sp>
        <p:sp>
          <p:nvSpPr>
            <p:cNvPr id="36" name="Rectangle 53"/>
            <p:cNvSpPr>
              <a:spLocks noChangeArrowheads="1"/>
            </p:cNvSpPr>
            <p:nvPr/>
          </p:nvSpPr>
          <p:spPr bwMode="auto">
            <a:xfrm>
              <a:off x="7297901" y="2133600"/>
              <a:ext cx="2132150"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dirty="0">
                  <a:latin typeface="微软雅黑" pitchFamily="34" charset="-122"/>
                  <a:ea typeface="微软雅黑" pitchFamily="34" charset="-122"/>
                </a:rPr>
                <a:t>数据标准与数据质量</a:t>
              </a:r>
            </a:p>
          </p:txBody>
        </p:sp>
      </p:grpSp>
      <p:grpSp>
        <p:nvGrpSpPr>
          <p:cNvPr id="37" name="组合 40"/>
          <p:cNvGrpSpPr/>
          <p:nvPr/>
        </p:nvGrpSpPr>
        <p:grpSpPr>
          <a:xfrm>
            <a:off x="6536021" y="2868786"/>
            <a:ext cx="2518589" cy="1530644"/>
            <a:chOff x="6705044" y="3352800"/>
            <a:chExt cx="3104118" cy="1530644"/>
          </a:xfrm>
        </p:grpSpPr>
        <p:sp>
          <p:nvSpPr>
            <p:cNvPr id="38" name="Rectangle 48"/>
            <p:cNvSpPr/>
            <p:nvPr/>
          </p:nvSpPr>
          <p:spPr bwMode="auto">
            <a:xfrm>
              <a:off x="6705044" y="3490914"/>
              <a:ext cx="3104118" cy="1392530"/>
            </a:xfrm>
            <a:prstGeom prst="rect">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112550" indent="-112550">
                <a:buFont typeface="Arial" charset="0"/>
                <a:buChar char="•"/>
                <a:defRPr/>
              </a:pPr>
              <a:r>
                <a:rPr lang="zh-CN" altLang="en-US" sz="1000" dirty="0">
                  <a:solidFill>
                    <a:schemeClr val="tx1"/>
                  </a:solidFill>
                  <a:latin typeface="微软雅黑" pitchFamily="34" charset="-122"/>
                  <a:ea typeface="微软雅黑" pitchFamily="34" charset="-122"/>
                </a:rPr>
                <a:t>将数据质量检查点部署在风险数据集市入口处，确保进入风险数据集市的质量</a:t>
              </a:r>
              <a:endParaRPr lang="en-US" altLang="zh-CN" sz="1000" dirty="0">
                <a:solidFill>
                  <a:schemeClr val="tx1"/>
                </a:solidFill>
                <a:latin typeface="微软雅黑" pitchFamily="34" charset="-122"/>
                <a:ea typeface="微软雅黑" pitchFamily="34" charset="-122"/>
              </a:endParaRPr>
            </a:p>
            <a:p>
              <a:pPr marL="112550" indent="-112550">
                <a:buFont typeface="Arial" charset="0"/>
                <a:buChar char="•"/>
                <a:defRPr/>
              </a:pPr>
              <a:r>
                <a:rPr lang="zh-CN" altLang="en-US" sz="1000" dirty="0">
                  <a:solidFill>
                    <a:schemeClr val="tx1"/>
                  </a:solidFill>
                  <a:latin typeface="微软雅黑" pitchFamily="34" charset="-122"/>
                  <a:ea typeface="微软雅黑" pitchFamily="34" charset="-122"/>
                </a:rPr>
                <a:t>基于数据质量规则对数据集市开展持续的质量评估</a:t>
              </a:r>
              <a:endParaRPr lang="en-US" altLang="zh-CN" sz="1000" dirty="0">
                <a:solidFill>
                  <a:schemeClr val="tx1"/>
                </a:solidFill>
                <a:latin typeface="微软雅黑" pitchFamily="34" charset="-122"/>
                <a:ea typeface="微软雅黑" pitchFamily="34" charset="-122"/>
              </a:endParaRPr>
            </a:p>
            <a:p>
              <a:pPr marL="112550" indent="-112550">
                <a:buFont typeface="Arial" charset="0"/>
                <a:buChar char="•"/>
                <a:defRPr/>
              </a:pPr>
              <a:r>
                <a:rPr lang="zh-CN" altLang="en-US" sz="1000" dirty="0">
                  <a:solidFill>
                    <a:schemeClr val="tx1"/>
                  </a:solidFill>
                  <a:latin typeface="微软雅黑" pitchFamily="34" charset="-122"/>
                  <a:ea typeface="微软雅黑" pitchFamily="34" charset="-122"/>
                </a:rPr>
                <a:t>数据集市应用环节发现的质量问题，反馈到质量系统，完善数据质量检查规则</a:t>
              </a:r>
            </a:p>
          </p:txBody>
        </p:sp>
        <p:sp>
          <p:nvSpPr>
            <p:cNvPr id="39" name="Rectangle 57"/>
            <p:cNvSpPr>
              <a:spLocks noChangeArrowheads="1"/>
            </p:cNvSpPr>
            <p:nvPr/>
          </p:nvSpPr>
          <p:spPr bwMode="auto">
            <a:xfrm>
              <a:off x="7282374" y="3352800"/>
              <a:ext cx="2147676"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dirty="0">
                  <a:latin typeface="微软雅黑" pitchFamily="34" charset="-122"/>
                  <a:ea typeface="微软雅黑" pitchFamily="34" charset="-122"/>
                </a:rPr>
                <a:t>数据质量与数据集市</a:t>
              </a:r>
            </a:p>
          </p:txBody>
        </p:sp>
      </p:grpSp>
      <p:grpSp>
        <p:nvGrpSpPr>
          <p:cNvPr id="40" name="组合 41"/>
          <p:cNvGrpSpPr/>
          <p:nvPr/>
        </p:nvGrpSpPr>
        <p:grpSpPr>
          <a:xfrm>
            <a:off x="6536021" y="4404520"/>
            <a:ext cx="2518589" cy="909310"/>
            <a:chOff x="6705044" y="5277972"/>
            <a:chExt cx="3104118" cy="909310"/>
          </a:xfrm>
        </p:grpSpPr>
        <p:sp>
          <p:nvSpPr>
            <p:cNvPr id="41" name="Rectangle 55"/>
            <p:cNvSpPr/>
            <p:nvPr/>
          </p:nvSpPr>
          <p:spPr bwMode="auto">
            <a:xfrm>
              <a:off x="6705044" y="5468938"/>
              <a:ext cx="3104118" cy="718344"/>
            </a:xfrm>
            <a:prstGeom prst="rect">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112550" indent="-112550">
                <a:lnSpc>
                  <a:spcPct val="120000"/>
                </a:lnSpc>
                <a:buFont typeface="Arial" charset="0"/>
                <a:buChar char="•"/>
                <a:defRPr/>
              </a:pPr>
              <a:r>
                <a:rPr lang="zh-CN" altLang="en-US" sz="1000" dirty="0">
                  <a:solidFill>
                    <a:schemeClr val="tx1"/>
                  </a:solidFill>
                  <a:latin typeface="微软雅黑" pitchFamily="34" charset="-122"/>
                  <a:ea typeface="微软雅黑" pitchFamily="34" charset="-122"/>
                </a:rPr>
                <a:t>将数据质量检查结果与元数据关联，实现数据质量问题定位及影响分析</a:t>
              </a:r>
            </a:p>
          </p:txBody>
        </p:sp>
        <p:sp>
          <p:nvSpPr>
            <p:cNvPr id="42" name="Rectangle 57"/>
            <p:cNvSpPr>
              <a:spLocks noChangeArrowheads="1"/>
            </p:cNvSpPr>
            <p:nvPr/>
          </p:nvSpPr>
          <p:spPr bwMode="auto">
            <a:xfrm>
              <a:off x="7235795" y="5277972"/>
              <a:ext cx="2102817"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dirty="0">
                  <a:latin typeface="微软雅黑" pitchFamily="34" charset="-122"/>
                  <a:ea typeface="微软雅黑" pitchFamily="34" charset="-122"/>
                </a:rPr>
                <a:t>数据质量与元数据</a:t>
              </a:r>
            </a:p>
          </p:txBody>
        </p:sp>
      </p:grpSp>
      <p:grpSp>
        <p:nvGrpSpPr>
          <p:cNvPr id="43" name="组合 38"/>
          <p:cNvGrpSpPr/>
          <p:nvPr/>
        </p:nvGrpSpPr>
        <p:grpSpPr>
          <a:xfrm>
            <a:off x="6536002" y="897018"/>
            <a:ext cx="2514707" cy="856049"/>
            <a:chOff x="6705600" y="1069587"/>
            <a:chExt cx="3099333" cy="856049"/>
          </a:xfrm>
        </p:grpSpPr>
        <p:sp>
          <p:nvSpPr>
            <p:cNvPr id="44" name="Rectangle 55"/>
            <p:cNvSpPr/>
            <p:nvPr/>
          </p:nvSpPr>
          <p:spPr bwMode="auto">
            <a:xfrm>
              <a:off x="6705600" y="1208087"/>
              <a:ext cx="3099333" cy="717549"/>
            </a:xfrm>
            <a:prstGeom prst="rect">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112550" indent="-112550">
                <a:lnSpc>
                  <a:spcPct val="120000"/>
                </a:lnSpc>
                <a:buFont typeface="Arial" charset="0"/>
                <a:buChar char="•"/>
                <a:defRPr/>
              </a:pPr>
              <a:r>
                <a:rPr lang="zh-CN" altLang="en-US" sz="1000" dirty="0">
                  <a:solidFill>
                    <a:schemeClr val="tx1"/>
                  </a:solidFill>
                  <a:latin typeface="微软雅黑" pitchFamily="34" charset="-122"/>
                  <a:ea typeface="微软雅黑" pitchFamily="34" charset="-122"/>
                </a:rPr>
                <a:t>数据标准规范需落地于数据集市的模型中，从源头规范化层面控制数据质量</a:t>
              </a:r>
            </a:p>
          </p:txBody>
        </p:sp>
        <p:sp>
          <p:nvSpPr>
            <p:cNvPr id="45" name="Rectangle 57"/>
            <p:cNvSpPr>
              <a:spLocks noChangeArrowheads="1"/>
            </p:cNvSpPr>
            <p:nvPr/>
          </p:nvSpPr>
          <p:spPr bwMode="auto">
            <a:xfrm>
              <a:off x="7298484" y="1069587"/>
              <a:ext cx="2131568"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dirty="0">
                  <a:latin typeface="微软雅黑" pitchFamily="34" charset="-122"/>
                  <a:ea typeface="微软雅黑" pitchFamily="34" charset="-122"/>
                </a:rPr>
                <a:t>数据标准与数据</a:t>
              </a:r>
              <a:r>
                <a:rPr lang="zh-CN" altLang="en-US" sz="1000" dirty="0">
                  <a:latin typeface="微软雅黑" pitchFamily="34" charset="-122"/>
                  <a:ea typeface="微软雅黑" pitchFamily="34" charset="-122"/>
                </a:rPr>
                <a:t>集市</a:t>
              </a:r>
              <a:endParaRPr lang="zh-CN" altLang="en-US" sz="1000" b="1" dirty="0">
                <a:latin typeface="微软雅黑" pitchFamily="34" charset="-122"/>
                <a:ea typeface="微软雅黑" pitchFamily="34" charset="-122"/>
              </a:endParaRPr>
            </a:p>
          </p:txBody>
        </p:sp>
      </p:grpSp>
      <p:grpSp>
        <p:nvGrpSpPr>
          <p:cNvPr id="46" name="组合 67"/>
          <p:cNvGrpSpPr/>
          <p:nvPr/>
        </p:nvGrpSpPr>
        <p:grpSpPr>
          <a:xfrm>
            <a:off x="6536021" y="5374948"/>
            <a:ext cx="2518589" cy="829974"/>
            <a:chOff x="6705044" y="5334000"/>
            <a:chExt cx="3104118" cy="1005682"/>
          </a:xfrm>
        </p:grpSpPr>
        <p:sp>
          <p:nvSpPr>
            <p:cNvPr id="47" name="Rectangle 55"/>
            <p:cNvSpPr/>
            <p:nvPr/>
          </p:nvSpPr>
          <p:spPr bwMode="auto">
            <a:xfrm>
              <a:off x="6705044" y="5468938"/>
              <a:ext cx="3104118" cy="870744"/>
            </a:xfrm>
            <a:prstGeom prst="rect">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112550" indent="-112550">
                <a:lnSpc>
                  <a:spcPct val="120000"/>
                </a:lnSpc>
                <a:buFont typeface="Arial" charset="0"/>
                <a:buChar char="•"/>
                <a:defRPr/>
              </a:pPr>
              <a:r>
                <a:rPr lang="zh-CN" altLang="en-US" sz="1000" dirty="0">
                  <a:solidFill>
                    <a:schemeClr val="tx1"/>
                  </a:solidFill>
                  <a:latin typeface="微软雅黑" pitchFamily="34" charset="-122"/>
                  <a:ea typeface="微软雅黑" pitchFamily="34" charset="-122"/>
                </a:rPr>
                <a:t>建立数据标准项与元数据之间映射关系，识别标准落地情况</a:t>
              </a:r>
            </a:p>
          </p:txBody>
        </p:sp>
        <p:sp>
          <p:nvSpPr>
            <p:cNvPr id="48" name="Rectangle 57"/>
            <p:cNvSpPr>
              <a:spLocks noChangeArrowheads="1"/>
            </p:cNvSpPr>
            <p:nvPr/>
          </p:nvSpPr>
          <p:spPr bwMode="auto">
            <a:xfrm>
              <a:off x="7297901" y="5334000"/>
              <a:ext cx="2040711" cy="2983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dirty="0">
                  <a:latin typeface="微软雅黑" pitchFamily="34" charset="-122"/>
                  <a:ea typeface="微软雅黑" pitchFamily="34" charset="-122"/>
                </a:rPr>
                <a:t>数据标准与元数据</a:t>
              </a:r>
            </a:p>
          </p:txBody>
        </p:sp>
      </p:grpSp>
      <p:grpSp>
        <p:nvGrpSpPr>
          <p:cNvPr id="49" name="组合 2"/>
          <p:cNvGrpSpPr/>
          <p:nvPr/>
        </p:nvGrpSpPr>
        <p:grpSpPr>
          <a:xfrm>
            <a:off x="140677" y="1160930"/>
            <a:ext cx="2920621" cy="1728787"/>
            <a:chOff x="-176213" y="1319213"/>
            <a:chExt cx="3529013" cy="1728787"/>
          </a:xfrm>
        </p:grpSpPr>
        <p:sp>
          <p:nvSpPr>
            <p:cNvPr id="50" name="Rectangle 92"/>
            <p:cNvSpPr/>
            <p:nvPr/>
          </p:nvSpPr>
          <p:spPr bwMode="auto">
            <a:xfrm>
              <a:off x="-176213" y="1319213"/>
              <a:ext cx="3529013" cy="1728787"/>
            </a:xfrm>
            <a:prstGeom prst="rect">
              <a:avLst/>
            </a:prstGeom>
            <a:solidFill>
              <a:schemeClr val="bg1"/>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300" b="1" dirty="0">
                  <a:solidFill>
                    <a:schemeClr val="tx1"/>
                  </a:solidFill>
                  <a:latin typeface="微软雅黑" pitchFamily="34" charset="-122"/>
                  <a:ea typeface="微软雅黑" pitchFamily="34" charset="-122"/>
                </a:rPr>
                <a:t>数据标准应用</a:t>
              </a:r>
            </a:p>
          </p:txBody>
        </p:sp>
        <p:sp>
          <p:nvSpPr>
            <p:cNvPr id="51" name="Rectangle 64"/>
            <p:cNvSpPr/>
            <p:nvPr/>
          </p:nvSpPr>
          <p:spPr bwMode="auto">
            <a:xfrm>
              <a:off x="541337" y="2369819"/>
              <a:ext cx="864000" cy="55245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72000" rIns="0" bIns="36000" anchor="ctr"/>
            <a:lstStyle/>
            <a:p>
              <a:pPr algn="ctr">
                <a:buClr>
                  <a:srgbClr val="000000"/>
                </a:buClr>
                <a:tabLst>
                  <a:tab pos="2054409" algn="l"/>
                </a:tabLst>
              </a:pPr>
              <a:r>
                <a:rPr lang="zh-CN" altLang="en-US" sz="1100" dirty="0">
                  <a:solidFill>
                    <a:srgbClr val="0D0D0D"/>
                  </a:solidFill>
                  <a:latin typeface="微软雅黑" pitchFamily="34" charset="-122"/>
                  <a:ea typeface="微软雅黑" pitchFamily="34" charset="-122"/>
                  <a:cs typeface="Arial" charset="0"/>
                </a:rPr>
                <a:t>数据标准</a:t>
              </a:r>
              <a:r>
                <a:rPr lang="en-US" altLang="zh-CN" sz="1100" dirty="0">
                  <a:solidFill>
                    <a:srgbClr val="0D0D0D"/>
                  </a:solidFill>
                  <a:latin typeface="微软雅黑" pitchFamily="34" charset="-122"/>
                  <a:ea typeface="微软雅黑" pitchFamily="34" charset="-122"/>
                  <a:cs typeface="Arial" charset="0"/>
                </a:rPr>
                <a:t/>
              </a:r>
              <a:br>
                <a:rPr lang="en-US" altLang="zh-CN" sz="1100" dirty="0">
                  <a:solidFill>
                    <a:srgbClr val="0D0D0D"/>
                  </a:solidFill>
                  <a:latin typeface="微软雅黑" pitchFamily="34" charset="-122"/>
                  <a:ea typeface="微软雅黑" pitchFamily="34" charset="-122"/>
                  <a:cs typeface="Arial" charset="0"/>
                </a:rPr>
              </a:br>
              <a:r>
                <a:rPr lang="zh-CN" altLang="en-US" sz="1100" dirty="0">
                  <a:solidFill>
                    <a:srgbClr val="0D0D0D"/>
                  </a:solidFill>
                  <a:latin typeface="微软雅黑" pitchFamily="34" charset="-122"/>
                  <a:ea typeface="微软雅黑" pitchFamily="34" charset="-122"/>
                  <a:cs typeface="Arial" charset="0"/>
                </a:rPr>
                <a:t>流程管理</a:t>
              </a:r>
            </a:p>
          </p:txBody>
        </p:sp>
        <p:sp>
          <p:nvSpPr>
            <p:cNvPr id="52" name="Rectangle 68"/>
            <p:cNvSpPr/>
            <p:nvPr/>
          </p:nvSpPr>
          <p:spPr bwMode="auto">
            <a:xfrm>
              <a:off x="508000" y="1733550"/>
              <a:ext cx="2746375" cy="550863"/>
            </a:xfrm>
            <a:prstGeom prst="rect">
              <a:avLst/>
            </a:prstGeom>
            <a:solidFill>
              <a:schemeClr val="bg1">
                <a:lumMod val="95000"/>
              </a:schemeClr>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微软雅黑" pitchFamily="34" charset="-122"/>
                  <a:ea typeface="微软雅黑" pitchFamily="34" charset="-122"/>
                </a:rPr>
                <a:t>标准统计分析</a:t>
              </a:r>
            </a:p>
          </p:txBody>
        </p:sp>
        <p:sp>
          <p:nvSpPr>
            <p:cNvPr id="53" name="Rectangle 69"/>
            <p:cNvSpPr/>
            <p:nvPr/>
          </p:nvSpPr>
          <p:spPr bwMode="auto">
            <a:xfrm flipH="1">
              <a:off x="-53975" y="1733549"/>
              <a:ext cx="525462" cy="118872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90000" tIns="72000" rIns="90000" bIns="36000" anchor="ctr">
              <a:normAutofit/>
            </a:bodyPr>
            <a:lstStyle/>
            <a:p>
              <a:pPr algn="ctr">
                <a:buClr>
                  <a:srgbClr val="000000"/>
                </a:buClr>
                <a:tabLst>
                  <a:tab pos="2054409" algn="l"/>
                </a:tabLst>
                <a:defRPr/>
              </a:pPr>
              <a:r>
                <a:rPr lang="zh-CN" altLang="en-US" sz="1100" dirty="0">
                  <a:solidFill>
                    <a:srgbClr val="0D0D0D"/>
                  </a:solidFill>
                  <a:latin typeface="微软雅黑" pitchFamily="34" charset="-122"/>
                  <a:ea typeface="微软雅黑" pitchFamily="34" charset="-122"/>
                  <a:cs typeface="Arial" charset="0"/>
                </a:rPr>
                <a:t>系统管理</a:t>
              </a:r>
            </a:p>
          </p:txBody>
        </p:sp>
        <p:sp>
          <p:nvSpPr>
            <p:cNvPr id="54" name="Rectangle 70"/>
            <p:cNvSpPr/>
            <p:nvPr/>
          </p:nvSpPr>
          <p:spPr bwMode="auto">
            <a:xfrm>
              <a:off x="2390375" y="2369819"/>
              <a:ext cx="864000" cy="55245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72000" rIns="0" bIns="36000" anchor="ctr"/>
            <a:lstStyle/>
            <a:p>
              <a:pPr algn="ctr">
                <a:lnSpc>
                  <a:spcPct val="90000"/>
                </a:lnSpc>
                <a:buClr>
                  <a:srgbClr val="000000"/>
                </a:buClr>
                <a:tabLst>
                  <a:tab pos="2054409" algn="l"/>
                </a:tabLst>
              </a:pPr>
              <a:r>
                <a:rPr lang="zh-CN" altLang="en-US" sz="1100" dirty="0">
                  <a:solidFill>
                    <a:srgbClr val="0D0D0D"/>
                  </a:solidFill>
                  <a:latin typeface="微软雅黑" pitchFamily="34" charset="-122"/>
                  <a:ea typeface="微软雅黑" pitchFamily="34" charset="-122"/>
                  <a:cs typeface="Arial" charset="0"/>
                </a:rPr>
                <a:t>数据标准</a:t>
              </a:r>
              <a:r>
                <a:rPr lang="en-US" altLang="zh-CN" sz="1100" dirty="0">
                  <a:solidFill>
                    <a:srgbClr val="0D0D0D"/>
                  </a:solidFill>
                  <a:latin typeface="微软雅黑" pitchFamily="34" charset="-122"/>
                  <a:ea typeface="微软雅黑" pitchFamily="34" charset="-122"/>
                  <a:cs typeface="Arial" charset="0"/>
                </a:rPr>
                <a:t/>
              </a:r>
              <a:br>
                <a:rPr lang="en-US" altLang="zh-CN" sz="1100" dirty="0">
                  <a:solidFill>
                    <a:srgbClr val="0D0D0D"/>
                  </a:solidFill>
                  <a:latin typeface="微软雅黑" pitchFamily="34" charset="-122"/>
                  <a:ea typeface="微软雅黑" pitchFamily="34" charset="-122"/>
                  <a:cs typeface="Arial" charset="0"/>
                </a:rPr>
              </a:br>
              <a:r>
                <a:rPr lang="zh-CN" altLang="en-US" sz="1100" dirty="0">
                  <a:solidFill>
                    <a:srgbClr val="0D0D0D"/>
                  </a:solidFill>
                  <a:latin typeface="微软雅黑" pitchFamily="34" charset="-122"/>
                  <a:ea typeface="微软雅黑" pitchFamily="34" charset="-122"/>
                  <a:cs typeface="Arial" charset="0"/>
                </a:rPr>
                <a:t>知识库</a:t>
              </a:r>
            </a:p>
          </p:txBody>
        </p:sp>
        <p:sp>
          <p:nvSpPr>
            <p:cNvPr id="55" name="Rectangle 71"/>
            <p:cNvSpPr/>
            <p:nvPr/>
          </p:nvSpPr>
          <p:spPr bwMode="auto">
            <a:xfrm>
              <a:off x="1465856" y="2369819"/>
              <a:ext cx="864000" cy="552450"/>
            </a:xfrm>
            <a:prstGeom prst="rect">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72000" rIns="0" bIns="36000" anchor="ctr"/>
            <a:lstStyle/>
            <a:p>
              <a:pPr algn="ctr">
                <a:lnSpc>
                  <a:spcPct val="90000"/>
                </a:lnSpc>
                <a:buClr>
                  <a:srgbClr val="000000"/>
                </a:buClr>
                <a:tabLst>
                  <a:tab pos="2054409" algn="l"/>
                </a:tabLst>
              </a:pPr>
              <a:r>
                <a:rPr lang="zh-CN" altLang="en-US" sz="1100" dirty="0">
                  <a:solidFill>
                    <a:srgbClr val="0D0D0D"/>
                  </a:solidFill>
                  <a:latin typeface="微软雅黑" pitchFamily="34" charset="-122"/>
                  <a:ea typeface="微软雅黑" pitchFamily="34" charset="-122"/>
                  <a:cs typeface="Arial" charset="0"/>
                </a:rPr>
                <a:t>数据标准</a:t>
              </a:r>
              <a:r>
                <a:rPr lang="en-US" altLang="zh-CN" sz="1100" dirty="0">
                  <a:solidFill>
                    <a:srgbClr val="0D0D0D"/>
                  </a:solidFill>
                  <a:latin typeface="微软雅黑" pitchFamily="34" charset="-122"/>
                  <a:ea typeface="微软雅黑" pitchFamily="34" charset="-122"/>
                  <a:cs typeface="Arial" charset="0"/>
                </a:rPr>
                <a:t/>
              </a:r>
              <a:br>
                <a:rPr lang="en-US" altLang="zh-CN" sz="1100" dirty="0">
                  <a:solidFill>
                    <a:srgbClr val="0D0D0D"/>
                  </a:solidFill>
                  <a:latin typeface="微软雅黑" pitchFamily="34" charset="-122"/>
                  <a:ea typeface="微软雅黑" pitchFamily="34" charset="-122"/>
                  <a:cs typeface="Arial" charset="0"/>
                </a:rPr>
              </a:br>
              <a:r>
                <a:rPr lang="zh-CN" altLang="en-US" sz="1100" dirty="0">
                  <a:solidFill>
                    <a:srgbClr val="0D0D0D"/>
                  </a:solidFill>
                  <a:latin typeface="微软雅黑" pitchFamily="34" charset="-122"/>
                  <a:ea typeface="微软雅黑" pitchFamily="34" charset="-122"/>
                  <a:cs typeface="Arial" charset="0"/>
                </a:rPr>
                <a:t>内容管理</a:t>
              </a:r>
            </a:p>
          </p:txBody>
        </p:sp>
      </p:grpSp>
      <p:sp>
        <p:nvSpPr>
          <p:cNvPr id="56" name="圆角矩形 60"/>
          <p:cNvSpPr/>
          <p:nvPr/>
        </p:nvSpPr>
        <p:spPr bwMode="auto">
          <a:xfrm>
            <a:off x="2179443" y="3036268"/>
            <a:ext cx="1751112" cy="323090"/>
          </a:xfrm>
          <a:prstGeom prst="roundRect">
            <a:avLst/>
          </a:prstGeom>
          <a:solidFill>
            <a:schemeClr val="bg2">
              <a:lumMod val="20000"/>
              <a:lumOff val="80000"/>
            </a:schemeClr>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zh-CN" altLang="en-US" sz="1100" dirty="0">
                <a:latin typeface="微软雅黑" pitchFamily="34" charset="-122"/>
                <a:ea typeface="微软雅黑" pitchFamily="34" charset="-122"/>
              </a:rPr>
              <a:t>元数据管理</a:t>
            </a:r>
            <a:endParaRPr lang="en-US" sz="1100" dirty="0">
              <a:latin typeface="微软雅黑" pitchFamily="34" charset="-122"/>
              <a:ea typeface="微软雅黑" pitchFamily="34" charset="-122"/>
            </a:endParaRPr>
          </a:p>
        </p:txBody>
      </p:sp>
      <p:cxnSp>
        <p:nvCxnSpPr>
          <p:cNvPr id="57" name="肘形连接符 83"/>
          <p:cNvCxnSpPr>
            <a:stCxn id="50" idx="2"/>
            <a:endCxn id="56" idx="1"/>
          </p:cNvCxnSpPr>
          <p:nvPr/>
        </p:nvCxnSpPr>
        <p:spPr bwMode="auto">
          <a:xfrm rot="16200000" flipH="1">
            <a:off x="1736169" y="2754537"/>
            <a:ext cx="308095" cy="578455"/>
          </a:xfrm>
          <a:prstGeom prst="bentConnector2">
            <a:avLst/>
          </a:prstGeom>
          <a:solidFill>
            <a:schemeClr val="accent2"/>
          </a:solidFill>
          <a:ln w="19050" cap="flat" cmpd="sng" algn="ctr">
            <a:solidFill>
              <a:srgbClr val="808080"/>
            </a:solidFill>
            <a:prstDash val="solid"/>
            <a:round/>
            <a:headEnd type="triangle" w="med" len="med"/>
            <a:tailEnd type="triangle" w="med" len="med"/>
          </a:ln>
          <a:effectLst/>
        </p:spPr>
      </p:cxnSp>
      <p:sp>
        <p:nvSpPr>
          <p:cNvPr id="58" name="上箭头 62"/>
          <p:cNvSpPr/>
          <p:nvPr/>
        </p:nvSpPr>
        <p:spPr bwMode="auto">
          <a:xfrm>
            <a:off x="3111691" y="3373005"/>
            <a:ext cx="264557" cy="996286"/>
          </a:xfrm>
          <a:prstGeom prst="upArrow">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a:r>
              <a:rPr lang="zh-CN" altLang="en-US" sz="1100" dirty="0">
                <a:latin typeface="微软雅黑" pitchFamily="34" charset="-122"/>
                <a:ea typeface="微软雅黑" pitchFamily="34" charset="-122"/>
              </a:rPr>
              <a:t>获</a:t>
            </a:r>
            <a:endParaRPr lang="en-US" altLang="zh-CN" sz="1100"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取</a:t>
            </a:r>
            <a:endParaRPr lang="en-US" sz="1100" dirty="0">
              <a:latin typeface="微软雅黑" pitchFamily="34" charset="-122"/>
              <a:ea typeface="微软雅黑" pitchFamily="34" charset="-122"/>
            </a:endParaRPr>
          </a:p>
        </p:txBody>
      </p:sp>
      <p:sp>
        <p:nvSpPr>
          <p:cNvPr id="59" name="圆柱形 63"/>
          <p:cNvSpPr/>
          <p:nvPr/>
        </p:nvSpPr>
        <p:spPr bwMode="auto">
          <a:xfrm>
            <a:off x="1844548" y="4302794"/>
            <a:ext cx="124929" cy="1884363"/>
          </a:xfrm>
          <a:prstGeom prst="can">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000" dirty="0">
                <a:latin typeface="微软雅黑" pitchFamily="34" charset="-122"/>
                <a:ea typeface="微软雅黑" pitchFamily="34" charset="-122"/>
              </a:rPr>
              <a:t>ODS</a:t>
            </a:r>
            <a:r>
              <a:rPr lang="zh-CN" altLang="en-US" sz="1000" dirty="0">
                <a:latin typeface="微软雅黑" pitchFamily="34" charset="-122"/>
                <a:ea typeface="微软雅黑" pitchFamily="34" charset="-122"/>
              </a:rPr>
              <a:t>平台</a:t>
            </a:r>
            <a:endParaRPr lang="en-US" sz="1000" dirty="0">
              <a:latin typeface="微软雅黑" pitchFamily="34" charset="-122"/>
              <a:ea typeface="微软雅黑" pitchFamily="34" charset="-122"/>
            </a:endParaRPr>
          </a:p>
        </p:txBody>
      </p:sp>
      <p:sp>
        <p:nvSpPr>
          <p:cNvPr id="60" name="Flowchart: Document 72"/>
          <p:cNvSpPr/>
          <p:nvPr/>
        </p:nvSpPr>
        <p:spPr bwMode="auto">
          <a:xfrm>
            <a:off x="2075037" y="4994579"/>
            <a:ext cx="509954" cy="511175"/>
          </a:xfrm>
          <a:prstGeom prst="flowChartDocument">
            <a:avLst/>
          </a:prstGeom>
          <a:solidFill>
            <a:srgbClr val="E5FFAB"/>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zh-CN" altLang="en-US" sz="1100" dirty="0">
                <a:solidFill>
                  <a:schemeClr val="tx1"/>
                </a:solidFill>
                <a:latin typeface="微软雅黑" pitchFamily="34" charset="-122"/>
                <a:ea typeface="微软雅黑" pitchFamily="34" charset="-122"/>
              </a:rPr>
              <a:t>数据</a:t>
            </a:r>
            <a:r>
              <a:rPr lang="en-US" altLang="zh-CN" sz="1100" dirty="0">
                <a:solidFill>
                  <a:schemeClr val="tx1"/>
                </a:solidFill>
                <a:latin typeface="微软雅黑" pitchFamily="34" charset="-122"/>
                <a:ea typeface="微软雅黑" pitchFamily="34" charset="-122"/>
              </a:rPr>
              <a:t/>
            </a:r>
            <a:br>
              <a:rPr lang="en-US" altLang="zh-CN" sz="1100" dirty="0">
                <a:solidFill>
                  <a:schemeClr val="tx1"/>
                </a:solidFill>
                <a:latin typeface="微软雅黑" pitchFamily="34" charset="-122"/>
                <a:ea typeface="微软雅黑" pitchFamily="34" charset="-122"/>
              </a:rPr>
            </a:br>
            <a:r>
              <a:rPr lang="zh-CN" altLang="en-US" sz="1100" dirty="0">
                <a:solidFill>
                  <a:schemeClr val="tx1"/>
                </a:solidFill>
                <a:latin typeface="微软雅黑" pitchFamily="34" charset="-122"/>
                <a:ea typeface="微软雅黑" pitchFamily="34" charset="-122"/>
              </a:rPr>
              <a:t>信息</a:t>
            </a:r>
          </a:p>
        </p:txBody>
      </p:sp>
      <p:sp>
        <p:nvSpPr>
          <p:cNvPr id="61" name="Flowchart: Document 72"/>
          <p:cNvSpPr/>
          <p:nvPr/>
        </p:nvSpPr>
        <p:spPr bwMode="auto">
          <a:xfrm>
            <a:off x="2075037" y="5622342"/>
            <a:ext cx="509954" cy="511175"/>
          </a:xfrm>
          <a:prstGeom prst="flowChartDocument">
            <a:avLst/>
          </a:prstGeom>
          <a:solidFill>
            <a:srgbClr val="E5FFAB"/>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zh-CN" altLang="en-US" sz="1100" dirty="0">
                <a:solidFill>
                  <a:schemeClr val="tx1"/>
                </a:solidFill>
                <a:latin typeface="微软雅黑" pitchFamily="34" charset="-122"/>
                <a:ea typeface="微软雅黑" pitchFamily="34" charset="-122"/>
              </a:rPr>
              <a:t>数据</a:t>
            </a:r>
            <a:r>
              <a:rPr lang="en-US" altLang="zh-CN" sz="1100" dirty="0">
                <a:solidFill>
                  <a:schemeClr val="tx1"/>
                </a:solidFill>
                <a:latin typeface="微软雅黑" pitchFamily="34" charset="-122"/>
                <a:ea typeface="微软雅黑" pitchFamily="34" charset="-122"/>
              </a:rPr>
              <a:t/>
            </a:r>
            <a:br>
              <a:rPr lang="en-US" altLang="zh-CN" sz="1100" dirty="0">
                <a:solidFill>
                  <a:schemeClr val="tx1"/>
                </a:solidFill>
                <a:latin typeface="微软雅黑" pitchFamily="34" charset="-122"/>
                <a:ea typeface="微软雅黑" pitchFamily="34" charset="-122"/>
              </a:rPr>
            </a:br>
            <a:r>
              <a:rPr lang="zh-CN" altLang="en-US" sz="1100" dirty="0">
                <a:solidFill>
                  <a:schemeClr val="tx1"/>
                </a:solidFill>
                <a:latin typeface="微软雅黑" pitchFamily="34" charset="-122"/>
                <a:ea typeface="微软雅黑" pitchFamily="34" charset="-122"/>
              </a:rPr>
              <a:t>信息</a:t>
            </a:r>
          </a:p>
        </p:txBody>
      </p:sp>
      <p:cxnSp>
        <p:nvCxnSpPr>
          <p:cNvPr id="62" name="肘形连接符 66"/>
          <p:cNvCxnSpPr/>
          <p:nvPr/>
        </p:nvCxnSpPr>
        <p:spPr bwMode="auto">
          <a:xfrm rot="16200000" flipH="1">
            <a:off x="1017415" y="2534341"/>
            <a:ext cx="1440000" cy="2160000"/>
          </a:xfrm>
          <a:prstGeom prst="bentConnector3">
            <a:avLst>
              <a:gd name="adj1" fmla="val 74502"/>
            </a:avLst>
          </a:prstGeom>
          <a:solidFill>
            <a:schemeClr val="accent2"/>
          </a:solidFill>
          <a:ln w="19050" cap="flat" cmpd="sng" algn="ctr">
            <a:solidFill>
              <a:srgbClr val="808080"/>
            </a:solidFill>
            <a:prstDash val="solid"/>
            <a:round/>
            <a:headEnd type="none" w="med" len="med"/>
            <a:tailEnd type="triangle" w="med" len="med"/>
          </a:ln>
          <a:effectLst/>
        </p:spPr>
      </p:cxnSp>
      <p:sp>
        <p:nvSpPr>
          <p:cNvPr id="63" name="TextBox 62"/>
          <p:cNvSpPr txBox="1"/>
          <p:nvPr/>
        </p:nvSpPr>
        <p:spPr>
          <a:xfrm>
            <a:off x="676716" y="3734110"/>
            <a:ext cx="1490130" cy="225782"/>
          </a:xfrm>
          <a:prstGeom prst="rect">
            <a:avLst/>
          </a:prstGeom>
          <a:noFill/>
        </p:spPr>
        <p:txBody>
          <a:bodyPr wrap="square" lIns="86438" tIns="43219" rIns="86438" bIns="43219" rtlCol="0">
            <a:spAutoFit/>
          </a:bodyPr>
          <a:lstStyle/>
          <a:p>
            <a:r>
              <a:rPr lang="zh-CN" altLang="en-US" sz="900" dirty="0">
                <a:latin typeface="微软雅黑" pitchFamily="34" charset="-122"/>
                <a:ea typeface="微软雅黑" pitchFamily="34" charset="-122"/>
              </a:rPr>
              <a:t>标准落地在数据模型</a:t>
            </a:r>
            <a:endParaRPr lang="en-US" sz="900" dirty="0">
              <a:latin typeface="微软雅黑" pitchFamily="34" charset="-122"/>
              <a:ea typeface="微软雅黑" pitchFamily="34" charset="-122"/>
            </a:endParaRPr>
          </a:p>
        </p:txBody>
      </p:sp>
      <p:cxnSp>
        <p:nvCxnSpPr>
          <p:cNvPr id="64" name="直接箭头连接符 116"/>
          <p:cNvCxnSpPr>
            <a:endCxn id="5" idx="2"/>
          </p:cNvCxnSpPr>
          <p:nvPr/>
        </p:nvCxnSpPr>
        <p:spPr bwMode="auto">
          <a:xfrm rot="10800000" flipV="1">
            <a:off x="2336394" y="2908980"/>
            <a:ext cx="3508962" cy="3261816"/>
          </a:xfrm>
          <a:prstGeom prst="bentConnector4">
            <a:avLst>
              <a:gd name="adj1" fmla="val 178"/>
              <a:gd name="adj2" fmla="val 103242"/>
            </a:avLst>
          </a:prstGeom>
          <a:solidFill>
            <a:schemeClr val="accent2"/>
          </a:solidFill>
          <a:ln w="19050" cap="flat" cmpd="sng" algn="ctr">
            <a:solidFill>
              <a:srgbClr val="808080"/>
            </a:solidFill>
            <a:prstDash val="solid"/>
            <a:round/>
            <a:headEnd type="triangle" w="med" len="med"/>
            <a:tailEnd type="triangle"/>
          </a:ln>
          <a:effectLst/>
        </p:spPr>
      </p:cxnSp>
      <p:sp>
        <p:nvSpPr>
          <p:cNvPr id="65" name="TextBox 64"/>
          <p:cNvSpPr txBox="1"/>
          <p:nvPr/>
        </p:nvSpPr>
        <p:spPr>
          <a:xfrm>
            <a:off x="2461847" y="6080920"/>
            <a:ext cx="1289774" cy="248003"/>
          </a:xfrm>
          <a:prstGeom prst="rect">
            <a:avLst/>
          </a:prstGeom>
          <a:noFill/>
        </p:spPr>
        <p:txBody>
          <a:bodyPr wrap="square" lIns="86438" tIns="43219" rIns="86438" bIns="43219" rtlCol="0">
            <a:spAutoFit/>
          </a:bodyPr>
          <a:lstStyle/>
          <a:p>
            <a:r>
              <a:rPr lang="zh-CN" altLang="en-US" sz="1000" dirty="0">
                <a:latin typeface="微软雅黑" pitchFamily="34" charset="-122"/>
                <a:ea typeface="微软雅黑" pitchFamily="34" charset="-122"/>
              </a:rPr>
              <a:t>数据质量规则检查</a:t>
            </a:r>
            <a:endParaRPr lang="en-US" sz="1000" dirty="0">
              <a:latin typeface="微软雅黑" pitchFamily="34" charset="-122"/>
              <a:ea typeface="微软雅黑" pitchFamily="34" charset="-122"/>
            </a:endParaRPr>
          </a:p>
        </p:txBody>
      </p:sp>
      <p:sp>
        <p:nvSpPr>
          <p:cNvPr id="66" name="TextBox 65"/>
          <p:cNvSpPr txBox="1"/>
          <p:nvPr/>
        </p:nvSpPr>
        <p:spPr>
          <a:xfrm>
            <a:off x="5882797" y="3006901"/>
            <a:ext cx="289234" cy="1318388"/>
          </a:xfrm>
          <a:prstGeom prst="rect">
            <a:avLst/>
          </a:prstGeom>
          <a:noFill/>
        </p:spPr>
        <p:txBody>
          <a:bodyPr wrap="square" lIns="86438" tIns="43219" rIns="86438" bIns="43219" rtlCol="0">
            <a:spAutoFit/>
          </a:bodyPr>
          <a:lstStyle/>
          <a:p>
            <a:r>
              <a:rPr lang="zh-CN" altLang="en-US" sz="1000" dirty="0">
                <a:latin typeface="微软雅黑" pitchFamily="34" charset="-122"/>
                <a:ea typeface="微软雅黑" pitchFamily="34" charset="-122"/>
              </a:rPr>
              <a:t>数据质量检查结果</a:t>
            </a:r>
            <a:endParaRPr lang="en-US" sz="1000" dirty="0">
              <a:latin typeface="微软雅黑" pitchFamily="34" charset="-122"/>
              <a:ea typeface="微软雅黑" pitchFamily="34" charset="-122"/>
            </a:endParaRPr>
          </a:p>
        </p:txBody>
      </p:sp>
      <p:cxnSp>
        <p:nvCxnSpPr>
          <p:cNvPr id="67" name="肘形连接符 127"/>
          <p:cNvCxnSpPr>
            <a:stCxn id="56" idx="3"/>
            <a:endCxn id="20" idx="2"/>
          </p:cNvCxnSpPr>
          <p:nvPr/>
        </p:nvCxnSpPr>
        <p:spPr bwMode="auto">
          <a:xfrm flipV="1">
            <a:off x="3930555" y="2908981"/>
            <a:ext cx="981582" cy="288831"/>
          </a:xfrm>
          <a:prstGeom prst="bentConnector2">
            <a:avLst/>
          </a:prstGeom>
          <a:solidFill>
            <a:schemeClr val="accent2"/>
          </a:solidFill>
          <a:ln w="19050" cap="flat" cmpd="sng" algn="ctr">
            <a:solidFill>
              <a:srgbClr val="808080"/>
            </a:solidFill>
            <a:prstDash val="solid"/>
            <a:round/>
            <a:headEnd type="triangle" w="med" len="med"/>
            <a:tailEnd type="triangle" w="med" len="med"/>
          </a:ln>
          <a:effectLst/>
        </p:spPr>
      </p:cxnSp>
      <p:cxnSp>
        <p:nvCxnSpPr>
          <p:cNvPr id="68" name="直接箭头连接符 72"/>
          <p:cNvCxnSpPr>
            <a:stCxn id="50" idx="3"/>
            <a:endCxn id="20" idx="1"/>
          </p:cNvCxnSpPr>
          <p:nvPr/>
        </p:nvCxnSpPr>
        <p:spPr bwMode="auto">
          <a:xfrm>
            <a:off x="3061298" y="2025324"/>
            <a:ext cx="516515" cy="9632"/>
          </a:xfrm>
          <a:prstGeom prst="straightConnector1">
            <a:avLst/>
          </a:prstGeom>
          <a:solidFill>
            <a:schemeClr val="accent2"/>
          </a:solidFill>
          <a:ln w="19050" cap="flat" cmpd="sng" algn="ctr">
            <a:solidFill>
              <a:srgbClr val="808080"/>
            </a:solidFill>
            <a:prstDash val="solid"/>
            <a:round/>
            <a:headEnd type="none" w="med" len="med"/>
            <a:tailEnd type="arrow"/>
          </a:ln>
          <a:effectLst/>
        </p:spPr>
      </p:cxnSp>
      <p:sp>
        <p:nvSpPr>
          <p:cNvPr id="69" name="Oval 56"/>
          <p:cNvSpPr/>
          <p:nvPr/>
        </p:nvSpPr>
        <p:spPr bwMode="auto">
          <a:xfrm>
            <a:off x="520213" y="3793767"/>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dirty="0">
                <a:solidFill>
                  <a:schemeClr val="bg1"/>
                </a:solidFill>
                <a:latin typeface="微软雅黑" pitchFamily="34" charset="-122"/>
                <a:ea typeface="微软雅黑" pitchFamily="34" charset="-122"/>
              </a:rPr>
              <a:t>1</a:t>
            </a:r>
            <a:endParaRPr lang="zh-CN" altLang="en-US" sz="1300" b="1" dirty="0">
              <a:solidFill>
                <a:schemeClr val="bg1"/>
              </a:solidFill>
              <a:latin typeface="微软雅黑" pitchFamily="34" charset="-122"/>
              <a:ea typeface="微软雅黑" pitchFamily="34" charset="-122"/>
            </a:endParaRPr>
          </a:p>
        </p:txBody>
      </p:sp>
      <p:sp>
        <p:nvSpPr>
          <p:cNvPr id="70" name="Oval 56"/>
          <p:cNvSpPr/>
          <p:nvPr/>
        </p:nvSpPr>
        <p:spPr bwMode="auto">
          <a:xfrm>
            <a:off x="3203848" y="1782362"/>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2</a:t>
            </a:r>
            <a:endParaRPr lang="zh-CN" altLang="en-US" sz="1300" b="1" dirty="0">
              <a:solidFill>
                <a:schemeClr val="bg1"/>
              </a:solidFill>
              <a:latin typeface="微软雅黑" pitchFamily="34" charset="-122"/>
              <a:ea typeface="微软雅黑" pitchFamily="34" charset="-122"/>
            </a:endParaRPr>
          </a:p>
        </p:txBody>
      </p:sp>
      <p:sp>
        <p:nvSpPr>
          <p:cNvPr id="71" name="Oval 56"/>
          <p:cNvSpPr/>
          <p:nvPr/>
        </p:nvSpPr>
        <p:spPr bwMode="auto">
          <a:xfrm>
            <a:off x="5652120" y="4158626"/>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3</a:t>
            </a:r>
            <a:endParaRPr lang="zh-CN" altLang="en-US" sz="1300" b="1" dirty="0">
              <a:solidFill>
                <a:schemeClr val="bg1"/>
              </a:solidFill>
              <a:latin typeface="微软雅黑" pitchFamily="34" charset="-122"/>
              <a:ea typeface="微软雅黑" pitchFamily="34" charset="-122"/>
            </a:endParaRPr>
          </a:p>
        </p:txBody>
      </p:sp>
      <p:sp>
        <p:nvSpPr>
          <p:cNvPr id="72" name="Oval 56"/>
          <p:cNvSpPr/>
          <p:nvPr/>
        </p:nvSpPr>
        <p:spPr bwMode="auto">
          <a:xfrm>
            <a:off x="1331640" y="3006498"/>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5</a:t>
            </a:r>
            <a:endParaRPr lang="zh-CN" altLang="en-US" sz="1300" b="1" dirty="0">
              <a:solidFill>
                <a:schemeClr val="bg1"/>
              </a:solidFill>
              <a:latin typeface="微软雅黑" pitchFamily="34" charset="-122"/>
              <a:ea typeface="微软雅黑" pitchFamily="34" charset="-122"/>
            </a:endParaRPr>
          </a:p>
        </p:txBody>
      </p:sp>
      <p:sp>
        <p:nvSpPr>
          <p:cNvPr id="73" name="Oval 56"/>
          <p:cNvSpPr/>
          <p:nvPr/>
        </p:nvSpPr>
        <p:spPr bwMode="auto">
          <a:xfrm>
            <a:off x="4932040" y="3078506"/>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4</a:t>
            </a:r>
            <a:endParaRPr lang="zh-CN" altLang="en-US" sz="1300" b="1" dirty="0">
              <a:solidFill>
                <a:schemeClr val="bg1"/>
              </a:solidFill>
              <a:latin typeface="微软雅黑" pitchFamily="34" charset="-122"/>
              <a:ea typeface="微软雅黑" pitchFamily="34" charset="-122"/>
            </a:endParaRPr>
          </a:p>
        </p:txBody>
      </p:sp>
      <p:sp>
        <p:nvSpPr>
          <p:cNvPr id="74" name="Oval 56"/>
          <p:cNvSpPr/>
          <p:nvPr/>
        </p:nvSpPr>
        <p:spPr bwMode="auto">
          <a:xfrm>
            <a:off x="6444208" y="918266"/>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dirty="0">
                <a:solidFill>
                  <a:schemeClr val="bg1"/>
                </a:solidFill>
                <a:latin typeface="微软雅黑" pitchFamily="34" charset="-122"/>
                <a:ea typeface="微软雅黑" pitchFamily="34" charset="-122"/>
              </a:rPr>
              <a:t>1</a:t>
            </a:r>
            <a:endParaRPr lang="zh-CN" altLang="en-US" sz="1300" b="1" dirty="0">
              <a:solidFill>
                <a:schemeClr val="bg1"/>
              </a:solidFill>
              <a:latin typeface="微软雅黑" pitchFamily="34" charset="-122"/>
              <a:ea typeface="微软雅黑" pitchFamily="34" charset="-122"/>
            </a:endParaRPr>
          </a:p>
        </p:txBody>
      </p:sp>
      <p:sp>
        <p:nvSpPr>
          <p:cNvPr id="75" name="Oval 56"/>
          <p:cNvSpPr/>
          <p:nvPr/>
        </p:nvSpPr>
        <p:spPr bwMode="auto">
          <a:xfrm>
            <a:off x="6444208" y="1795756"/>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2</a:t>
            </a:r>
            <a:endParaRPr lang="zh-CN" altLang="en-US" sz="1300" b="1" dirty="0">
              <a:solidFill>
                <a:schemeClr val="bg1"/>
              </a:solidFill>
              <a:latin typeface="微软雅黑" pitchFamily="34" charset="-122"/>
              <a:ea typeface="微软雅黑" pitchFamily="34" charset="-122"/>
            </a:endParaRPr>
          </a:p>
        </p:txBody>
      </p:sp>
      <p:sp>
        <p:nvSpPr>
          <p:cNvPr id="76" name="Oval 56"/>
          <p:cNvSpPr/>
          <p:nvPr/>
        </p:nvSpPr>
        <p:spPr bwMode="auto">
          <a:xfrm>
            <a:off x="6406721" y="2862482"/>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3</a:t>
            </a:r>
            <a:endParaRPr lang="zh-CN" altLang="en-US" sz="1300" b="1" dirty="0">
              <a:solidFill>
                <a:schemeClr val="bg1"/>
              </a:solidFill>
              <a:latin typeface="微软雅黑" pitchFamily="34" charset="-122"/>
              <a:ea typeface="微软雅黑" pitchFamily="34" charset="-122"/>
            </a:endParaRPr>
          </a:p>
        </p:txBody>
      </p:sp>
      <p:sp>
        <p:nvSpPr>
          <p:cNvPr id="77" name="Oval 56"/>
          <p:cNvSpPr/>
          <p:nvPr/>
        </p:nvSpPr>
        <p:spPr bwMode="auto">
          <a:xfrm>
            <a:off x="6444208" y="4446658"/>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4</a:t>
            </a:r>
            <a:endParaRPr lang="zh-CN" altLang="en-US" sz="1300" b="1" dirty="0">
              <a:solidFill>
                <a:schemeClr val="bg1"/>
              </a:solidFill>
              <a:latin typeface="微软雅黑" pitchFamily="34" charset="-122"/>
              <a:ea typeface="微软雅黑" pitchFamily="34" charset="-122"/>
            </a:endParaRPr>
          </a:p>
        </p:txBody>
      </p:sp>
      <p:sp>
        <p:nvSpPr>
          <p:cNvPr id="78" name="Oval 56"/>
          <p:cNvSpPr/>
          <p:nvPr/>
        </p:nvSpPr>
        <p:spPr bwMode="auto">
          <a:xfrm>
            <a:off x="6444208" y="5382762"/>
            <a:ext cx="253511" cy="274638"/>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438" tIns="43219" rIns="86438" bIns="43219" anchor="ctr"/>
          <a:lstStyle/>
          <a:p>
            <a:pPr algn="ctr">
              <a:defRPr/>
            </a:pPr>
            <a:r>
              <a:rPr lang="en-US" altLang="zh-CN" sz="1300" b="1" dirty="0" smtClean="0">
                <a:solidFill>
                  <a:schemeClr val="bg1"/>
                </a:solidFill>
                <a:latin typeface="微软雅黑" pitchFamily="34" charset="-122"/>
                <a:ea typeface="微软雅黑" pitchFamily="34" charset="-122"/>
              </a:rPr>
              <a:t>5</a:t>
            </a:r>
            <a:endParaRPr lang="zh-CN" altLang="en-US" sz="13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309779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数据管控</a:t>
            </a:r>
            <a:r>
              <a:rPr lang="en-US" altLang="zh-CN" dirty="0"/>
              <a:t>-</a:t>
            </a:r>
            <a:r>
              <a:rPr lang="zh-CN" altLang="en-US" dirty="0"/>
              <a:t>标准化</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57</a:t>
            </a:fld>
            <a:endParaRPr lang="en-GB" dirty="0"/>
          </a:p>
        </p:txBody>
      </p:sp>
      <p:grpSp>
        <p:nvGrpSpPr>
          <p:cNvPr id="9" name="Group 8"/>
          <p:cNvGrpSpPr/>
          <p:nvPr/>
        </p:nvGrpSpPr>
        <p:grpSpPr>
          <a:xfrm>
            <a:off x="228600" y="836063"/>
            <a:ext cx="8688600" cy="5981700"/>
            <a:chOff x="228600" y="836063"/>
            <a:chExt cx="8688600" cy="5981700"/>
          </a:xfrm>
        </p:grpSpPr>
        <p:pic>
          <p:nvPicPr>
            <p:cNvPr id="5" name="图片 5" descr="Screen Shot 2015-07-23 at 12.53.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36" y="836063"/>
              <a:ext cx="8636000" cy="5981700"/>
            </a:xfrm>
            <a:prstGeom prst="rect">
              <a:avLst/>
            </a:prstGeom>
          </p:spPr>
        </p:pic>
        <p:pic>
          <p:nvPicPr>
            <p:cNvPr id="6" name="图片 6" descr="Screen Shot 2015-07-23 at 12.56.33 AM.png"/>
            <p:cNvPicPr>
              <a:picLocks noChangeAspect="1"/>
            </p:cNvPicPr>
            <p:nvPr/>
          </p:nvPicPr>
          <p:blipFill rotWithShape="1">
            <a:blip r:embed="rId3">
              <a:extLst>
                <a:ext uri="{28A0092B-C50C-407E-A947-70E740481C1C}">
                  <a14:useLocalDpi xmlns:a14="http://schemas.microsoft.com/office/drawing/2010/main" val="0"/>
                </a:ext>
              </a:extLst>
            </a:blip>
            <a:srcRect b="17650"/>
            <a:stretch/>
          </p:blipFill>
          <p:spPr>
            <a:xfrm>
              <a:off x="862731" y="1199846"/>
              <a:ext cx="7683500" cy="5522079"/>
            </a:xfrm>
            <a:prstGeom prst="rect">
              <a:avLst/>
            </a:prstGeom>
          </p:spPr>
        </p:pic>
        <p:pic>
          <p:nvPicPr>
            <p:cNvPr id="7" name="Picture 2"/>
            <p:cNvPicPr>
              <a:picLocks noChangeAspect="1" noChangeArrowheads="1"/>
            </p:cNvPicPr>
            <p:nvPr/>
          </p:nvPicPr>
          <p:blipFill>
            <a:blip r:embed="rId4"/>
            <a:srcRect/>
            <a:stretch>
              <a:fillRect/>
            </a:stretch>
          </p:blipFill>
          <p:spPr bwMode="auto">
            <a:xfrm>
              <a:off x="909638" y="1777161"/>
              <a:ext cx="7323137" cy="2873375"/>
            </a:xfrm>
            <a:prstGeom prst="rect">
              <a:avLst/>
            </a:prstGeom>
            <a:noFill/>
            <a:ln w="9525">
              <a:noFill/>
              <a:miter lim="800000"/>
              <a:headEnd/>
              <a:tailEnd/>
            </a:ln>
            <a:effectLst/>
          </p:spPr>
        </p:pic>
        <p:sp>
          <p:nvSpPr>
            <p:cNvPr id="2" name="Rectangle 1"/>
            <p:cNvSpPr/>
            <p:nvPr/>
          </p:nvSpPr>
          <p:spPr>
            <a:xfrm>
              <a:off x="228600" y="836063"/>
              <a:ext cx="86886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Rectangle 7"/>
            <p:cNvSpPr/>
            <p:nvPr/>
          </p:nvSpPr>
          <p:spPr>
            <a:xfrm>
              <a:off x="8836995" y="836063"/>
              <a:ext cx="45719" cy="598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5965246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数据管控</a:t>
            </a:r>
            <a:r>
              <a:rPr lang="en-US" altLang="zh-CN" dirty="0"/>
              <a:t>-</a:t>
            </a:r>
            <a:r>
              <a:rPr lang="zh-CN" altLang="en-US" dirty="0"/>
              <a:t>元数据</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58</a:t>
            </a:fld>
            <a:endParaRPr lang="en-GB" dirty="0"/>
          </a:p>
        </p:txBody>
      </p:sp>
      <p:pic>
        <p:nvPicPr>
          <p:cNvPr id="5" name="Picture 2" descr="D:\新建项目\售前工作\广州农商行\数据管控交流\元数据管理平台.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46" y="1073515"/>
            <a:ext cx="7368804" cy="543119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468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数据质量管理全过程</a:t>
            </a:r>
          </a:p>
        </p:txBody>
      </p:sp>
      <p:sp>
        <p:nvSpPr>
          <p:cNvPr id="4" name="Slide Number Placeholder 3"/>
          <p:cNvSpPr>
            <a:spLocks noGrp="1"/>
          </p:cNvSpPr>
          <p:nvPr>
            <p:ph type="sldNum" sz="quarter" idx="10"/>
          </p:nvPr>
        </p:nvSpPr>
        <p:spPr/>
        <p:txBody>
          <a:bodyPr/>
          <a:lstStyle/>
          <a:p>
            <a:fld id="{93AC2C76-E6AA-46CB-A2DE-F6E097F7C440}" type="slidenum">
              <a:rPr lang="en-GB" smtClean="0"/>
              <a:pPr/>
              <a:t>59</a:t>
            </a:fld>
            <a:endParaRPr lang="en-GB" dirty="0"/>
          </a:p>
        </p:txBody>
      </p:sp>
      <p:sp>
        <p:nvSpPr>
          <p:cNvPr id="5" name="矩形 3"/>
          <p:cNvSpPr/>
          <p:nvPr/>
        </p:nvSpPr>
        <p:spPr bwMode="auto">
          <a:xfrm>
            <a:off x="2602523" y="3025140"/>
            <a:ext cx="1941342" cy="1188720"/>
          </a:xfrm>
          <a:prstGeom prst="rect">
            <a:avLst/>
          </a:prstGeom>
          <a:solidFill>
            <a:srgbClr val="B0CA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a:r>
              <a:rPr lang="zh-CN" altLang="en-US" sz="1600" dirty="0">
                <a:latin typeface="微软雅黑" pitchFamily="34" charset="-122"/>
                <a:ea typeface="微软雅黑" pitchFamily="34" charset="-122"/>
              </a:rPr>
              <a:t>数据质量监控</a:t>
            </a:r>
            <a:endParaRPr lang="en-US" altLang="zh-CN" sz="1600" dirty="0">
              <a:latin typeface="微软雅黑" pitchFamily="34" charset="-122"/>
              <a:ea typeface="微软雅黑" pitchFamily="34" charset="-122"/>
            </a:endParaRPr>
          </a:p>
          <a:p>
            <a:pPr algn="ctr"/>
            <a:r>
              <a:rPr lang="zh-CN" altLang="en-US" sz="1600" dirty="0">
                <a:latin typeface="微软雅黑" pitchFamily="34" charset="-122"/>
                <a:ea typeface="微软雅黑" pitchFamily="34" charset="-122"/>
              </a:rPr>
              <a:t>模块</a:t>
            </a:r>
            <a:endParaRPr lang="en-US" altLang="zh-CN" sz="1600" dirty="0">
              <a:latin typeface="微软雅黑" pitchFamily="34" charset="-122"/>
              <a:ea typeface="微软雅黑" pitchFamily="34" charset="-122"/>
            </a:endParaRPr>
          </a:p>
        </p:txBody>
      </p:sp>
      <p:sp>
        <p:nvSpPr>
          <p:cNvPr id="6" name="TextBox 5"/>
          <p:cNvSpPr txBox="1"/>
          <p:nvPr/>
        </p:nvSpPr>
        <p:spPr>
          <a:xfrm>
            <a:off x="2250831" y="2310010"/>
            <a:ext cx="1350498" cy="271948"/>
          </a:xfrm>
          <a:prstGeom prst="rect">
            <a:avLst/>
          </a:prstGeom>
          <a:noFill/>
        </p:spPr>
        <p:txBody>
          <a:bodyPr wrap="square" lIns="86438" tIns="43219" rIns="86438" bIns="43219" rtlCol="0">
            <a:spAutoFit/>
          </a:bodyPr>
          <a:lstStyle/>
          <a:p>
            <a:pPr algn="ctr"/>
            <a:r>
              <a:rPr lang="zh-CN" altLang="en-US" sz="1200" dirty="0">
                <a:latin typeface="微软雅黑" pitchFamily="34" charset="-122"/>
                <a:ea typeface="微软雅黑" pitchFamily="34" charset="-122"/>
              </a:rPr>
              <a:t>手动</a:t>
            </a:r>
            <a:r>
              <a:rPr lang="zh-CN" altLang="en-US" sz="1200" dirty="0" smtClean="0">
                <a:latin typeface="微软雅黑" pitchFamily="34" charset="-122"/>
                <a:ea typeface="微软雅黑" pitchFamily="34" charset="-122"/>
              </a:rPr>
              <a:t>生成规则</a:t>
            </a:r>
            <a:endParaRPr lang="zh-CN" altLang="en-US" sz="1200" dirty="0">
              <a:latin typeface="微软雅黑" pitchFamily="34" charset="-122"/>
              <a:ea typeface="微软雅黑" pitchFamily="34" charset="-122"/>
            </a:endParaRPr>
          </a:p>
        </p:txBody>
      </p:sp>
      <p:sp>
        <p:nvSpPr>
          <p:cNvPr id="7" name="TextBox 6"/>
          <p:cNvSpPr txBox="1"/>
          <p:nvPr/>
        </p:nvSpPr>
        <p:spPr>
          <a:xfrm>
            <a:off x="2250831" y="4493500"/>
            <a:ext cx="1350498" cy="271948"/>
          </a:xfrm>
          <a:prstGeom prst="rect">
            <a:avLst/>
          </a:prstGeom>
          <a:noFill/>
        </p:spPr>
        <p:txBody>
          <a:bodyPr wrap="square" lIns="86438" tIns="43219" rIns="86438" bIns="43219" rtlCol="0">
            <a:spAutoFit/>
          </a:bodyPr>
          <a:lstStyle/>
          <a:p>
            <a:pPr algn="ctr"/>
            <a:r>
              <a:rPr lang="zh-CN" altLang="en-US" sz="1200" dirty="0">
                <a:latin typeface="微软雅黑" pitchFamily="34" charset="-122"/>
                <a:ea typeface="微软雅黑" pitchFamily="34" charset="-122"/>
              </a:rPr>
              <a:t>自</a:t>
            </a:r>
            <a:r>
              <a:rPr lang="zh-CN" altLang="en-US" sz="1200" dirty="0" smtClean="0">
                <a:latin typeface="微软雅黑" pitchFamily="34" charset="-122"/>
                <a:ea typeface="微软雅黑" pitchFamily="34" charset="-122"/>
              </a:rPr>
              <a:t>动生成规则</a:t>
            </a:r>
            <a:endParaRPr lang="zh-CN" altLang="en-US" sz="1200" dirty="0">
              <a:latin typeface="微软雅黑" pitchFamily="34" charset="-122"/>
              <a:ea typeface="微软雅黑" pitchFamily="34" charset="-122"/>
            </a:endParaRPr>
          </a:p>
        </p:txBody>
      </p:sp>
      <p:sp>
        <p:nvSpPr>
          <p:cNvPr id="8" name="矩形标注 7"/>
          <p:cNvSpPr/>
          <p:nvPr/>
        </p:nvSpPr>
        <p:spPr bwMode="auto">
          <a:xfrm>
            <a:off x="335394" y="5257800"/>
            <a:ext cx="2532185" cy="914400"/>
          </a:xfrm>
          <a:prstGeom prst="wedgeRectCallout">
            <a:avLst>
              <a:gd name="adj1" fmla="val 50214"/>
              <a:gd name="adj2" fmla="val -87928"/>
            </a:avLst>
          </a:prstGeom>
          <a:solidFill>
            <a:srgbClr val="FFFF99"/>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6438" tIns="43520" rIns="0" bIns="43520" numCol="1" rtlCol="0" anchor="ctr" anchorCtr="0" compatLnSpc="1">
            <a:prstTxWarp prst="textNoShape">
              <a:avLst/>
            </a:prstTxWarp>
          </a:bodyPr>
          <a:lstStyle/>
          <a:p>
            <a:r>
              <a:rPr lang="zh-CN" altLang="en-US" sz="1100" dirty="0">
                <a:latin typeface="微软雅黑" pitchFamily="34" charset="-122"/>
                <a:ea typeface="微软雅黑" pitchFamily="34" charset="-122"/>
              </a:rPr>
              <a:t>主要针对结构化的规范要求，如：字段长度是否符合规范？字段命名是否符合规范？代码取值是否符合规范？</a:t>
            </a:r>
            <a:endParaRPr lang="en-US" altLang="zh-CN" sz="1100" dirty="0">
              <a:latin typeface="微软雅黑" pitchFamily="34" charset="-122"/>
              <a:ea typeface="微软雅黑" pitchFamily="34" charset="-122"/>
            </a:endParaRPr>
          </a:p>
          <a:p>
            <a:r>
              <a:rPr lang="zh-CN" altLang="en-US" sz="1100" dirty="0">
                <a:latin typeface="微软雅黑" pitchFamily="34" charset="-122"/>
                <a:ea typeface="微软雅黑" pitchFamily="34" charset="-122"/>
              </a:rPr>
              <a:t>取值范围是否规范？</a:t>
            </a:r>
          </a:p>
        </p:txBody>
      </p:sp>
      <p:sp>
        <p:nvSpPr>
          <p:cNvPr id="9" name="矩形标注 8"/>
          <p:cNvSpPr/>
          <p:nvPr/>
        </p:nvSpPr>
        <p:spPr bwMode="auto">
          <a:xfrm>
            <a:off x="335394" y="1158240"/>
            <a:ext cx="2532185" cy="822960"/>
          </a:xfrm>
          <a:prstGeom prst="wedgeRectCallout">
            <a:avLst>
              <a:gd name="adj1" fmla="val 48405"/>
              <a:gd name="adj2" fmla="val 89102"/>
            </a:avLst>
          </a:prstGeom>
          <a:solidFill>
            <a:srgbClr val="FFFF99"/>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6438" tIns="43520" rIns="0" bIns="43520" numCol="1" spcCol="0" rtlCol="0" fromWordArt="0" anchor="ctr" anchorCtr="0" forceAA="0" compatLnSpc="1">
            <a:prstTxWarp prst="textNoShape">
              <a:avLst/>
            </a:prstTxWarp>
            <a:noAutofit/>
          </a:bodyPr>
          <a:lstStyle/>
          <a:p>
            <a:r>
              <a:rPr lang="zh-CN" altLang="en-US" sz="1100" dirty="0">
                <a:latin typeface="微软雅黑" pitchFamily="34" charset="-122"/>
                <a:ea typeface="微软雅黑" pitchFamily="34" charset="-122"/>
              </a:rPr>
              <a:t>主要针对非结构化的规范要求，如业务定义中文本描述性的规范要求，以及业务逻辑关系的规范要求等</a:t>
            </a:r>
          </a:p>
        </p:txBody>
      </p:sp>
      <p:grpSp>
        <p:nvGrpSpPr>
          <p:cNvPr id="10" name="组合 58"/>
          <p:cNvGrpSpPr/>
          <p:nvPr/>
        </p:nvGrpSpPr>
        <p:grpSpPr>
          <a:xfrm>
            <a:off x="70338" y="2133602"/>
            <a:ext cx="2110154" cy="2971799"/>
            <a:chOff x="76200" y="2133601"/>
            <a:chExt cx="2667000" cy="2971799"/>
          </a:xfrm>
        </p:grpSpPr>
        <p:sp>
          <p:nvSpPr>
            <p:cNvPr id="11" name="矩形 10"/>
            <p:cNvSpPr/>
            <p:nvPr/>
          </p:nvSpPr>
          <p:spPr bwMode="auto">
            <a:xfrm>
              <a:off x="76200" y="2133601"/>
              <a:ext cx="2667000" cy="2971799"/>
            </a:xfrm>
            <a:prstGeom prst="rect">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algn="ctr" defTabSz="864382" eaLnBrk="0" fontAlgn="base" hangingPunct="0">
                <a:spcBef>
                  <a:spcPct val="50000"/>
                </a:spcBef>
                <a:spcAft>
                  <a:spcPct val="0"/>
                </a:spcAft>
              </a:pPr>
              <a:endParaRPr lang="zh-CN" altLang="en-US" sz="1100" dirty="0">
                <a:latin typeface="微软雅黑" pitchFamily="34" charset="-122"/>
                <a:ea typeface="微软雅黑" pitchFamily="34" charset="-122"/>
              </a:endParaRPr>
            </a:p>
          </p:txBody>
        </p:sp>
        <p:sp>
          <p:nvSpPr>
            <p:cNvPr id="12" name="流程图: 多文档 11"/>
            <p:cNvSpPr/>
            <p:nvPr/>
          </p:nvSpPr>
          <p:spPr bwMode="auto">
            <a:xfrm>
              <a:off x="394939" y="2270919"/>
              <a:ext cx="2029522" cy="1062200"/>
            </a:xfrm>
            <a:prstGeom prst="flowChartMultidocument">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algn="ctr"/>
              <a:r>
                <a:rPr lang="zh-CN" altLang="en-US" sz="1600" dirty="0">
                  <a:latin typeface="微软雅黑" pitchFamily="34" charset="-122"/>
                  <a:ea typeface="微软雅黑" pitchFamily="34" charset="-122"/>
                </a:rPr>
                <a:t>数据标准</a:t>
              </a:r>
            </a:p>
          </p:txBody>
        </p:sp>
        <p:sp>
          <p:nvSpPr>
            <p:cNvPr id="13" name="加号 12"/>
            <p:cNvSpPr/>
            <p:nvPr/>
          </p:nvSpPr>
          <p:spPr bwMode="auto">
            <a:xfrm>
              <a:off x="1084456" y="3352800"/>
              <a:ext cx="650488" cy="503864"/>
            </a:xfrm>
            <a:prstGeom prst="mathPlus">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algn="ctr" defTabSz="864382" eaLnBrk="0" fontAlgn="base" hangingPunct="0">
                <a:spcBef>
                  <a:spcPct val="50000"/>
                </a:spcBef>
                <a:spcAft>
                  <a:spcPct val="0"/>
                </a:spcAft>
              </a:pPr>
              <a:endParaRPr lang="zh-CN" altLang="en-US" sz="1100" dirty="0">
                <a:latin typeface="微软雅黑" pitchFamily="34" charset="-122"/>
                <a:ea typeface="微软雅黑" pitchFamily="34" charset="-122"/>
              </a:endParaRPr>
            </a:p>
          </p:txBody>
        </p:sp>
        <p:sp>
          <p:nvSpPr>
            <p:cNvPr id="14" name="流程图: 多文档 13"/>
            <p:cNvSpPr/>
            <p:nvPr/>
          </p:nvSpPr>
          <p:spPr bwMode="auto">
            <a:xfrm>
              <a:off x="394939" y="3962400"/>
              <a:ext cx="2029522" cy="1062200"/>
            </a:xfrm>
            <a:prstGeom prst="flowChartMultidocument">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6038" rIns="0" bIns="46038" numCol="1" rtlCol="0" anchor="ctr" anchorCtr="0" compatLnSpc="1">
              <a:prstTxWarp prst="textNoShape">
                <a:avLst/>
              </a:prstTxWarp>
            </a:bodyPr>
            <a:lstStyle/>
            <a:p>
              <a:pPr algn="ctr"/>
              <a:r>
                <a:rPr lang="zh-CN" altLang="en-US" sz="1600" dirty="0">
                  <a:latin typeface="微软雅黑" pitchFamily="34" charset="-122"/>
                  <a:ea typeface="微软雅黑" pitchFamily="34" charset="-122"/>
                </a:rPr>
                <a:t>元数据信息</a:t>
              </a:r>
            </a:p>
          </p:txBody>
        </p:sp>
      </p:grpSp>
      <p:cxnSp>
        <p:nvCxnSpPr>
          <p:cNvPr id="15" name="肘形连接符 40"/>
          <p:cNvCxnSpPr>
            <a:stCxn id="11" idx="3"/>
          </p:cNvCxnSpPr>
          <p:nvPr/>
        </p:nvCxnSpPr>
        <p:spPr bwMode="auto">
          <a:xfrm flipV="1">
            <a:off x="2180492" y="3025141"/>
            <a:ext cx="1392702" cy="594361"/>
          </a:xfrm>
          <a:prstGeom prst="bentConnector4">
            <a:avLst>
              <a:gd name="adj1" fmla="val 15152"/>
              <a:gd name="adj2" fmla="val 147436"/>
            </a:avLst>
          </a:prstGeom>
          <a:solidFill>
            <a:schemeClr val="accent2"/>
          </a:solidFill>
          <a:ln w="19050" cap="flat" cmpd="sng" algn="ctr">
            <a:solidFill>
              <a:schemeClr val="tx1"/>
            </a:solidFill>
            <a:prstDash val="solid"/>
            <a:round/>
            <a:headEnd type="none" w="med" len="med"/>
            <a:tailEnd type="arrow"/>
          </a:ln>
          <a:effectLst/>
        </p:spPr>
      </p:cxnSp>
      <p:cxnSp>
        <p:nvCxnSpPr>
          <p:cNvPr id="16" name="肘形连接符 42"/>
          <p:cNvCxnSpPr>
            <a:stCxn id="11" idx="3"/>
          </p:cNvCxnSpPr>
          <p:nvPr/>
        </p:nvCxnSpPr>
        <p:spPr bwMode="auto">
          <a:xfrm>
            <a:off x="2180492" y="3619501"/>
            <a:ext cx="1392702" cy="594359"/>
          </a:xfrm>
          <a:prstGeom prst="bentConnector4">
            <a:avLst>
              <a:gd name="adj1" fmla="val 15152"/>
              <a:gd name="adj2" fmla="val 138462"/>
            </a:avLst>
          </a:prstGeom>
          <a:solidFill>
            <a:schemeClr val="accent2"/>
          </a:solidFill>
          <a:ln w="19050" cap="flat" cmpd="sng" algn="ctr">
            <a:solidFill>
              <a:schemeClr val="tx1"/>
            </a:solidFill>
            <a:prstDash val="solid"/>
            <a:round/>
            <a:headEnd type="none" w="med" len="med"/>
            <a:tailEnd type="arrow"/>
          </a:ln>
          <a:effectLst/>
        </p:spPr>
      </p:cxnSp>
      <p:sp>
        <p:nvSpPr>
          <p:cNvPr id="17" name="矩形 16"/>
          <p:cNvSpPr/>
          <p:nvPr/>
        </p:nvSpPr>
        <p:spPr bwMode="auto">
          <a:xfrm>
            <a:off x="2954216" y="1066800"/>
            <a:ext cx="3052689" cy="990601"/>
          </a:xfrm>
          <a:prstGeom prst="rect">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6438" tIns="43520" rIns="0" bIns="43520" numCol="1" rtlCol="0" anchor="ctr" anchorCtr="0" compatLnSpc="1">
            <a:prstTxWarp prst="textNoShape">
              <a:avLst/>
            </a:prstTxWarp>
          </a:bodyPr>
          <a:lstStyle/>
          <a:p>
            <a:pPr algn="ctr"/>
            <a:r>
              <a:rPr lang="zh-CN" altLang="en-US" sz="1400" dirty="0">
                <a:latin typeface="微软雅黑" pitchFamily="34" charset="-122"/>
                <a:ea typeface="微软雅黑" pitchFamily="34" charset="-122"/>
              </a:rPr>
              <a:t>数据现状分析发现的数据质量检查规则</a:t>
            </a:r>
            <a:endParaRPr lang="en-US" altLang="zh-CN" sz="1400" dirty="0">
              <a:latin typeface="微软雅黑" pitchFamily="34" charset="-122"/>
              <a:ea typeface="微软雅黑" pitchFamily="34" charset="-122"/>
            </a:endParaRPr>
          </a:p>
        </p:txBody>
      </p:sp>
      <p:cxnSp>
        <p:nvCxnSpPr>
          <p:cNvPr id="18" name="肘形连接符 17"/>
          <p:cNvCxnSpPr>
            <a:stCxn id="17" idx="2"/>
          </p:cNvCxnSpPr>
          <p:nvPr/>
        </p:nvCxnSpPr>
        <p:spPr bwMode="auto">
          <a:xfrm rot="5400000">
            <a:off x="3543007" y="2087587"/>
            <a:ext cx="967740" cy="907366"/>
          </a:xfrm>
          <a:prstGeom prst="bentConnector3">
            <a:avLst>
              <a:gd name="adj1" fmla="val 70997"/>
            </a:avLst>
          </a:prstGeom>
          <a:solidFill>
            <a:schemeClr val="accent2"/>
          </a:solidFill>
          <a:ln w="19050" cap="flat" cmpd="sng" algn="ctr">
            <a:solidFill>
              <a:schemeClr val="tx1"/>
            </a:solidFill>
            <a:prstDash val="solid"/>
            <a:round/>
            <a:headEnd type="none" w="med" len="med"/>
            <a:tailEnd type="arrow"/>
          </a:ln>
          <a:effectLst/>
        </p:spPr>
      </p:cxnSp>
      <p:sp>
        <p:nvSpPr>
          <p:cNvPr id="19" name="矩形 18"/>
          <p:cNvSpPr/>
          <p:nvPr/>
        </p:nvSpPr>
        <p:spPr bwMode="auto">
          <a:xfrm>
            <a:off x="5767754" y="2133599"/>
            <a:ext cx="3235569" cy="2080261"/>
          </a:xfrm>
          <a:prstGeom prst="rect">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t" anchorCtr="0" compatLnSpc="1">
            <a:prstTxWarp prst="textNoShape">
              <a:avLst/>
            </a:prstTxWarp>
          </a:bodyPr>
          <a:lstStyle/>
          <a:p>
            <a:pPr algn="ctr" defTabSz="864382" eaLnBrk="0" fontAlgn="base" hangingPunct="0">
              <a:spcBef>
                <a:spcPct val="50000"/>
              </a:spcBef>
              <a:spcAft>
                <a:spcPct val="0"/>
              </a:spcAft>
            </a:pPr>
            <a:r>
              <a:rPr lang="zh-CN" altLang="en-US" sz="1700" dirty="0">
                <a:latin typeface="微软雅黑" pitchFamily="34" charset="-122"/>
                <a:ea typeface="微软雅黑" pitchFamily="34" charset="-122"/>
              </a:rPr>
              <a:t>调度管理</a:t>
            </a:r>
          </a:p>
        </p:txBody>
      </p:sp>
      <p:sp>
        <p:nvSpPr>
          <p:cNvPr id="20" name="TextBox 19"/>
          <p:cNvSpPr txBox="1"/>
          <p:nvPr/>
        </p:nvSpPr>
        <p:spPr>
          <a:xfrm>
            <a:off x="7244861" y="2958032"/>
            <a:ext cx="1519311" cy="271948"/>
          </a:xfrm>
          <a:prstGeom prst="rect">
            <a:avLst/>
          </a:prstGeom>
          <a:solidFill>
            <a:schemeClr val="bg1">
              <a:lumMod val="85000"/>
            </a:schemeClr>
          </a:solidFill>
        </p:spPr>
        <p:txBody>
          <a:bodyPr wrap="square" lIns="86438" tIns="43219" rIns="86438" bIns="43219" rtlCol="0">
            <a:noAutofit/>
          </a:bodyPr>
          <a:lstStyle>
            <a:defPPr>
              <a:defRPr lang="en-US"/>
            </a:defPPr>
          </a:lstStyle>
          <a:p>
            <a:pPr algn="ctr"/>
            <a:r>
              <a:rPr lang="zh-CN" altLang="en-US" sz="1200" dirty="0">
                <a:latin typeface="微软雅黑" pitchFamily="34" charset="-122"/>
                <a:ea typeface="微软雅黑" pitchFamily="34" charset="-122"/>
              </a:rPr>
              <a:t>数据</a:t>
            </a:r>
            <a:r>
              <a:rPr lang="zh-CN" altLang="en-US" sz="1200" dirty="0" smtClean="0">
                <a:latin typeface="微软雅黑" pitchFamily="34" charset="-122"/>
                <a:ea typeface="微软雅黑" pitchFamily="34" charset="-122"/>
              </a:rPr>
              <a:t>转换任务</a:t>
            </a:r>
            <a:endParaRPr lang="zh-CN" altLang="en-US" sz="1200" dirty="0">
              <a:latin typeface="微软雅黑" pitchFamily="34" charset="-122"/>
              <a:ea typeface="微软雅黑" pitchFamily="34" charset="-122"/>
            </a:endParaRPr>
          </a:p>
        </p:txBody>
      </p:sp>
      <p:sp>
        <p:nvSpPr>
          <p:cNvPr id="21" name="TextBox 20"/>
          <p:cNvSpPr txBox="1"/>
          <p:nvPr/>
        </p:nvSpPr>
        <p:spPr>
          <a:xfrm>
            <a:off x="7244861" y="3282818"/>
            <a:ext cx="1519311" cy="271948"/>
          </a:xfrm>
          <a:prstGeom prst="rect">
            <a:avLst/>
          </a:prstGeom>
          <a:solidFill>
            <a:schemeClr val="bg1">
              <a:lumMod val="85000"/>
            </a:schemeClr>
          </a:solidFill>
        </p:spPr>
        <p:txBody>
          <a:bodyPr wrap="square" lIns="86438" tIns="43219" rIns="86438" bIns="43219" rtlCol="0">
            <a:noAutofit/>
          </a:bodyPr>
          <a:lstStyle/>
          <a:p>
            <a:pPr algn="ctr"/>
            <a:r>
              <a:rPr lang="zh-CN" altLang="en-US" sz="1200" dirty="0" smtClean="0">
                <a:latin typeface="微软雅黑" pitchFamily="34" charset="-122"/>
                <a:ea typeface="微软雅黑" pitchFamily="34" charset="-122"/>
              </a:rPr>
              <a:t>数据清理任务</a:t>
            </a:r>
            <a:endParaRPr lang="zh-CN" altLang="en-US" sz="1200" dirty="0">
              <a:latin typeface="微软雅黑" pitchFamily="34" charset="-122"/>
              <a:ea typeface="微软雅黑" pitchFamily="34" charset="-122"/>
            </a:endParaRPr>
          </a:p>
        </p:txBody>
      </p:sp>
      <p:sp>
        <p:nvSpPr>
          <p:cNvPr id="22" name="TextBox 21"/>
          <p:cNvSpPr txBox="1"/>
          <p:nvPr/>
        </p:nvSpPr>
        <p:spPr>
          <a:xfrm>
            <a:off x="5838092" y="2633246"/>
            <a:ext cx="673492" cy="1223418"/>
          </a:xfrm>
          <a:prstGeom prst="rect">
            <a:avLst/>
          </a:prstGeom>
          <a:solidFill>
            <a:srgbClr val="B0CAFF"/>
          </a:solidFill>
        </p:spPr>
        <p:txBody>
          <a:bodyPr wrap="square" lIns="86438" tIns="43219" rIns="86438" bIns="43219" rtlCol="0" anchor="ctr">
            <a:noAutofit/>
          </a:bodyPr>
          <a:lstStyle/>
          <a:p>
            <a:pPr algn="ctr"/>
            <a:r>
              <a:rPr lang="zh-CN" altLang="en-US" sz="1200" dirty="0" smtClean="0">
                <a:latin typeface="微软雅黑" pitchFamily="34" charset="-122"/>
                <a:ea typeface="微软雅黑" pitchFamily="34" charset="-122"/>
              </a:rPr>
              <a:t>入库前数据检查任务</a:t>
            </a:r>
            <a:endParaRPr lang="zh-CN" altLang="en-US" sz="1200" dirty="0">
              <a:latin typeface="微软雅黑" pitchFamily="34" charset="-122"/>
              <a:ea typeface="微软雅黑" pitchFamily="34" charset="-122"/>
            </a:endParaRPr>
          </a:p>
        </p:txBody>
      </p:sp>
      <p:sp>
        <p:nvSpPr>
          <p:cNvPr id="23" name="TextBox 22"/>
          <p:cNvSpPr txBox="1"/>
          <p:nvPr/>
        </p:nvSpPr>
        <p:spPr>
          <a:xfrm>
            <a:off x="7244861" y="2633246"/>
            <a:ext cx="1519311" cy="271948"/>
          </a:xfrm>
          <a:prstGeom prst="rect">
            <a:avLst/>
          </a:prstGeom>
          <a:solidFill>
            <a:schemeClr val="bg1">
              <a:lumMod val="85000"/>
            </a:schemeClr>
          </a:solidFill>
        </p:spPr>
        <p:txBody>
          <a:bodyPr wrap="square" lIns="86438" tIns="43219" rIns="86438" bIns="43219" rtlCol="0">
            <a:noAutofit/>
          </a:bodyPr>
          <a:lstStyle/>
          <a:p>
            <a:pPr algn="ctr"/>
            <a:r>
              <a:rPr lang="zh-CN" altLang="en-US" sz="1200" dirty="0" smtClean="0">
                <a:latin typeface="微软雅黑" pitchFamily="34" charset="-122"/>
                <a:ea typeface="微软雅黑" pitchFamily="34" charset="-122"/>
              </a:rPr>
              <a:t>数据抽取</a:t>
            </a:r>
            <a:r>
              <a:rPr lang="zh-CN" altLang="en-US" sz="1200" dirty="0">
                <a:latin typeface="微软雅黑" pitchFamily="34" charset="-122"/>
                <a:ea typeface="微软雅黑" pitchFamily="34" charset="-122"/>
              </a:rPr>
              <a:t>任务</a:t>
            </a:r>
          </a:p>
        </p:txBody>
      </p:sp>
      <p:sp>
        <p:nvSpPr>
          <p:cNvPr id="24" name="流程图: 多文档 23"/>
          <p:cNvSpPr/>
          <p:nvPr/>
        </p:nvSpPr>
        <p:spPr bwMode="auto">
          <a:xfrm>
            <a:off x="3094892" y="4976695"/>
            <a:ext cx="1547446" cy="1097280"/>
          </a:xfrm>
          <a:prstGeom prst="flowChartMultidocument">
            <a:avLst/>
          </a:prstGeom>
          <a:solidFill>
            <a:schemeClr val="bg1"/>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a:r>
              <a:rPr lang="zh-CN" altLang="en-US" sz="1600" dirty="0">
                <a:latin typeface="微软雅黑" pitchFamily="34" charset="-122"/>
                <a:ea typeface="微软雅黑" pitchFamily="34" charset="-122"/>
              </a:rPr>
              <a:t>数据质量检查报告</a:t>
            </a:r>
          </a:p>
        </p:txBody>
      </p:sp>
      <p:cxnSp>
        <p:nvCxnSpPr>
          <p:cNvPr id="25" name="肘形连接符 24"/>
          <p:cNvCxnSpPr>
            <a:stCxn id="5" idx="3"/>
            <a:endCxn id="24" idx="3"/>
          </p:cNvCxnSpPr>
          <p:nvPr/>
        </p:nvCxnSpPr>
        <p:spPr bwMode="auto">
          <a:xfrm>
            <a:off x="4543865" y="3619501"/>
            <a:ext cx="98474" cy="1905835"/>
          </a:xfrm>
          <a:prstGeom prst="bentConnector3">
            <a:avLst>
              <a:gd name="adj1" fmla="val 397619"/>
            </a:avLst>
          </a:prstGeom>
          <a:solidFill>
            <a:schemeClr val="accent2"/>
          </a:solidFill>
          <a:ln w="19050" cap="flat" cmpd="sng" algn="ctr">
            <a:solidFill>
              <a:schemeClr val="tx1"/>
            </a:solidFill>
            <a:prstDash val="solid"/>
            <a:round/>
            <a:headEnd type="none" w="med" len="med"/>
            <a:tailEnd type="arrow"/>
          </a:ln>
          <a:effectLst/>
        </p:spPr>
      </p:cxnSp>
      <p:sp>
        <p:nvSpPr>
          <p:cNvPr id="26" name="TextBox 25"/>
          <p:cNvSpPr txBox="1"/>
          <p:nvPr/>
        </p:nvSpPr>
        <p:spPr>
          <a:xfrm>
            <a:off x="7244861" y="3607604"/>
            <a:ext cx="1519311" cy="271948"/>
          </a:xfrm>
          <a:prstGeom prst="rect">
            <a:avLst/>
          </a:prstGeom>
          <a:solidFill>
            <a:schemeClr val="bg1">
              <a:lumMod val="85000"/>
            </a:schemeClr>
          </a:solidFill>
        </p:spPr>
        <p:txBody>
          <a:bodyPr wrap="square" lIns="86438" tIns="43219" rIns="86438" bIns="43219" rtlCol="0">
            <a:noAutofit/>
          </a:bodyPr>
          <a:lstStyle/>
          <a:p>
            <a:pPr algn="ctr"/>
            <a:r>
              <a:rPr lang="zh-CN" altLang="en-US" sz="1200" dirty="0" smtClean="0">
                <a:latin typeface="微软雅黑" pitchFamily="34" charset="-122"/>
                <a:ea typeface="微软雅黑" pitchFamily="34" charset="-122"/>
              </a:rPr>
              <a:t>数据加载任务 </a:t>
            </a:r>
            <a:endParaRPr lang="zh-CN" altLang="en-US" sz="1200" dirty="0">
              <a:latin typeface="微软雅黑" pitchFamily="34" charset="-122"/>
              <a:ea typeface="微软雅黑" pitchFamily="34" charset="-122"/>
            </a:endParaRPr>
          </a:p>
        </p:txBody>
      </p:sp>
      <p:sp>
        <p:nvSpPr>
          <p:cNvPr id="27" name="流程图: 磁盘 26"/>
          <p:cNvSpPr/>
          <p:nvPr/>
        </p:nvSpPr>
        <p:spPr bwMode="auto">
          <a:xfrm>
            <a:off x="3868615" y="3716856"/>
            <a:ext cx="844062" cy="640080"/>
          </a:xfrm>
          <a:prstGeom prst="flowChartMagneticDisk">
            <a:avLst/>
          </a:prstGeom>
          <a:solidFill>
            <a:srgbClr val="00206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zh-CN" altLang="en-US" sz="1100" dirty="0">
                <a:solidFill>
                  <a:schemeClr val="bg1"/>
                </a:solidFill>
                <a:latin typeface="微软雅黑" pitchFamily="34" charset="-122"/>
                <a:ea typeface="微软雅黑" pitchFamily="34" charset="-122"/>
              </a:rPr>
              <a:t>质量检查</a:t>
            </a:r>
            <a:r>
              <a:rPr lang="en-US" altLang="zh-CN" sz="1100" dirty="0">
                <a:solidFill>
                  <a:schemeClr val="bg1"/>
                </a:solidFill>
                <a:latin typeface="微软雅黑" pitchFamily="34" charset="-122"/>
                <a:ea typeface="微软雅黑" pitchFamily="34" charset="-122"/>
              </a:rPr>
              <a:t/>
            </a:r>
            <a:br>
              <a:rPr lang="en-US" altLang="zh-CN" sz="1100" dirty="0">
                <a:solidFill>
                  <a:schemeClr val="bg1"/>
                </a:solidFill>
                <a:latin typeface="微软雅黑" pitchFamily="34" charset="-122"/>
                <a:ea typeface="微软雅黑" pitchFamily="34" charset="-122"/>
              </a:rPr>
            </a:br>
            <a:r>
              <a:rPr lang="zh-CN" altLang="en-US" sz="1100" dirty="0">
                <a:solidFill>
                  <a:schemeClr val="bg1"/>
                </a:solidFill>
                <a:latin typeface="微软雅黑" pitchFamily="34" charset="-122"/>
                <a:ea typeface="微软雅黑" pitchFamily="34" charset="-122"/>
              </a:rPr>
              <a:t>规则库</a:t>
            </a:r>
          </a:p>
        </p:txBody>
      </p:sp>
      <p:sp>
        <p:nvSpPr>
          <p:cNvPr id="28" name="TextBox 27"/>
          <p:cNvSpPr txBox="1"/>
          <p:nvPr/>
        </p:nvSpPr>
        <p:spPr>
          <a:xfrm>
            <a:off x="4933226" y="2438401"/>
            <a:ext cx="693851" cy="456614"/>
          </a:xfrm>
          <a:prstGeom prst="rect">
            <a:avLst/>
          </a:prstGeom>
          <a:noFill/>
        </p:spPr>
        <p:txBody>
          <a:bodyPr vert="horz" wrap="square" lIns="86438" tIns="43219" rIns="86438" bIns="43219" rtlCol="0">
            <a:spAutoFit/>
          </a:bodyPr>
          <a:lstStyle/>
          <a:p>
            <a:r>
              <a:rPr lang="zh-CN" altLang="en-US" sz="1200" dirty="0">
                <a:latin typeface="微软雅黑" pitchFamily="34" charset="-122"/>
                <a:ea typeface="微软雅黑" pitchFamily="34" charset="-122"/>
              </a:rPr>
              <a:t>读取检查逻辑</a:t>
            </a:r>
          </a:p>
        </p:txBody>
      </p:sp>
      <p:sp>
        <p:nvSpPr>
          <p:cNvPr id="29" name="流程图: 联系 28"/>
          <p:cNvSpPr/>
          <p:nvPr/>
        </p:nvSpPr>
        <p:spPr bwMode="auto">
          <a:xfrm>
            <a:off x="2568469" y="2604890"/>
            <a:ext cx="265056" cy="252610"/>
          </a:xfrm>
          <a:prstGeom prst="flowChartConnector">
            <a:avLst/>
          </a:prstGeom>
          <a:solidFill>
            <a:srgbClr val="FF64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100" dirty="0">
                <a:solidFill>
                  <a:schemeClr val="bg1"/>
                </a:solidFill>
                <a:latin typeface="微软雅黑" pitchFamily="34" charset="-122"/>
                <a:ea typeface="微软雅黑" pitchFamily="34" charset="-122"/>
              </a:rPr>
              <a:t>1</a:t>
            </a:r>
            <a:endParaRPr lang="zh-CN" altLang="en-US" sz="1100" dirty="0">
              <a:solidFill>
                <a:schemeClr val="bg1"/>
              </a:solidFill>
              <a:latin typeface="微软雅黑" pitchFamily="34" charset="-122"/>
              <a:ea typeface="微软雅黑" pitchFamily="34" charset="-122"/>
            </a:endParaRPr>
          </a:p>
        </p:txBody>
      </p:sp>
      <p:sp>
        <p:nvSpPr>
          <p:cNvPr id="30" name="流程图: 联系 29"/>
          <p:cNvSpPr/>
          <p:nvPr/>
        </p:nvSpPr>
        <p:spPr bwMode="auto">
          <a:xfrm>
            <a:off x="2568469" y="4319391"/>
            <a:ext cx="265056" cy="252610"/>
          </a:xfrm>
          <a:prstGeom prst="flowChartConnector">
            <a:avLst/>
          </a:prstGeom>
          <a:solidFill>
            <a:srgbClr val="FF64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100" dirty="0">
                <a:solidFill>
                  <a:schemeClr val="bg1"/>
                </a:solidFill>
                <a:latin typeface="微软雅黑" pitchFamily="34" charset="-122"/>
                <a:ea typeface="微软雅黑" pitchFamily="34" charset="-122"/>
              </a:rPr>
              <a:t>2</a:t>
            </a:r>
            <a:endParaRPr lang="zh-CN" altLang="en-US" sz="1100" dirty="0">
              <a:solidFill>
                <a:schemeClr val="bg1"/>
              </a:solidFill>
              <a:latin typeface="微软雅黑" pitchFamily="34" charset="-122"/>
              <a:ea typeface="微软雅黑" pitchFamily="34" charset="-122"/>
            </a:endParaRPr>
          </a:p>
        </p:txBody>
      </p:sp>
      <p:cxnSp>
        <p:nvCxnSpPr>
          <p:cNvPr id="31" name="直接箭头连接符 30"/>
          <p:cNvCxnSpPr/>
          <p:nvPr/>
        </p:nvCxnSpPr>
        <p:spPr bwMode="auto">
          <a:xfrm>
            <a:off x="4582551" y="3155563"/>
            <a:ext cx="1181686"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cxnSp>
        <p:nvCxnSpPr>
          <p:cNvPr id="32" name="直接箭头连接符 31"/>
          <p:cNvCxnSpPr/>
          <p:nvPr/>
        </p:nvCxnSpPr>
        <p:spPr bwMode="auto">
          <a:xfrm flipH="1">
            <a:off x="4579034" y="3276600"/>
            <a:ext cx="1181686"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sp>
        <p:nvSpPr>
          <p:cNvPr id="33" name="流程图: 联系 32"/>
          <p:cNvSpPr/>
          <p:nvPr/>
        </p:nvSpPr>
        <p:spPr bwMode="auto">
          <a:xfrm>
            <a:off x="4328046" y="2604890"/>
            <a:ext cx="265056" cy="252610"/>
          </a:xfrm>
          <a:prstGeom prst="flowChartConnector">
            <a:avLst/>
          </a:prstGeom>
          <a:solidFill>
            <a:srgbClr val="FF64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100" dirty="0">
                <a:solidFill>
                  <a:schemeClr val="bg1"/>
                </a:solidFill>
                <a:latin typeface="微软雅黑" pitchFamily="34" charset="-122"/>
                <a:ea typeface="微软雅黑" pitchFamily="34" charset="-122"/>
              </a:rPr>
              <a:t>3</a:t>
            </a:r>
            <a:endParaRPr lang="zh-CN" altLang="en-US" sz="1100" dirty="0">
              <a:solidFill>
                <a:schemeClr val="bg1"/>
              </a:solidFill>
              <a:latin typeface="微软雅黑" pitchFamily="34" charset="-122"/>
              <a:ea typeface="微软雅黑" pitchFamily="34" charset="-122"/>
            </a:endParaRPr>
          </a:p>
        </p:txBody>
      </p:sp>
      <p:sp>
        <p:nvSpPr>
          <p:cNvPr id="34" name="流程图: 联系 33"/>
          <p:cNvSpPr/>
          <p:nvPr/>
        </p:nvSpPr>
        <p:spPr bwMode="auto">
          <a:xfrm>
            <a:off x="5147623" y="2871590"/>
            <a:ext cx="265056" cy="252610"/>
          </a:xfrm>
          <a:prstGeom prst="flowChartConnector">
            <a:avLst/>
          </a:prstGeom>
          <a:solidFill>
            <a:srgbClr val="FF64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100" dirty="0">
                <a:solidFill>
                  <a:schemeClr val="bg1"/>
                </a:solidFill>
                <a:latin typeface="微软雅黑" pitchFamily="34" charset="-122"/>
                <a:ea typeface="微软雅黑" pitchFamily="34" charset="-122"/>
              </a:rPr>
              <a:t>4</a:t>
            </a:r>
            <a:endParaRPr lang="zh-CN" altLang="en-US" sz="1100" dirty="0">
              <a:solidFill>
                <a:schemeClr val="bg1"/>
              </a:solidFill>
              <a:latin typeface="微软雅黑" pitchFamily="34" charset="-122"/>
              <a:ea typeface="微软雅黑" pitchFamily="34" charset="-122"/>
            </a:endParaRPr>
          </a:p>
        </p:txBody>
      </p:sp>
      <p:sp>
        <p:nvSpPr>
          <p:cNvPr id="35" name="流程图: 联系 34"/>
          <p:cNvSpPr/>
          <p:nvPr/>
        </p:nvSpPr>
        <p:spPr bwMode="auto">
          <a:xfrm>
            <a:off x="5147623" y="3276601"/>
            <a:ext cx="265056" cy="252610"/>
          </a:xfrm>
          <a:prstGeom prst="flowChartConnector">
            <a:avLst/>
          </a:prstGeom>
          <a:solidFill>
            <a:srgbClr val="FF64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100" dirty="0">
                <a:solidFill>
                  <a:schemeClr val="bg1"/>
                </a:solidFill>
                <a:latin typeface="微软雅黑" pitchFamily="34" charset="-122"/>
                <a:ea typeface="微软雅黑" pitchFamily="34" charset="-122"/>
              </a:rPr>
              <a:t>5</a:t>
            </a:r>
            <a:endParaRPr lang="zh-CN" altLang="en-US" sz="1100" dirty="0">
              <a:solidFill>
                <a:schemeClr val="bg1"/>
              </a:solidFill>
              <a:latin typeface="微软雅黑" pitchFamily="34" charset="-122"/>
              <a:ea typeface="微软雅黑" pitchFamily="34" charset="-122"/>
            </a:endParaRPr>
          </a:p>
        </p:txBody>
      </p:sp>
      <p:sp>
        <p:nvSpPr>
          <p:cNvPr id="36" name="TextBox 35"/>
          <p:cNvSpPr txBox="1"/>
          <p:nvPr/>
        </p:nvSpPr>
        <p:spPr>
          <a:xfrm>
            <a:off x="6541477" y="2633245"/>
            <a:ext cx="675249" cy="1223419"/>
          </a:xfrm>
          <a:prstGeom prst="rect">
            <a:avLst/>
          </a:prstGeom>
          <a:solidFill>
            <a:srgbClr val="B0CAFF"/>
          </a:solidFill>
        </p:spPr>
        <p:txBody>
          <a:bodyPr wrap="square" lIns="86438" tIns="43219" rIns="86438" bIns="43219" rtlCol="0" anchor="ctr">
            <a:noAutofit/>
          </a:bodyPr>
          <a:lstStyle>
            <a:defPPr>
              <a:defRPr lang="en-US"/>
            </a:defPPr>
            <a:lvl1pPr algn="ctr">
              <a:spcBef>
                <a:spcPts val="0"/>
              </a:spcBef>
            </a:lvl1pPr>
          </a:lstStyle>
          <a:p>
            <a:r>
              <a:rPr lang="zh-CN" altLang="en-US" sz="1200" dirty="0">
                <a:latin typeface="微软雅黑" pitchFamily="34" charset="-122"/>
                <a:ea typeface="微软雅黑" pitchFamily="34" charset="-122"/>
              </a:rPr>
              <a:t>入库后数据</a:t>
            </a:r>
            <a:r>
              <a:rPr lang="zh-CN" altLang="en-US" sz="1200" dirty="0" smtClean="0">
                <a:latin typeface="微软雅黑" pitchFamily="34" charset="-122"/>
                <a:ea typeface="微软雅黑" pitchFamily="34" charset="-122"/>
              </a:rPr>
              <a:t>评估任务</a:t>
            </a:r>
            <a:endParaRPr lang="zh-CN" altLang="en-US" sz="1200" dirty="0">
              <a:latin typeface="微软雅黑" pitchFamily="34" charset="-122"/>
              <a:ea typeface="微软雅黑" pitchFamily="34" charset="-122"/>
            </a:endParaRPr>
          </a:p>
        </p:txBody>
      </p:sp>
      <p:sp>
        <p:nvSpPr>
          <p:cNvPr id="37" name="TextBox 36"/>
          <p:cNvSpPr txBox="1"/>
          <p:nvPr/>
        </p:nvSpPr>
        <p:spPr>
          <a:xfrm>
            <a:off x="4933226" y="3500736"/>
            <a:ext cx="693851" cy="456614"/>
          </a:xfrm>
          <a:prstGeom prst="rect">
            <a:avLst/>
          </a:prstGeom>
          <a:noFill/>
        </p:spPr>
        <p:txBody>
          <a:bodyPr vert="horz" wrap="square" lIns="86438" tIns="43219" rIns="86438" bIns="43219" rtlCol="0">
            <a:spAutoFit/>
          </a:bodyPr>
          <a:lstStyle/>
          <a:p>
            <a:r>
              <a:rPr lang="zh-CN" altLang="en-US" sz="1200" dirty="0">
                <a:latin typeface="微软雅黑" pitchFamily="34" charset="-122"/>
                <a:ea typeface="微软雅黑" pitchFamily="34" charset="-122"/>
              </a:rPr>
              <a:t>检查结果返回</a:t>
            </a:r>
          </a:p>
        </p:txBody>
      </p:sp>
      <p:sp>
        <p:nvSpPr>
          <p:cNvPr id="38" name="矩形标注 37"/>
          <p:cNvSpPr/>
          <p:nvPr/>
        </p:nvSpPr>
        <p:spPr bwMode="auto">
          <a:xfrm>
            <a:off x="5205046" y="4648200"/>
            <a:ext cx="3520305" cy="1425775"/>
          </a:xfrm>
          <a:prstGeom prst="wedgeRectCallout">
            <a:avLst>
              <a:gd name="adj1" fmla="val -25712"/>
              <a:gd name="adj2" fmla="val -101636"/>
            </a:avLst>
          </a:prstGeom>
          <a:solidFill>
            <a:srgbClr val="FFFF99"/>
          </a:solidFill>
          <a:ln w="9525"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6438" tIns="43520" rIns="0" bIns="43520" numCol="1" rtlCol="0" anchor="t" anchorCtr="0" compatLnSpc="1">
            <a:prstTxWarp prst="textNoShape">
              <a:avLst/>
            </a:prstTxWarp>
          </a:bodyPr>
          <a:lstStyle/>
          <a:p>
            <a:pPr>
              <a:lnSpc>
                <a:spcPct val="150000"/>
              </a:lnSpc>
            </a:pPr>
            <a:r>
              <a:rPr lang="zh-CN" altLang="en-US" sz="1100" dirty="0">
                <a:latin typeface="微软雅黑" pitchFamily="34" charset="-122"/>
                <a:ea typeface="微软雅黑" pitchFamily="34" charset="-122"/>
              </a:rPr>
              <a:t>入库前数据质量检查：</a:t>
            </a:r>
            <a:endParaRPr lang="en-US" altLang="zh-CN" sz="1100" dirty="0">
              <a:latin typeface="微软雅黑" pitchFamily="34" charset="-122"/>
              <a:ea typeface="微软雅黑" pitchFamily="34" charset="-122"/>
            </a:endParaRPr>
          </a:p>
          <a:p>
            <a:pPr marL="162072" indent="-162072">
              <a:lnSpc>
                <a:spcPct val="150000"/>
              </a:lnSpc>
              <a:buFont typeface="Wingdings" pitchFamily="2" charset="2"/>
              <a:buChar char="n"/>
            </a:pPr>
            <a:r>
              <a:rPr lang="zh-CN" altLang="en-US" sz="1100" dirty="0">
                <a:latin typeface="微软雅黑" pitchFamily="34" charset="-122"/>
                <a:ea typeface="微软雅黑" pitchFamily="34" charset="-122"/>
              </a:rPr>
              <a:t>针对一些重大数据质量的问题，如关键信息严重缺失、重要字段严重偏离业务逻辑等，进行入库前检查</a:t>
            </a:r>
            <a:endParaRPr lang="en-US" altLang="zh-CN" sz="1100" dirty="0">
              <a:latin typeface="微软雅黑" pitchFamily="34" charset="-122"/>
              <a:ea typeface="微软雅黑" pitchFamily="34" charset="-122"/>
            </a:endParaRPr>
          </a:p>
          <a:p>
            <a:pPr marL="162072" indent="-162072">
              <a:lnSpc>
                <a:spcPct val="150000"/>
              </a:lnSpc>
              <a:buFont typeface="Wingdings" pitchFamily="2" charset="2"/>
              <a:buChar char="n"/>
            </a:pPr>
            <a:r>
              <a:rPr lang="zh-CN" altLang="en-US" sz="1100" dirty="0">
                <a:latin typeface="微软雅黑" pitchFamily="34" charset="-122"/>
                <a:ea typeface="微软雅黑" pitchFamily="34" charset="-122"/>
              </a:rPr>
              <a:t>对检查出问题的数据，在确定相应的处理策略之后，再继续后续工作。</a:t>
            </a:r>
          </a:p>
        </p:txBody>
      </p:sp>
      <p:sp>
        <p:nvSpPr>
          <p:cNvPr id="39" name="流程图: 联系 38"/>
          <p:cNvSpPr/>
          <p:nvPr/>
        </p:nvSpPr>
        <p:spPr bwMode="auto">
          <a:xfrm>
            <a:off x="4800698" y="4419600"/>
            <a:ext cx="265056" cy="252610"/>
          </a:xfrm>
          <a:prstGeom prst="flowChartConnector">
            <a:avLst/>
          </a:prstGeom>
          <a:solidFill>
            <a:srgbClr val="FF64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r>
              <a:rPr lang="en-US" altLang="zh-CN" sz="1100" dirty="0">
                <a:solidFill>
                  <a:schemeClr val="bg1"/>
                </a:solidFill>
                <a:latin typeface="微软雅黑" pitchFamily="34" charset="-122"/>
                <a:ea typeface="微软雅黑" pitchFamily="34" charset="-122"/>
              </a:rPr>
              <a:t>6</a:t>
            </a:r>
            <a:endParaRPr lang="zh-CN" altLang="en-US"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40034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a:latin typeface="楷体" pitchFamily="49" charset="-122"/>
                <a:ea typeface="楷体" pitchFamily="49" charset="-122"/>
              </a:rPr>
              <a:t>我们的典型客</a:t>
            </a:r>
            <a:r>
              <a:rPr lang="zh-CN" altLang="en-US" b="1" dirty="0" smtClean="0">
                <a:latin typeface="楷体" pitchFamily="49" charset="-122"/>
                <a:ea typeface="楷体" pitchFamily="49" charset="-122"/>
              </a:rPr>
              <a:t>户</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其它</a:t>
            </a:r>
            <a:r>
              <a:rPr lang="en-US" altLang="zh-CN" b="1" dirty="0" smtClean="0">
                <a:latin typeface="楷体" pitchFamily="49" charset="-122"/>
                <a:ea typeface="楷体" pitchFamily="49" charset="-122"/>
              </a:rPr>
              <a:t>)</a:t>
            </a:r>
            <a:endParaRPr lang="en-US" b="1" dirty="0">
              <a:latin typeface="楷体" pitchFamily="49" charset="-122"/>
              <a:ea typeface="楷体" pitchFamily="49" charset="-122"/>
            </a:endParaRPr>
          </a:p>
        </p:txBody>
      </p:sp>
      <p:sp>
        <p:nvSpPr>
          <p:cNvPr id="7" name="Rectangle 6"/>
          <p:cNvSpPr/>
          <p:nvPr/>
        </p:nvSpPr>
        <p:spPr>
          <a:xfrm>
            <a:off x="720841" y="2958483"/>
            <a:ext cx="1985037" cy="5922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楷体" pitchFamily="49" charset="-122"/>
              <a:ea typeface="楷体" pitchFamily="49" charset="-122"/>
            </a:endParaRPr>
          </a:p>
        </p:txBody>
      </p:sp>
      <p:sp>
        <p:nvSpPr>
          <p:cNvPr id="8" name="Rectangle 7"/>
          <p:cNvSpPr/>
          <p:nvPr/>
        </p:nvSpPr>
        <p:spPr>
          <a:xfrm>
            <a:off x="807527" y="3711960"/>
            <a:ext cx="2140946" cy="6344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楷体" pitchFamily="49" charset="-122"/>
              <a:ea typeface="楷体" pitchFamily="49" charset="-122"/>
            </a:endParaRPr>
          </a:p>
        </p:txBody>
      </p:sp>
      <p:sp>
        <p:nvSpPr>
          <p:cNvPr id="9" name="Rectangle 8"/>
          <p:cNvSpPr/>
          <p:nvPr/>
        </p:nvSpPr>
        <p:spPr>
          <a:xfrm>
            <a:off x="816858" y="4514051"/>
            <a:ext cx="1758391" cy="6068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楷体" pitchFamily="49" charset="-122"/>
              <a:ea typeface="楷体" pitchFamily="49" charset="-122"/>
            </a:endParaRPr>
          </a:p>
        </p:txBody>
      </p:sp>
      <p:sp>
        <p:nvSpPr>
          <p:cNvPr id="11" name="Rectangle 10"/>
          <p:cNvSpPr/>
          <p:nvPr/>
        </p:nvSpPr>
        <p:spPr>
          <a:xfrm>
            <a:off x="816857" y="5243057"/>
            <a:ext cx="2235041" cy="568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楷体" pitchFamily="49" charset="-122"/>
              <a:ea typeface="楷体" pitchFamily="49" charset="-122"/>
            </a:endParaRPr>
          </a:p>
        </p:txBody>
      </p:sp>
      <p:sp>
        <p:nvSpPr>
          <p:cNvPr id="12" name="Rectangle 11"/>
          <p:cNvSpPr/>
          <p:nvPr/>
        </p:nvSpPr>
        <p:spPr>
          <a:xfrm>
            <a:off x="816858" y="5038627"/>
            <a:ext cx="1695519" cy="5681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楷体" pitchFamily="49" charset="-122"/>
              <a:ea typeface="楷体" pitchFamily="49" charset="-122"/>
            </a:endParaRPr>
          </a:p>
        </p:txBody>
      </p:sp>
      <p:sp>
        <p:nvSpPr>
          <p:cNvPr id="13" name="Rectangle 12"/>
          <p:cNvSpPr/>
          <p:nvPr/>
        </p:nvSpPr>
        <p:spPr>
          <a:xfrm>
            <a:off x="3051897" y="4514051"/>
            <a:ext cx="4795147" cy="5780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spcBef>
                <a:spcPts val="600"/>
              </a:spcBef>
            </a:pPr>
            <a:endParaRPr lang="en-US" sz="1100" b="1">
              <a:solidFill>
                <a:prstClr val="white"/>
              </a:solidFill>
              <a:latin typeface="楷体" pitchFamily="49" charset="-122"/>
              <a:ea typeface="楷体" pitchFamily="49" charset="-122"/>
              <a:cs typeface="Arial" panose="020B0604020202020204" pitchFamily="34" charset="0"/>
            </a:endParaRPr>
          </a:p>
        </p:txBody>
      </p:sp>
      <p:sp>
        <p:nvSpPr>
          <p:cNvPr id="15" name="Content Placeholder 2"/>
          <p:cNvSpPr>
            <a:spLocks noGrp="1"/>
          </p:cNvSpPr>
          <p:nvPr>
            <p:ph idx="1"/>
          </p:nvPr>
        </p:nvSpPr>
        <p:spPr>
          <a:xfrm>
            <a:off x="122910" y="1005840"/>
            <a:ext cx="8890498" cy="4979109"/>
          </a:xfrm>
        </p:spPr>
        <p:txBody>
          <a:bodyPr>
            <a:normAutofit/>
          </a:bodyPr>
          <a:lstStyle/>
          <a:p>
            <a:pPr lvl="0">
              <a:spcBef>
                <a:spcPts val="600"/>
              </a:spcBef>
            </a:pPr>
            <a:r>
              <a:rPr lang="en-US" altLang="zh-CN" sz="1600" dirty="0" smtClean="0">
                <a:solidFill>
                  <a:schemeClr val="accent1"/>
                </a:solidFill>
                <a:latin typeface="楷体" pitchFamily="49" charset="-122"/>
                <a:ea typeface="楷体" pitchFamily="49" charset="-122"/>
              </a:rPr>
              <a:t>RM</a:t>
            </a:r>
            <a:r>
              <a:rPr lang="zh-CN" altLang="en-US" sz="1600" dirty="0">
                <a:solidFill>
                  <a:schemeClr val="accent1"/>
                </a:solidFill>
                <a:latin typeface="楷体" pitchFamily="49" charset="-122"/>
                <a:ea typeface="楷体" pitchFamily="49" charset="-122"/>
              </a:rPr>
              <a:t>实</a:t>
            </a:r>
            <a:r>
              <a:rPr lang="zh-CN" altLang="en-US" sz="1600" dirty="0" smtClean="0">
                <a:solidFill>
                  <a:schemeClr val="accent1"/>
                </a:solidFill>
                <a:latin typeface="楷体" pitchFamily="49" charset="-122"/>
                <a:ea typeface="楷体" pitchFamily="49" charset="-122"/>
              </a:rPr>
              <a:t>施便捷，风险极低，与众多国内外实施厂商有过合作经验；</a:t>
            </a:r>
            <a:endParaRPr lang="en-US" altLang="zh-CN" sz="1600" dirty="0" smtClean="0">
              <a:solidFill>
                <a:schemeClr val="accent1"/>
              </a:solidFill>
              <a:latin typeface="楷体" pitchFamily="49" charset="-122"/>
              <a:ea typeface="楷体" pitchFamily="49" charset="-122"/>
            </a:endParaRPr>
          </a:p>
          <a:p>
            <a:pPr lvl="0">
              <a:spcBef>
                <a:spcPts val="600"/>
              </a:spcBef>
            </a:pPr>
            <a:r>
              <a:rPr lang="zh-CN" altLang="en-US" sz="1600" dirty="0" smtClean="0">
                <a:solidFill>
                  <a:schemeClr val="accent1"/>
                </a:solidFill>
                <a:latin typeface="楷体" pitchFamily="49" charset="-122"/>
                <a:ea typeface="楷体" pitchFamily="49" charset="-122"/>
              </a:rPr>
              <a:t>在实施厂商的选择上可灵活支持行内要求；</a:t>
            </a:r>
            <a:endParaRPr lang="en-US" altLang="zh-CN" sz="1600" dirty="0" smtClean="0">
              <a:solidFill>
                <a:schemeClr val="accent1"/>
              </a:solidFill>
              <a:latin typeface="楷体" pitchFamily="49" charset="-122"/>
              <a:ea typeface="楷体" pitchFamily="49" charset="-122"/>
            </a:endParaRPr>
          </a:p>
          <a:p>
            <a:pPr lvl="0">
              <a:spcBef>
                <a:spcPts val="600"/>
              </a:spcBef>
            </a:pPr>
            <a:r>
              <a:rPr lang="zh-CN" altLang="en-US" sz="1600" dirty="0">
                <a:solidFill>
                  <a:schemeClr val="accent1"/>
                </a:solidFill>
                <a:latin typeface="楷体" pitchFamily="49" charset="-122"/>
                <a:ea typeface="楷体" pitchFamily="49" charset="-122"/>
              </a:rPr>
              <a:t>实</a:t>
            </a:r>
            <a:r>
              <a:rPr lang="zh-CN" altLang="en-US" sz="1600" dirty="0" smtClean="0">
                <a:solidFill>
                  <a:schemeClr val="accent1"/>
                </a:solidFill>
                <a:latin typeface="楷体" pitchFamily="49" charset="-122"/>
                <a:ea typeface="楷体" pitchFamily="49" charset="-122"/>
              </a:rPr>
              <a:t>施过程中，</a:t>
            </a:r>
            <a:r>
              <a:rPr lang="en-US" altLang="zh-CN" sz="1600" dirty="0" smtClean="0">
                <a:solidFill>
                  <a:schemeClr val="accent1"/>
                </a:solidFill>
                <a:latin typeface="楷体" pitchFamily="49" charset="-122"/>
                <a:ea typeface="楷体" pitchFamily="49" charset="-122"/>
              </a:rPr>
              <a:t>RM</a:t>
            </a:r>
            <a:r>
              <a:rPr lang="zh-CN" altLang="en-US" sz="1600" dirty="0" smtClean="0">
                <a:solidFill>
                  <a:schemeClr val="accent1"/>
                </a:solidFill>
                <a:latin typeface="楷体" pitchFamily="49" charset="-122"/>
                <a:ea typeface="楷体" pitchFamily="49" charset="-122"/>
              </a:rPr>
              <a:t>会提供紧密地配合和完善的知识转移。</a:t>
            </a:r>
            <a:endParaRPr lang="en-US" altLang="zh-CN" sz="1600" dirty="0" smtClean="0">
              <a:solidFill>
                <a:schemeClr val="accent1"/>
              </a:solidFill>
              <a:latin typeface="楷体" pitchFamily="49" charset="-122"/>
              <a:ea typeface="楷体" pitchFamily="49" charset="-122"/>
            </a:endParaRPr>
          </a:p>
          <a:p>
            <a:pPr lvl="0">
              <a:spcBef>
                <a:spcPts val="600"/>
              </a:spcBef>
            </a:pPr>
            <a:r>
              <a:rPr lang="zh-CN" altLang="en-US" sz="1600" dirty="0">
                <a:solidFill>
                  <a:schemeClr val="accent1"/>
                </a:solidFill>
                <a:latin typeface="楷体" pitchFamily="49" charset="-122"/>
                <a:ea typeface="楷体" pitchFamily="49" charset="-122"/>
              </a:rPr>
              <a:t>不完</a:t>
            </a:r>
            <a:r>
              <a:rPr lang="zh-CN" altLang="en-US" sz="1600" dirty="0" smtClean="0">
                <a:solidFill>
                  <a:schemeClr val="accent1"/>
                </a:solidFill>
                <a:latin typeface="楷体" pitchFamily="49" charset="-122"/>
                <a:ea typeface="楷体" pitchFamily="49" charset="-122"/>
              </a:rPr>
              <a:t>全列表：</a:t>
            </a:r>
            <a:endParaRPr lang="en-US" sz="1600" dirty="0" smtClean="0">
              <a:solidFill>
                <a:schemeClr val="accent1"/>
              </a:solidFill>
              <a:latin typeface="楷体" pitchFamily="49" charset="-122"/>
              <a:ea typeface="楷体" pitchFamily="49" charset="-122"/>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279" y="2202675"/>
            <a:ext cx="6550382" cy="4622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174279" y="2202675"/>
            <a:ext cx="6550382" cy="577595"/>
          </a:xfrm>
          <a:prstGeom prst="rect">
            <a:avLst/>
          </a:prstGeom>
          <a:solidFill>
            <a:srgbClr val="FFB838">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4" name="Rectangle 13"/>
          <p:cNvSpPr/>
          <p:nvPr/>
        </p:nvSpPr>
        <p:spPr>
          <a:xfrm>
            <a:off x="2174279" y="4461032"/>
            <a:ext cx="6550382" cy="2273400"/>
          </a:xfrm>
          <a:prstGeom prst="rect">
            <a:avLst/>
          </a:prstGeom>
          <a:solidFill>
            <a:srgbClr val="FFB838">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Tree>
    <p:extLst>
      <p:ext uri="{BB962C8B-B14F-4D97-AF65-F5344CB8AC3E}">
        <p14:creationId xmlns:p14="http://schemas.microsoft.com/office/powerpoint/2010/main" val="1516856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数据质量管理全过程</a:t>
            </a:r>
          </a:p>
        </p:txBody>
      </p:sp>
      <p:sp>
        <p:nvSpPr>
          <p:cNvPr id="4" name="Slide Number Placeholder 3"/>
          <p:cNvSpPr>
            <a:spLocks noGrp="1"/>
          </p:cNvSpPr>
          <p:nvPr>
            <p:ph type="sldNum" sz="quarter" idx="10"/>
          </p:nvPr>
        </p:nvSpPr>
        <p:spPr/>
        <p:txBody>
          <a:bodyPr/>
          <a:lstStyle/>
          <a:p>
            <a:fld id="{93AC2C76-E6AA-46CB-A2DE-F6E097F7C440}" type="slidenum">
              <a:rPr lang="en-GB" smtClean="0"/>
              <a:pPr/>
              <a:t>60</a:t>
            </a:fld>
            <a:endParaRPr lang="en-GB" dirty="0"/>
          </a:p>
        </p:txBody>
      </p:sp>
      <p:grpSp>
        <p:nvGrpSpPr>
          <p:cNvPr id="44" name="组合 4"/>
          <p:cNvGrpSpPr/>
          <p:nvPr/>
        </p:nvGrpSpPr>
        <p:grpSpPr>
          <a:xfrm>
            <a:off x="119473" y="1066800"/>
            <a:ext cx="7447085" cy="3200400"/>
            <a:chOff x="314325" y="3200400"/>
            <a:chExt cx="7610475" cy="2476500"/>
          </a:xfrm>
        </p:grpSpPr>
        <p:pic>
          <p:nvPicPr>
            <p:cNvPr id="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3200400"/>
              <a:ext cx="526732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200400"/>
              <a:ext cx="235267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7" name="曲线连接符 19"/>
          <p:cNvCxnSpPr>
            <a:stCxn id="48" idx="7"/>
            <a:endCxn id="50" idx="0"/>
          </p:cNvCxnSpPr>
          <p:nvPr/>
        </p:nvCxnSpPr>
        <p:spPr bwMode="auto">
          <a:xfrm rot="16200000" flipH="1" flipV="1">
            <a:off x="2546469" y="1370213"/>
            <a:ext cx="2658688" cy="3394365"/>
          </a:xfrm>
          <a:prstGeom prst="curvedConnector3">
            <a:avLst>
              <a:gd name="adj1" fmla="val 31978"/>
            </a:avLst>
          </a:prstGeom>
          <a:solidFill>
            <a:schemeClr val="accent2"/>
          </a:solidFill>
          <a:ln w="9525" cap="flat" cmpd="sng" algn="ctr">
            <a:solidFill>
              <a:srgbClr val="C00000"/>
            </a:solidFill>
            <a:prstDash val="solid"/>
            <a:round/>
            <a:headEnd type="none" w="med" len="med"/>
            <a:tailEnd type="arrow"/>
          </a:ln>
          <a:effectLst/>
        </p:spPr>
      </p:cxnSp>
      <p:sp>
        <p:nvSpPr>
          <p:cNvPr id="48" name="椭圆 20"/>
          <p:cNvSpPr/>
          <p:nvPr/>
        </p:nvSpPr>
        <p:spPr bwMode="auto">
          <a:xfrm>
            <a:off x="5500950" y="1724660"/>
            <a:ext cx="84406" cy="91440"/>
          </a:xfrm>
          <a:prstGeom prst="ellipse">
            <a:avLst/>
          </a:prstGeom>
          <a:solidFill>
            <a:srgbClr val="FF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endParaRPr lang="zh-CN" altLang="en-US" sz="1100" dirty="0">
              <a:latin typeface="微软雅黑" pitchFamily="34" charset="-122"/>
              <a:ea typeface="微软雅黑" pitchFamily="34" charset="-122"/>
            </a:endParaRPr>
          </a:p>
        </p:txBody>
      </p:sp>
      <p:pic>
        <p:nvPicPr>
          <p:cNvPr id="4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449" y="4344696"/>
            <a:ext cx="7596554" cy="213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椭圆 22"/>
          <p:cNvSpPr/>
          <p:nvPr/>
        </p:nvSpPr>
        <p:spPr bwMode="auto">
          <a:xfrm>
            <a:off x="2136427" y="4396739"/>
            <a:ext cx="84406" cy="91440"/>
          </a:xfrm>
          <a:prstGeom prst="ellipse">
            <a:avLst/>
          </a:prstGeom>
          <a:solidFill>
            <a:srgbClr val="FF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3520" rIns="0" bIns="43520" numCol="1" rtlCol="0" anchor="ctr" anchorCtr="0" compatLnSpc="1">
            <a:prstTxWarp prst="textNoShape">
              <a:avLst/>
            </a:prstTxWarp>
          </a:bodyPr>
          <a:lstStyle/>
          <a:p>
            <a:pPr algn="ctr" defTabSz="864382" eaLnBrk="0" fontAlgn="base" hangingPunct="0">
              <a:spcBef>
                <a:spcPct val="50000"/>
              </a:spcBef>
              <a:spcAft>
                <a:spcPct val="0"/>
              </a:spcAft>
            </a:pPr>
            <a:endParaRPr lang="zh-CN" altLang="en-US" sz="1100" dirty="0">
              <a:latin typeface="微软雅黑" pitchFamily="34" charset="-122"/>
              <a:ea typeface="微软雅黑" pitchFamily="34" charset="-122"/>
            </a:endParaRPr>
          </a:p>
        </p:txBody>
      </p:sp>
    </p:spTree>
    <p:extLst>
      <p:ext uri="{BB962C8B-B14F-4D97-AF65-F5344CB8AC3E}">
        <p14:creationId xmlns:p14="http://schemas.microsoft.com/office/powerpoint/2010/main" val="12577385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数据质量管理全过程</a:t>
            </a:r>
          </a:p>
        </p:txBody>
      </p:sp>
      <p:sp>
        <p:nvSpPr>
          <p:cNvPr id="4" name="Slide Number Placeholder 3"/>
          <p:cNvSpPr>
            <a:spLocks noGrp="1"/>
          </p:cNvSpPr>
          <p:nvPr>
            <p:ph type="sldNum" sz="quarter" idx="10"/>
          </p:nvPr>
        </p:nvSpPr>
        <p:spPr/>
        <p:txBody>
          <a:bodyPr/>
          <a:lstStyle/>
          <a:p>
            <a:fld id="{93AC2C76-E6AA-46CB-A2DE-F6E097F7C440}" type="slidenum">
              <a:rPr lang="en-GB" smtClean="0"/>
              <a:pPr/>
              <a:t>61</a:t>
            </a:fld>
            <a:endParaRPr lang="en-GB" dirty="0"/>
          </a:p>
        </p:txBody>
      </p:sp>
      <p:pic>
        <p:nvPicPr>
          <p:cNvPr id="11" name="Picture 2"/>
          <p:cNvPicPr>
            <a:picLocks noChangeAspect="1" noChangeArrowheads="1"/>
          </p:cNvPicPr>
          <p:nvPr/>
        </p:nvPicPr>
        <p:blipFill>
          <a:blip r:embed="rId2"/>
          <a:srcRect/>
          <a:stretch>
            <a:fillRect/>
          </a:stretch>
        </p:blipFill>
        <p:spPr bwMode="auto">
          <a:xfrm>
            <a:off x="1714501" y="1490389"/>
            <a:ext cx="7210426" cy="3497263"/>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165540" y="1991053"/>
            <a:ext cx="1485900" cy="2476500"/>
          </a:xfrm>
          <a:prstGeom prst="rect">
            <a:avLst/>
          </a:prstGeom>
          <a:noFill/>
          <a:ln w="9525">
            <a:noFill/>
            <a:miter lim="800000"/>
            <a:headEnd/>
            <a:tailEnd/>
          </a:ln>
          <a:effectLst/>
        </p:spPr>
      </p:pic>
    </p:spTree>
    <p:extLst>
      <p:ext uri="{BB962C8B-B14F-4D97-AF65-F5344CB8AC3E}">
        <p14:creationId xmlns:p14="http://schemas.microsoft.com/office/powerpoint/2010/main" val="20426430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引擎接口</a:t>
            </a:r>
          </a:p>
        </p:txBody>
      </p:sp>
      <p:sp>
        <p:nvSpPr>
          <p:cNvPr id="4" name="Slide Number Placeholder 3"/>
          <p:cNvSpPr>
            <a:spLocks noGrp="1"/>
          </p:cNvSpPr>
          <p:nvPr>
            <p:ph type="sldNum" sz="quarter" idx="10"/>
          </p:nvPr>
        </p:nvSpPr>
        <p:spPr/>
        <p:txBody>
          <a:bodyPr/>
          <a:lstStyle/>
          <a:p>
            <a:fld id="{93AC2C76-E6AA-46CB-A2DE-F6E097F7C440}" type="slidenum">
              <a:rPr lang="en-GB" smtClean="0"/>
              <a:pPr/>
              <a:t>62</a:t>
            </a:fld>
            <a:endParaRPr lang="en-GB" dirty="0"/>
          </a:p>
        </p:txBody>
      </p:sp>
      <p:graphicFrame>
        <p:nvGraphicFramePr>
          <p:cNvPr id="5" name="表格 4"/>
          <p:cNvGraphicFramePr>
            <a:graphicFrameLocks noGrp="1"/>
          </p:cNvGraphicFramePr>
          <p:nvPr>
            <p:extLst>
              <p:ext uri="{D42A27DB-BD31-4B8C-83A1-F6EECF244321}">
                <p14:modId xmlns:p14="http://schemas.microsoft.com/office/powerpoint/2010/main" val="3070166915"/>
              </p:ext>
            </p:extLst>
          </p:nvPr>
        </p:nvGraphicFramePr>
        <p:xfrm>
          <a:off x="253130" y="867158"/>
          <a:ext cx="6839151" cy="5942906"/>
        </p:xfrm>
        <a:graphic>
          <a:graphicData uri="http://schemas.openxmlformats.org/drawingml/2006/table">
            <a:tbl>
              <a:tblPr/>
              <a:tblGrid>
                <a:gridCol w="790750"/>
                <a:gridCol w="1118829"/>
                <a:gridCol w="1001057"/>
                <a:gridCol w="1068353"/>
                <a:gridCol w="925346"/>
                <a:gridCol w="1934816"/>
              </a:tblGrid>
              <a:tr h="114923">
                <a:tc>
                  <a:txBody>
                    <a:bodyPr/>
                    <a:lstStyle/>
                    <a:p>
                      <a:pPr algn="l" fontAlgn="ctr"/>
                      <a:r>
                        <a:rPr lang="zh-CN" altLang="en-US" sz="700" b="1" i="0" u="none" strike="noStrike" dirty="0">
                          <a:solidFill>
                            <a:srgbClr val="FFFFFF"/>
                          </a:solidFill>
                          <a:effectLst/>
                          <a:latin typeface="Arial"/>
                        </a:rPr>
                        <a:t>字段</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en-US" altLang="zh-CN" sz="700" b="1" i="0" u="none" strike="noStrike">
                          <a:solidFill>
                            <a:srgbClr val="FFFFFF"/>
                          </a:solidFill>
                          <a:effectLst/>
                          <a:latin typeface="Arial"/>
                        </a:rPr>
                        <a:t>RM</a:t>
                      </a:r>
                      <a:r>
                        <a:rPr lang="zh-CN" altLang="en-US" sz="700" b="1" i="0" u="none" strike="noStrike">
                          <a:solidFill>
                            <a:srgbClr val="FFFFFF"/>
                          </a:solidFill>
                          <a:effectLst/>
                          <a:latin typeface="Arial"/>
                        </a:rPr>
                        <a:t>字段名</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CN" altLang="en-US" sz="700" b="1" i="0" u="none" strike="noStrike">
                          <a:solidFill>
                            <a:srgbClr val="FFFFFF"/>
                          </a:solidFill>
                          <a:effectLst/>
                          <a:latin typeface="Arial"/>
                        </a:rPr>
                        <a:t>字段说明</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CN" altLang="en-US" sz="700" b="1" i="0" u="none" strike="noStrike">
                          <a:solidFill>
                            <a:srgbClr val="FFFFFF"/>
                          </a:solidFill>
                          <a:effectLst/>
                          <a:latin typeface="Arial"/>
                        </a:rPr>
                        <a:t>表名</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CN" altLang="en-US" sz="700" b="1" i="0" u="none" strike="noStrike">
                          <a:solidFill>
                            <a:srgbClr val="FFFFFF"/>
                          </a:solidFill>
                          <a:effectLst/>
                          <a:latin typeface="Arial"/>
                        </a:rPr>
                        <a:t>字段名</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CN" altLang="en-US" sz="700" b="1" i="0" u="none" strike="noStrike">
                          <a:solidFill>
                            <a:srgbClr val="FFFFFF"/>
                          </a:solidFill>
                          <a:effectLst/>
                          <a:latin typeface="Arial"/>
                        </a:rPr>
                        <a:t>备注</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r>
              <a:tr h="304989">
                <a:tc>
                  <a:txBody>
                    <a:bodyPr/>
                    <a:lstStyle/>
                    <a:p>
                      <a:pPr algn="l" fontAlgn="ctr"/>
                      <a:r>
                        <a:rPr lang="en-US" sz="700" b="0" i="0" u="none" strike="noStrike">
                          <a:solidFill>
                            <a:srgbClr val="000000"/>
                          </a:solidFill>
                          <a:effectLst/>
                          <a:latin typeface="Arial"/>
                        </a:rPr>
                        <a:t>SecurityName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positionName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不能使用中文</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HY.BondHoldInfos;</a:t>
                      </a:r>
                      <a:br>
                        <a:rPr lang="en-US" sz="700" b="0" i="0" u="none" strike="noStrike">
                          <a:solidFill>
                            <a:srgbClr val="000000"/>
                          </a:solidFill>
                          <a:effectLst/>
                          <a:latin typeface="Arial"/>
                        </a:rPr>
                      </a:br>
                      <a:r>
                        <a:rPr lang="en-US" sz="700" b="0" i="0" u="none" strike="noStrike">
                          <a:solidFill>
                            <a:srgbClr val="000000"/>
                          </a:solidFill>
                          <a:effectLst/>
                          <a:latin typeface="Arial"/>
                        </a:rPr>
                        <a:t>hswinhis2.vprojectstock;</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BondCode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用户自定义</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45317">
                <a:tc>
                  <a:txBody>
                    <a:bodyPr/>
                    <a:lstStyle/>
                    <a:p>
                      <a:pPr algn="l" fontAlgn="ctr"/>
                      <a:r>
                        <a:rPr lang="en-US" sz="700" b="0" i="0" u="none" strike="noStrike">
                          <a:solidFill>
                            <a:srgbClr val="000000"/>
                          </a:solidFill>
                          <a:effectLst/>
                          <a:latin typeface="Arial"/>
                        </a:rPr>
                        <a:t>Currency</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currency</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币种</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030">
                <a:tc>
                  <a:txBody>
                    <a:bodyPr/>
                    <a:lstStyle/>
                    <a:p>
                      <a:pPr algn="l" fontAlgn="ctr"/>
                      <a:r>
                        <a:rPr lang="en-US" sz="700" b="0" i="0" u="none" strike="noStrike">
                          <a:solidFill>
                            <a:srgbClr val="000000"/>
                          </a:solidFill>
                          <a:effectLst/>
                          <a:latin typeface="Arial"/>
                        </a:rPr>
                        <a:t>Notional</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notional</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持有面值</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HY.BondHoldInfos;</a:t>
                      </a:r>
                      <a:br>
                        <a:rPr lang="en-US" sz="700" b="0" i="0" u="none" strike="noStrike">
                          <a:solidFill>
                            <a:srgbClr val="000000"/>
                          </a:solidFill>
                          <a:effectLst/>
                          <a:latin typeface="Arial"/>
                        </a:rPr>
                      </a:br>
                      <a:r>
                        <a:rPr lang="en-US" sz="700" b="0" i="0" u="none" strike="noStrike">
                          <a:solidFill>
                            <a:srgbClr val="000000"/>
                          </a:solidFill>
                          <a:effectLst/>
                          <a:latin typeface="Arial"/>
                        </a:rPr>
                        <a:t>hswinhis2.vprojectstock;</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HoldAmt</a:t>
                      </a:r>
                      <a:r>
                        <a:rPr lang="en-US" sz="700" b="0" i="0" u="none" strike="noStrike">
                          <a:solidFill>
                            <a:srgbClr val="000000"/>
                          </a:solidFill>
                          <a:effectLst/>
                          <a:latin typeface="宋体"/>
                        </a:rPr>
                        <a:t>、</a:t>
                      </a:r>
                      <a:r>
                        <a:rPr lang="en-US" sz="700" b="0" i="0" u="none" strike="noStrike">
                          <a:solidFill>
                            <a:srgbClr val="000000"/>
                          </a:solidFill>
                          <a:effectLst/>
                          <a:latin typeface="Arial"/>
                        </a:rPr>
                        <a:t>l_current_amount</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27089">
                <a:tc>
                  <a:txBody>
                    <a:bodyPr/>
                    <a:lstStyle/>
                    <a:p>
                      <a:pPr algn="l" fontAlgn="ctr"/>
                      <a:r>
                        <a:rPr lang="en-US" sz="700" b="0" i="0" u="none" strike="noStrike">
                          <a:solidFill>
                            <a:srgbClr val="000000"/>
                          </a:solidFill>
                          <a:effectLst/>
                          <a:latin typeface="Arial"/>
                        </a:rPr>
                        <a:t>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a:solidFill>
                            <a:srgbClr val="000000"/>
                          </a:solidFill>
                          <a:effectLst/>
                          <a:latin typeface="Arial"/>
                        </a:rPr>
                        <a:t>Bond Price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宋体"/>
                        </a:rPr>
                        <a:t>全价</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vprojectstock</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l-PL" sz="700" b="0" i="0" u="none" strike="noStrike">
                          <a:solidFill>
                            <a:srgbClr val="000000"/>
                          </a:solidFill>
                          <a:effectLst/>
                          <a:latin typeface="宋体"/>
                        </a:rPr>
                        <a:t>恒生:</a:t>
                      </a:r>
                      <a:r>
                        <a:rPr lang="pl-PL" sz="700" b="0" i="0" u="none" strike="noStrike">
                          <a:solidFill>
                            <a:srgbClr val="000000"/>
                          </a:solidFill>
                          <a:effectLst/>
                          <a:latin typeface="Arial"/>
                        </a:rPr>
                        <a:t>en_last_price+EN_INTEREST</a:t>
                      </a:r>
                      <a:br>
                        <a:rPr lang="pl-PL" sz="700" b="0" i="0" u="none" strike="noStrike">
                          <a:solidFill>
                            <a:srgbClr val="000000"/>
                          </a:solidFill>
                          <a:effectLst/>
                          <a:latin typeface="Arial"/>
                        </a:rPr>
                      </a:br>
                      <a:r>
                        <a:rPr lang="pl-PL" sz="700" b="0" i="0" u="none" strike="noStrike">
                          <a:solidFill>
                            <a:srgbClr val="000000"/>
                          </a:solidFill>
                          <a:effectLst/>
                          <a:latin typeface="宋体"/>
                        </a:rPr>
                        <a:t>海益:取wind</a:t>
                      </a:r>
                      <a:endParaRPr lang="pl-PL" sz="700" b="0" i="0" u="none" strike="noStrike">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宋体"/>
                        </a:rPr>
                        <a:t>银行间：中债估值全价；交易所：收盘价全价</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8358">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dirty="0">
                          <a:solidFill>
                            <a:srgbClr val="000000"/>
                          </a:solidFill>
                          <a:effectLst/>
                          <a:latin typeface="Arial"/>
                        </a:rPr>
                        <a:t>Clean Dirty 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tr-TR" sz="700" b="0" i="0" u="none" strike="noStrike">
                          <a:solidFill>
                            <a:srgbClr val="000000"/>
                          </a:solidFill>
                          <a:effectLst/>
                          <a:latin typeface="宋体"/>
                        </a:rPr>
                        <a:t>默认'</a:t>
                      </a:r>
                      <a:r>
                        <a:rPr lang="tr-TR" sz="700" b="0" i="0" u="none" strike="noStrike">
                          <a:solidFill>
                            <a:srgbClr val="000000"/>
                          </a:solidFill>
                          <a:effectLst/>
                          <a:latin typeface="Arial"/>
                        </a:rPr>
                        <a:t>dirty'</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32056">
                <a:tc>
                  <a:txBody>
                    <a:bodyPr/>
                    <a:lstStyle/>
                    <a:p>
                      <a:pPr algn="l" fontAlgn="ctr"/>
                      <a:r>
                        <a:rPr lang="en-US" sz="700" b="0" i="0" u="none" strike="noStrike">
                          <a:solidFill>
                            <a:srgbClr val="000000"/>
                          </a:solidFill>
                          <a:effectLst/>
                          <a:latin typeface="Arial"/>
                        </a:rPr>
                        <a:t>Maturity</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maturityDate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到期日</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wind.TB_OBJECT_1429</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Arial"/>
                        </a:rPr>
                        <a:t>F30_1429</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5098">
                <a:tc>
                  <a:txBody>
                    <a:bodyPr/>
                    <a:lstStyle/>
                    <a:p>
                      <a:pPr algn="l" fontAlgn="ctr"/>
                      <a:r>
                        <a:rPr lang="en-US" sz="700" b="0" i="0" u="none" strike="noStrike">
                          <a:solidFill>
                            <a:srgbClr val="000000"/>
                          </a:solidFill>
                          <a:effectLst/>
                          <a:latin typeface="Arial"/>
                        </a:rPr>
                        <a:t>Dated</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datedDate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起息日</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wind.TB_OBJECT_1429</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altLang="zh-CN" sz="700" b="0" i="0" u="none" strike="noStrike">
                          <a:solidFill>
                            <a:srgbClr val="000000"/>
                          </a:solidFill>
                          <a:effectLst/>
                          <a:latin typeface="Arial"/>
                        </a:rPr>
                        <a:t>F20_1429</a:t>
                      </a:r>
                    </a:p>
                  </a:txBody>
                  <a:tcPr marL="6630" marR="6630" marT="88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457483">
                <a:tc>
                  <a:txBody>
                    <a:bodyPr/>
                    <a:lstStyle/>
                    <a:p>
                      <a:pPr algn="l" fontAlgn="ctr"/>
                      <a:r>
                        <a:rPr lang="en-US" sz="700" b="0" i="0" u="none" strike="noStrike">
                          <a:solidFill>
                            <a:srgbClr val="000000"/>
                          </a:solidFill>
                          <a:effectLst/>
                          <a:latin typeface="Arial"/>
                        </a:rPr>
                        <a:t>CouponType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err="1">
                          <a:solidFill>
                            <a:srgbClr val="000000"/>
                          </a:solidFill>
                          <a:effectLst/>
                          <a:latin typeface="Arial"/>
                        </a:rPr>
                        <a:t>couponType</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利率类型</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wind.TB_OBJECT_1429</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Arial"/>
                        </a:rPr>
                        <a:t>F11_1429</a:t>
                      </a:r>
                      <a:r>
                        <a:rPr lang="zh-CN" altLang="en-US" sz="700" b="0" i="0" u="none" strike="noStrike">
                          <a:solidFill>
                            <a:srgbClr val="000000"/>
                          </a:solidFill>
                          <a:effectLst/>
                          <a:latin typeface="宋体"/>
                        </a:rPr>
                        <a:t>、</a:t>
                      </a:r>
                      <a:r>
                        <a:rPr lang="en-US" altLang="zh-CN" sz="700" b="0" i="0" u="none" strike="noStrike">
                          <a:solidFill>
                            <a:srgbClr val="000000"/>
                          </a:solidFill>
                          <a:effectLst/>
                          <a:latin typeface="宋体"/>
                        </a:rPr>
                        <a:t>F34_1429</a:t>
                      </a:r>
                      <a:endParaRPr lang="zh-CN" altLang="en-US" sz="700" b="0" i="0" u="none" strike="noStrike">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effectLst/>
                          <a:latin typeface="Arial"/>
                        </a:rPr>
                        <a:t>将交易数据中的债券</a:t>
                      </a:r>
                      <a:r>
                        <a:rPr lang="en-US" altLang="zh-CN" sz="700" b="0" i="0" u="none" strike="noStrike" dirty="0">
                          <a:solidFill>
                            <a:srgbClr val="000000"/>
                          </a:solidFill>
                          <a:effectLst/>
                          <a:latin typeface="Arial"/>
                        </a:rPr>
                        <a:t>ID</a:t>
                      </a:r>
                      <a:r>
                        <a:rPr lang="zh-CN" altLang="en-US" sz="700" b="0" i="0" u="none" strike="noStrike" dirty="0">
                          <a:solidFill>
                            <a:srgbClr val="000000"/>
                          </a:solidFill>
                          <a:effectLst/>
                          <a:latin typeface="Arial"/>
                        </a:rPr>
                        <a:t>与</a:t>
                      </a:r>
                      <a:r>
                        <a:rPr lang="en-US" altLang="zh-CN" sz="700" b="0" i="0" u="none" strike="noStrike" dirty="0">
                          <a:solidFill>
                            <a:srgbClr val="000000"/>
                          </a:solidFill>
                          <a:effectLst/>
                          <a:latin typeface="Arial"/>
                        </a:rPr>
                        <a:t>XX</a:t>
                      </a:r>
                      <a:r>
                        <a:rPr lang="zh-CN" altLang="en-US" sz="700" b="0" i="0" u="none" strike="noStrike" dirty="0">
                          <a:solidFill>
                            <a:srgbClr val="000000"/>
                          </a:solidFill>
                          <a:effectLst/>
                          <a:latin typeface="Arial"/>
                        </a:rPr>
                        <a:t>中的证券</a:t>
                      </a:r>
                      <a:r>
                        <a:rPr lang="en-US" altLang="zh-CN" sz="700" b="0" i="0" u="none" strike="noStrike" dirty="0">
                          <a:solidFill>
                            <a:srgbClr val="000000"/>
                          </a:solidFill>
                          <a:effectLst/>
                          <a:latin typeface="Arial"/>
                        </a:rPr>
                        <a:t>ID</a:t>
                      </a:r>
                      <a:r>
                        <a:rPr lang="zh-CN" altLang="en-US" sz="700" b="0" i="0" u="none" strike="noStrike" dirty="0">
                          <a:solidFill>
                            <a:srgbClr val="000000"/>
                          </a:solidFill>
                          <a:effectLst/>
                          <a:latin typeface="Arial"/>
                        </a:rPr>
                        <a:t>关联，判断息票种类；如果是贴现或零息（一次性还本付息），则放在</a:t>
                      </a:r>
                      <a:r>
                        <a:rPr lang="en-US" altLang="zh-CN" sz="700" b="0" i="0" u="none" strike="noStrike" dirty="0" err="1">
                          <a:solidFill>
                            <a:srgbClr val="000000"/>
                          </a:solidFill>
                          <a:effectLst/>
                          <a:latin typeface="Arial"/>
                        </a:rPr>
                        <a:t>zero_coupon</a:t>
                      </a:r>
                      <a:r>
                        <a:rPr lang="zh-CN" altLang="en-US" sz="700" b="0" i="0" u="none" strike="noStrike" dirty="0">
                          <a:solidFill>
                            <a:srgbClr val="000000"/>
                          </a:solidFill>
                          <a:effectLst/>
                          <a:latin typeface="Arial"/>
                        </a:rPr>
                        <a:t>内；如果是附息债，再判断利息类型是固定、浮动、还是累进。</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1006">
                <a:tc>
                  <a:txBody>
                    <a:bodyPr/>
                    <a:lstStyle/>
                    <a:p>
                      <a:pPr algn="l" fontAlgn="ctr"/>
                      <a:r>
                        <a:rPr lang="en-US" sz="700" b="0" i="0" u="none" strike="noStrike">
                          <a:solidFill>
                            <a:srgbClr val="000000"/>
                          </a:solidFill>
                          <a:effectLst/>
                          <a:latin typeface="Arial"/>
                        </a:rPr>
                        <a:t>First or Next Coupon 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dirty="0" err="1">
                          <a:solidFill>
                            <a:srgbClr val="000000"/>
                          </a:solidFill>
                          <a:effectLst/>
                          <a:latin typeface="Arial"/>
                        </a:rPr>
                        <a:t>firstOrNextCouponDate</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下一付息日</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wind.TB_OBJECT_1270</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altLang="zh-CN" sz="700" b="0" i="0" u="none" strike="noStrike">
                          <a:solidFill>
                            <a:srgbClr val="000000"/>
                          </a:solidFill>
                          <a:effectLst/>
                          <a:latin typeface="Arial"/>
                        </a:rPr>
                        <a:t>F8_1270</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宋体"/>
                        </a:rPr>
                        <a:t>根据持仓日期选择下一个付息日</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45864">
                <a:tc>
                  <a:txBody>
                    <a:bodyPr/>
                    <a:lstStyle/>
                    <a:p>
                      <a:pPr algn="l" fontAlgn="ctr"/>
                      <a:r>
                        <a:rPr lang="en-US" sz="700" b="0" i="0" u="none" strike="noStrike">
                          <a:solidFill>
                            <a:srgbClr val="000000"/>
                          </a:solidFill>
                          <a:effectLst/>
                          <a:latin typeface="Arial"/>
                        </a:rPr>
                        <a:t>Call Provisions</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callProvisions</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赎回执行方式</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Arial"/>
                        </a:rPr>
                        <a:t>F2_1705</a:t>
                      </a:r>
                      <a:r>
                        <a:rPr lang="zh-CN" altLang="en-US" sz="700" b="0" i="0" u="none" strike="noStrike">
                          <a:solidFill>
                            <a:srgbClr val="000000"/>
                          </a:solidFill>
                          <a:effectLst/>
                          <a:latin typeface="宋体"/>
                        </a:rPr>
                        <a:t>、</a:t>
                      </a:r>
                      <a:r>
                        <a:rPr lang="en-US" altLang="zh-CN" sz="700" b="0" i="0" u="none" strike="noStrike">
                          <a:solidFill>
                            <a:srgbClr val="000000"/>
                          </a:solidFill>
                          <a:effectLst/>
                          <a:latin typeface="Arial"/>
                        </a:rPr>
                        <a:t>F3_1705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234">
                <a:tc>
                  <a:txBody>
                    <a:bodyPr/>
                    <a:lstStyle/>
                    <a:p>
                      <a:pPr algn="l" fontAlgn="ctr"/>
                      <a:r>
                        <a:rPr lang="en-US" sz="700" b="0" i="0" u="none" strike="noStrike">
                          <a:solidFill>
                            <a:srgbClr val="000000"/>
                          </a:solidFill>
                          <a:effectLst/>
                          <a:latin typeface="Arial"/>
                        </a:rPr>
                        <a:t>Call Provisions 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strikeDate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赎回执行日</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altLang="zh-CN" sz="700" b="0" i="0" u="none" strike="noStrike">
                          <a:solidFill>
                            <a:srgbClr val="000000"/>
                          </a:solidFill>
                          <a:effectLst/>
                          <a:latin typeface="Arial"/>
                        </a:rPr>
                        <a:t>F5_1705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路径：optionSchedule-&gt;strike-&gt;strikeDate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65755">
                <a:tc>
                  <a:txBody>
                    <a:bodyPr/>
                    <a:lstStyle/>
                    <a:p>
                      <a:pPr algn="l" fontAlgn="ctr"/>
                      <a:r>
                        <a:rPr lang="en-US" sz="700" b="0" i="0" u="none" strike="noStrike">
                          <a:solidFill>
                            <a:srgbClr val="000000"/>
                          </a:solidFill>
                          <a:effectLst/>
                          <a:latin typeface="Arial"/>
                        </a:rPr>
                        <a:t>Call Provisions 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strikePrice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赎回执行价</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Arial"/>
                        </a:rPr>
                        <a:t>F4_1705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路径：optionSchedule-&gt;strike-&gt;strikePrice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4923">
                <a:tc>
                  <a:txBody>
                    <a:bodyPr/>
                    <a:lstStyle/>
                    <a:p>
                      <a:pPr algn="l" fontAlgn="ctr"/>
                      <a:r>
                        <a:rPr lang="en-US" sz="700" b="0" i="0" u="none" strike="noStrike">
                          <a:solidFill>
                            <a:srgbClr val="000000"/>
                          </a:solidFill>
                          <a:effectLst/>
                          <a:latin typeface="Arial"/>
                        </a:rPr>
                        <a:t>Put Provisions</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putProvisions</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回售执行方式</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altLang="zh-CN" sz="700" b="0" i="0" u="none" strike="noStrike">
                          <a:solidFill>
                            <a:srgbClr val="000000"/>
                          </a:solidFill>
                          <a:effectLst/>
                          <a:latin typeface="Arial"/>
                        </a:rPr>
                        <a:t>F2_1705</a:t>
                      </a:r>
                      <a:r>
                        <a:rPr lang="zh-CN" altLang="en-US" sz="700" b="0" i="0" u="none" strike="noStrike">
                          <a:solidFill>
                            <a:srgbClr val="000000"/>
                          </a:solidFill>
                          <a:effectLst/>
                          <a:latin typeface="宋体"/>
                        </a:rPr>
                        <a:t>、</a:t>
                      </a:r>
                      <a:r>
                        <a:rPr lang="en-US" altLang="zh-CN" sz="700" b="0" i="0" u="none" strike="noStrike">
                          <a:solidFill>
                            <a:srgbClr val="000000"/>
                          </a:solidFill>
                          <a:effectLst/>
                          <a:latin typeface="Arial"/>
                        </a:rPr>
                        <a:t>F3_1705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14923">
                <a:tc>
                  <a:txBody>
                    <a:bodyPr/>
                    <a:lstStyle/>
                    <a:p>
                      <a:pPr algn="l" fontAlgn="ctr"/>
                      <a:r>
                        <a:rPr lang="en-US" sz="700" b="0" i="0" u="none" strike="noStrike">
                          <a:solidFill>
                            <a:srgbClr val="000000"/>
                          </a:solidFill>
                          <a:effectLst/>
                          <a:latin typeface="Arial"/>
                        </a:rPr>
                        <a:t>Put Provisions 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strikeDate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回售执行日</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Arial"/>
                        </a:rPr>
                        <a:t>F5_1705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路径：optionSchedule-&gt;strike-&gt;strikeDate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4923">
                <a:tc>
                  <a:txBody>
                    <a:bodyPr/>
                    <a:lstStyle/>
                    <a:p>
                      <a:pPr algn="l" fontAlgn="ctr"/>
                      <a:r>
                        <a:rPr lang="en-US" sz="700" b="0" i="0" u="none" strike="noStrike">
                          <a:solidFill>
                            <a:srgbClr val="000000"/>
                          </a:solidFill>
                          <a:effectLst/>
                          <a:latin typeface="Arial"/>
                        </a:rPr>
                        <a:t>Put Provisions 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strikePrice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zh-CN" altLang="en-US" sz="700" b="0" i="0" u="none" strike="noStrike">
                          <a:solidFill>
                            <a:srgbClr val="000000"/>
                          </a:solidFill>
                          <a:effectLst/>
                          <a:latin typeface="Arial"/>
                        </a:rPr>
                        <a:t>回售执行价</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altLang="zh-CN" sz="700" b="0" i="0" u="none" strike="noStrike">
                          <a:solidFill>
                            <a:srgbClr val="000000"/>
                          </a:solidFill>
                          <a:effectLst/>
                          <a:latin typeface="Arial"/>
                        </a:rPr>
                        <a:t>F4_1705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Arial"/>
                        </a:rPr>
                        <a:t>路径：optionSchedule-&gt;strike-&gt;strikePrice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21006">
                <a:tc>
                  <a:txBody>
                    <a:bodyPr/>
                    <a:lstStyle/>
                    <a:p>
                      <a:pPr algn="l" fontAlgn="ctr"/>
                      <a:r>
                        <a:rPr lang="en-US" sz="700" b="0" i="0" u="none" strike="noStrike">
                          <a:solidFill>
                            <a:srgbClr val="000000"/>
                          </a:solidFill>
                          <a:effectLst/>
                          <a:latin typeface="Arial"/>
                        </a:rPr>
                        <a:t>Call/Put Provisions Option Type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isDiscreteStrike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Arial"/>
                        </a:rPr>
                        <a:t>赎回</a:t>
                      </a:r>
                      <a:r>
                        <a:rPr lang="en-US" altLang="zh-CN" sz="700" b="0" i="0" u="none" strike="noStrike">
                          <a:solidFill>
                            <a:srgbClr val="000000"/>
                          </a:solidFill>
                          <a:effectLst/>
                          <a:latin typeface="Arial"/>
                        </a:rPr>
                        <a:t>/</a:t>
                      </a:r>
                      <a:r>
                        <a:rPr lang="zh-CN" altLang="en-US" sz="700" b="0" i="0" u="none" strike="noStrike">
                          <a:solidFill>
                            <a:srgbClr val="000000"/>
                          </a:solidFill>
                          <a:effectLst/>
                          <a:latin typeface="Arial"/>
                        </a:rPr>
                        <a:t>回售条款期权类型</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wind.TB_OBJECT_1705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Arial"/>
                        </a:rPr>
                        <a:t>F2_1705</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a:rPr>
                        <a:t>TRUE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755">
                <a:tc>
                  <a:txBody>
                    <a:bodyPr/>
                    <a:lstStyle/>
                    <a:p>
                      <a:pPr algn="l" fontAlgn="ctr"/>
                      <a:r>
                        <a:rPr lang="en-US" sz="700" b="0" i="0" u="none" strike="noStrike" dirty="0">
                          <a:solidFill>
                            <a:srgbClr val="000000"/>
                          </a:solidFill>
                          <a:effectLst/>
                          <a:latin typeface="Arial"/>
                        </a:rPr>
                        <a:t>Sinking Fund</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dirty="0" err="1">
                          <a:solidFill>
                            <a:srgbClr val="000000"/>
                          </a:solidFill>
                          <a:effectLst/>
                          <a:latin typeface="Arial"/>
                        </a:rPr>
                        <a:t>sinkingFundProvisions</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提前还本时设定</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r" fontAlgn="ctr"/>
                      <a:r>
                        <a:rPr lang="en-US" altLang="zh-CN" sz="700" b="0" i="0" u="none" strike="noStrike">
                          <a:solidFill>
                            <a:srgbClr val="000000"/>
                          </a:solidFill>
                          <a:effectLst/>
                          <a:latin typeface="Arial"/>
                        </a:rPr>
                        <a:t>1932</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宋体"/>
                        </a:rPr>
                        <a:t>本金摊还债券</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165755">
                <a:tc>
                  <a:txBody>
                    <a:bodyPr/>
                    <a:lstStyle/>
                    <a:p>
                      <a:pPr algn="l" fontAlgn="ctr"/>
                      <a:r>
                        <a:rPr lang="en-US" sz="700" b="0" i="0" u="none" strike="noStrike" dirty="0" err="1">
                          <a:solidFill>
                            <a:srgbClr val="000000"/>
                          </a:solidFill>
                          <a:effectLst/>
                          <a:latin typeface="Arial"/>
                        </a:rPr>
                        <a:t>sinkDate</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a:solidFill>
                            <a:srgbClr val="000000"/>
                          </a:solidFill>
                          <a:effectLst/>
                          <a:latin typeface="Arial"/>
                        </a:rPr>
                        <a:t>sinkDate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宋体"/>
                        </a:rPr>
                        <a:t>提前偿还日期</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r" fontAlgn="ctr"/>
                      <a:r>
                        <a:rPr lang="en-US" altLang="zh-CN" sz="700" b="0" i="0" u="none" strike="noStrike">
                          <a:solidFill>
                            <a:srgbClr val="000000"/>
                          </a:solidFill>
                          <a:effectLst/>
                          <a:latin typeface="Arial"/>
                        </a:rPr>
                        <a:t>1932</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165755">
                <a:tc>
                  <a:txBody>
                    <a:bodyPr/>
                    <a:lstStyle/>
                    <a:p>
                      <a:pPr algn="l" fontAlgn="ctr"/>
                      <a:r>
                        <a:rPr lang="en-US" sz="700" b="0" i="0" u="none" strike="noStrike">
                          <a:solidFill>
                            <a:srgbClr val="000000"/>
                          </a:solidFill>
                          <a:effectLst/>
                          <a:latin typeface="Arial"/>
                        </a:rPr>
                        <a:t>sinkAmount</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dirty="0" err="1">
                          <a:solidFill>
                            <a:srgbClr val="000000"/>
                          </a:solidFill>
                          <a:effectLst/>
                          <a:latin typeface="Arial"/>
                        </a:rPr>
                        <a:t>sinkAmount</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宋体"/>
                        </a:rPr>
                        <a:t>提前偿还比例</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r" fontAlgn="ctr"/>
                      <a:r>
                        <a:rPr lang="en-US" altLang="zh-CN" sz="700" b="0" i="0" u="none" strike="noStrike">
                          <a:solidFill>
                            <a:srgbClr val="000000"/>
                          </a:solidFill>
                          <a:effectLst/>
                          <a:latin typeface="Arial"/>
                        </a:rPr>
                        <a:t>1932</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221006">
                <a:tc>
                  <a:txBody>
                    <a:bodyPr/>
                    <a:lstStyle/>
                    <a:p>
                      <a:pPr algn="l" fontAlgn="ctr"/>
                      <a:r>
                        <a:rPr lang="en-US" sz="700" b="0" i="0" u="none" strike="noStrike" dirty="0" err="1">
                          <a:solidFill>
                            <a:srgbClr val="000000"/>
                          </a:solidFill>
                          <a:effectLst/>
                          <a:latin typeface="Arial"/>
                        </a:rPr>
                        <a:t>isParSink</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dirty="0" err="1">
                          <a:solidFill>
                            <a:srgbClr val="000000"/>
                          </a:solidFill>
                          <a:effectLst/>
                          <a:latin typeface="Arial"/>
                        </a:rPr>
                        <a:t>isParSink</a:t>
                      </a:r>
                      <a:endParaRPr lang="en-US" sz="700" b="0" i="0" u="none" strike="noStrike" dirty="0">
                        <a:solidFill>
                          <a:srgbClr val="000000"/>
                        </a:solidFill>
                        <a:effectLst/>
                        <a:latin typeface="Arial"/>
                      </a:endParaRP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dirty="0">
                          <a:solidFill>
                            <a:srgbClr val="000000"/>
                          </a:solidFill>
                          <a:effectLst/>
                          <a:latin typeface="宋体"/>
                        </a:rPr>
                        <a:t>是否按照面值设定偿还比例</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dirty="0">
                          <a:solidFill>
                            <a:srgbClr val="000000"/>
                          </a:solidFill>
                          <a:effectLst/>
                          <a:latin typeface="Arial"/>
                        </a:rPr>
                        <a:t>TRUE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114923">
                <a:tc>
                  <a:txBody>
                    <a:bodyPr/>
                    <a:lstStyle/>
                    <a:p>
                      <a:pPr algn="l" fontAlgn="ctr"/>
                      <a:r>
                        <a:rPr lang="en-US" sz="700" b="0" i="0" u="none" strike="noStrike">
                          <a:solidFill>
                            <a:srgbClr val="000000"/>
                          </a:solidFill>
                          <a:effectLst/>
                          <a:latin typeface="Arial"/>
                        </a:rPr>
                        <a:t>Redemption Value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a:solidFill>
                            <a:srgbClr val="000000"/>
                          </a:solidFill>
                          <a:effectLst/>
                          <a:latin typeface="Arial"/>
                        </a:rPr>
                        <a:t>redemptionValue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到期偿还的本金</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b"/>
                      <a:r>
                        <a:rPr lang="zh-CN" altLang="en-US" sz="700" b="0" i="0" u="none" strike="noStrike">
                          <a:solidFill>
                            <a:srgbClr val="000000"/>
                          </a:solidFill>
                          <a:effectLst/>
                          <a:latin typeface="Arial"/>
                        </a:rPr>
                        <a:t>　</a:t>
                      </a:r>
                    </a:p>
                  </a:txBody>
                  <a:tcPr marL="6630" marR="6630" marT="88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229846">
                <a:tc>
                  <a:txBody>
                    <a:bodyPr/>
                    <a:lstStyle/>
                    <a:p>
                      <a:pPr algn="l" fontAlgn="ctr"/>
                      <a:r>
                        <a:rPr lang="en-US" sz="700" b="0" i="0" u="none" strike="noStrike">
                          <a:solidFill>
                            <a:srgbClr val="000000"/>
                          </a:solidFill>
                          <a:effectLst/>
                          <a:latin typeface="Arial"/>
                        </a:rPr>
                        <a:t>Discount Curve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a:solidFill>
                            <a:srgbClr val="000000"/>
                          </a:solidFill>
                          <a:effectLst/>
                          <a:latin typeface="Arial"/>
                        </a:rPr>
                        <a:t>discountCurve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一般根据债券分类与评级对应到中债收益率曲线</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dirty="0">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宋体"/>
                        </a:rPr>
                        <a:t>国债根据交易所区分曲线</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FF0000"/>
                          </a:solidFill>
                          <a:effectLst/>
                          <a:latin typeface="Arial"/>
                        </a:rPr>
                        <a:t>用户自定义</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221006">
                <a:tc>
                  <a:txBody>
                    <a:bodyPr/>
                    <a:lstStyle/>
                    <a:p>
                      <a:pPr algn="l" fontAlgn="ctr"/>
                      <a:r>
                        <a:rPr lang="en-US" sz="700" b="0" i="0" u="none" strike="noStrike">
                          <a:solidFill>
                            <a:srgbClr val="000000"/>
                          </a:solidFill>
                          <a:effectLst/>
                          <a:latin typeface="Arial"/>
                        </a:rPr>
                        <a:t>Riskless Curve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a:solidFill>
                            <a:srgbClr val="000000"/>
                          </a:solidFill>
                          <a:effectLst/>
                          <a:latin typeface="Arial"/>
                        </a:rPr>
                        <a:t>risklessCurve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参考无风险曲线，用于计算信用利差</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dirty="0">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dirty="0">
                          <a:solidFill>
                            <a:srgbClr val="000000"/>
                          </a:solidFill>
                          <a:effectLst/>
                          <a:latin typeface="宋体"/>
                        </a:rPr>
                        <a:t>国债收益率曲线</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FF0000"/>
                          </a:solidFill>
                          <a:effectLst/>
                          <a:latin typeface="Arial"/>
                        </a:rPr>
                        <a:t>用户自定义</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r h="327089">
                <a:tc>
                  <a:txBody>
                    <a:bodyPr/>
                    <a:lstStyle/>
                    <a:p>
                      <a:pPr algn="l" fontAlgn="ctr"/>
                      <a:r>
                        <a:rPr lang="en-US" sz="700" b="0" i="0" u="none" strike="noStrike">
                          <a:solidFill>
                            <a:srgbClr val="000000"/>
                          </a:solidFill>
                          <a:effectLst/>
                          <a:latin typeface="Arial"/>
                        </a:rPr>
                        <a:t>Model</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a:solidFill>
                            <a:srgbClr val="000000"/>
                          </a:solidFill>
                          <a:effectLst/>
                          <a:latin typeface="Arial"/>
                        </a:rPr>
                        <a:t>useBondSpreadCurveModel</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TW" altLang="en-US" sz="700" b="0" i="0" u="none" strike="noStrike">
                          <a:solidFill>
                            <a:srgbClr val="000000"/>
                          </a:solidFill>
                          <a:effectLst/>
                          <a:latin typeface="宋体"/>
                        </a:rPr>
                        <a:t>一般对人民币债券选择</a:t>
                      </a:r>
                      <a:r>
                        <a:rPr lang="en-US" altLang="zh-TW" sz="700" b="0" i="0" u="none" strike="noStrike">
                          <a:solidFill>
                            <a:srgbClr val="000000"/>
                          </a:solidFill>
                          <a:effectLst/>
                          <a:latin typeface="Arial"/>
                        </a:rPr>
                        <a:t>Bond Spread Curve Model</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zh-CN" altLang="en-US" sz="700" b="0" i="0" u="none" strike="noStrike" dirty="0">
                          <a:solidFill>
                            <a:srgbClr val="000000"/>
                          </a:solidFill>
                          <a:effectLst/>
                          <a:latin typeface="Arial"/>
                        </a:rPr>
                        <a:t>　</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c>
                  <a:txBody>
                    <a:bodyPr/>
                    <a:lstStyle/>
                    <a:p>
                      <a:pPr algn="l" fontAlgn="ctr"/>
                      <a:r>
                        <a:rPr lang="en-US" sz="700" b="0" i="0" u="none" strike="noStrike" dirty="0">
                          <a:solidFill>
                            <a:srgbClr val="000000"/>
                          </a:solidFill>
                          <a:effectLst/>
                          <a:latin typeface="Arial"/>
                        </a:rPr>
                        <a:t>TRUE</a:t>
                      </a:r>
                    </a:p>
                  </a:txBody>
                  <a:tcPr marL="6630" marR="6630" marT="8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EAC5"/>
                    </a:solidFill>
                  </a:tcPr>
                </a:tc>
              </a:tr>
            </a:tbl>
          </a:graphicData>
        </a:graphic>
      </p:graphicFrame>
      <p:pic>
        <p:nvPicPr>
          <p:cNvPr id="6" name="图片 8"/>
          <p:cNvPicPr>
            <a:picLocks/>
          </p:cNvPicPr>
          <p:nvPr/>
        </p:nvPicPr>
        <p:blipFill>
          <a:blip r:embed="rId2"/>
          <a:srcRect/>
          <a:stretch>
            <a:fillRect/>
          </a:stretch>
        </p:blipFill>
        <p:spPr bwMode="auto">
          <a:xfrm>
            <a:off x="2753711" y="867158"/>
            <a:ext cx="6001591" cy="4920333"/>
          </a:xfrm>
          <a:prstGeom prst="rect">
            <a:avLst/>
          </a:prstGeom>
          <a:noFill/>
          <a:ln w="9525">
            <a:noFill/>
            <a:miter lim="800000"/>
            <a:headEnd/>
            <a:tailEnd/>
          </a:ln>
        </p:spPr>
      </p:pic>
    </p:spTree>
    <p:extLst>
      <p:ext uri="{BB962C8B-B14F-4D97-AF65-F5344CB8AC3E}">
        <p14:creationId xmlns:p14="http://schemas.microsoft.com/office/powerpoint/2010/main" val="371316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系统整合</a:t>
            </a:r>
          </a:p>
        </p:txBody>
      </p:sp>
      <p:sp>
        <p:nvSpPr>
          <p:cNvPr id="4" name="Slide Number Placeholder 3"/>
          <p:cNvSpPr>
            <a:spLocks noGrp="1"/>
          </p:cNvSpPr>
          <p:nvPr>
            <p:ph type="sldNum" sz="quarter" idx="10"/>
          </p:nvPr>
        </p:nvSpPr>
        <p:spPr/>
        <p:txBody>
          <a:bodyPr/>
          <a:lstStyle/>
          <a:p>
            <a:fld id="{93AC2C76-E6AA-46CB-A2DE-F6E097F7C440}" type="slidenum">
              <a:rPr lang="en-GB" smtClean="0"/>
              <a:pPr/>
              <a:t>63</a:t>
            </a:fld>
            <a:endParaRPr lang="en-GB" dirty="0"/>
          </a:p>
        </p:txBody>
      </p:sp>
      <p:grpSp>
        <p:nvGrpSpPr>
          <p:cNvPr id="7" name="Group 6"/>
          <p:cNvGrpSpPr/>
          <p:nvPr/>
        </p:nvGrpSpPr>
        <p:grpSpPr>
          <a:xfrm>
            <a:off x="1075765" y="1219323"/>
            <a:ext cx="7624482" cy="4939430"/>
            <a:chOff x="1075765" y="1219323"/>
            <a:chExt cx="7624482" cy="4939430"/>
          </a:xfrm>
        </p:grpSpPr>
        <p:pic>
          <p:nvPicPr>
            <p:cNvPr id="5" name="图片 6"/>
            <p:cNvPicPr/>
            <p:nvPr/>
          </p:nvPicPr>
          <p:blipFill rotWithShape="1">
            <a:blip r:embed="rId2"/>
            <a:srcRect t="7215" r="67746" b="57106"/>
            <a:stretch/>
          </p:blipFill>
          <p:spPr bwMode="auto">
            <a:xfrm>
              <a:off x="1242164" y="1219323"/>
              <a:ext cx="5329955" cy="1999800"/>
            </a:xfrm>
            <a:prstGeom prst="rect">
              <a:avLst/>
            </a:prstGeom>
            <a:ln>
              <a:noFill/>
            </a:ln>
            <a:extLst>
              <a:ext uri="{53640926-AAD7-44D8-BBD7-CCE9431645EC}">
                <a14:shadowObscured xmlns:a14="http://schemas.microsoft.com/office/drawing/2010/main"/>
              </a:ext>
            </a:extLst>
          </p:spPr>
        </p:pic>
        <p:pic>
          <p:nvPicPr>
            <p:cNvPr id="6" name="图片 10"/>
            <p:cNvPicPr/>
            <p:nvPr/>
          </p:nvPicPr>
          <p:blipFill>
            <a:blip r:embed="rId3"/>
            <a:stretch>
              <a:fillRect/>
            </a:stretch>
          </p:blipFill>
          <p:spPr>
            <a:xfrm>
              <a:off x="1227291" y="3429001"/>
              <a:ext cx="7261510" cy="2590201"/>
            </a:xfrm>
            <a:prstGeom prst="rect">
              <a:avLst/>
            </a:prstGeom>
          </p:spPr>
        </p:pic>
        <p:sp>
          <p:nvSpPr>
            <p:cNvPr id="2" name="Rectangle 1"/>
            <p:cNvSpPr/>
            <p:nvPr/>
          </p:nvSpPr>
          <p:spPr>
            <a:xfrm>
              <a:off x="1075765" y="5809129"/>
              <a:ext cx="7624482" cy="3496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5065983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lang="zh-CN" altLang="en-US" dirty="0" smtClean="0">
                <a:latin typeface="楷体" pitchFamily="49" charset="-122"/>
                <a:ea typeface="楷体" pitchFamily="49" charset="-122"/>
              </a:rPr>
              <a:t>引擎接口</a:t>
            </a:r>
            <a:r>
              <a:rPr lang="en-US" altLang="zh-CN" dirty="0" smtClean="0">
                <a:latin typeface="楷体" pitchFamily="49" charset="-122"/>
                <a:ea typeface="楷体" pitchFamily="49" charset="-122"/>
              </a:rPr>
              <a:t>-</a:t>
            </a:r>
            <a:r>
              <a:rPr lang="zh-CN" altLang="en-US" dirty="0" smtClean="0">
                <a:latin typeface="楷体" pitchFamily="49" charset="-122"/>
                <a:ea typeface="楷体" pitchFamily="49" charset="-122"/>
              </a:rPr>
              <a:t>场景假设</a:t>
            </a:r>
            <a:endParaRPr lang="zh-CN" altLang="en-US" dirty="0">
              <a:latin typeface="楷体" pitchFamily="49" charset="-122"/>
              <a:ea typeface="楷体" pitchFamily="49" charset="-122"/>
            </a:endParaRPr>
          </a:p>
        </p:txBody>
      </p:sp>
      <p:grpSp>
        <p:nvGrpSpPr>
          <p:cNvPr id="25" name="组合 24"/>
          <p:cNvGrpSpPr/>
          <p:nvPr/>
        </p:nvGrpSpPr>
        <p:grpSpPr>
          <a:xfrm>
            <a:off x="402063" y="1384852"/>
            <a:ext cx="8365213" cy="3706430"/>
            <a:chOff x="559713" y="1384852"/>
            <a:chExt cx="11437554" cy="3706430"/>
          </a:xfrm>
        </p:grpSpPr>
        <p:sp>
          <p:nvSpPr>
            <p:cNvPr id="16" name="圆角矩形 15"/>
            <p:cNvSpPr/>
            <p:nvPr/>
          </p:nvSpPr>
          <p:spPr>
            <a:xfrm>
              <a:off x="559713" y="1384852"/>
              <a:ext cx="3719444" cy="735496"/>
            </a:xfrm>
            <a:prstGeom prst="round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solidFill>
                  <a:latin typeface="楷体" pitchFamily="49" charset="-122"/>
                  <a:ea typeface="楷体" pitchFamily="49" charset="-122"/>
                </a:rPr>
                <a:t>情景：市场数据变化</a:t>
              </a:r>
              <a:endParaRPr lang="zh-CN" altLang="en-US" dirty="0">
                <a:solidFill>
                  <a:schemeClr val="tx1"/>
                </a:solidFill>
                <a:latin typeface="楷体" pitchFamily="49" charset="-122"/>
                <a:ea typeface="楷体" pitchFamily="49" charset="-122"/>
              </a:endParaRPr>
            </a:p>
          </p:txBody>
        </p:sp>
        <p:sp>
          <p:nvSpPr>
            <p:cNvPr id="17" name="圆角矩形 16"/>
            <p:cNvSpPr/>
            <p:nvPr/>
          </p:nvSpPr>
          <p:spPr>
            <a:xfrm>
              <a:off x="4647100" y="1384852"/>
              <a:ext cx="3710608" cy="735496"/>
            </a:xfrm>
            <a:prstGeom prst="round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solidFill>
                  <a:latin typeface="楷体" pitchFamily="49" charset="-122"/>
                  <a:ea typeface="楷体" pitchFamily="49" charset="-122"/>
                </a:rPr>
                <a:t>情景：某张报表变化</a:t>
              </a:r>
              <a:endParaRPr lang="zh-CN" altLang="en-US" dirty="0">
                <a:solidFill>
                  <a:schemeClr val="tx1"/>
                </a:solidFill>
                <a:latin typeface="楷体" pitchFamily="49" charset="-122"/>
                <a:ea typeface="楷体" pitchFamily="49" charset="-122"/>
              </a:endParaRPr>
            </a:p>
          </p:txBody>
        </p:sp>
        <p:sp>
          <p:nvSpPr>
            <p:cNvPr id="18" name="下箭头 17"/>
            <p:cNvSpPr/>
            <p:nvPr/>
          </p:nvSpPr>
          <p:spPr>
            <a:xfrm>
              <a:off x="2123469" y="2266123"/>
              <a:ext cx="468244" cy="132521"/>
            </a:xfrm>
            <a:prstGeom prst="downArrow">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latin typeface="楷体" pitchFamily="49" charset="-122"/>
                <a:ea typeface="楷体" pitchFamily="49" charset="-122"/>
              </a:endParaRPr>
            </a:p>
          </p:txBody>
        </p:sp>
        <p:sp>
          <p:nvSpPr>
            <p:cNvPr id="19" name="TextBox 18"/>
            <p:cNvSpPr txBox="1"/>
            <p:nvPr/>
          </p:nvSpPr>
          <p:spPr>
            <a:xfrm>
              <a:off x="559713" y="2782958"/>
              <a:ext cx="3960000" cy="2308324"/>
            </a:xfrm>
            <a:prstGeom prst="rect">
              <a:avLst/>
            </a:prstGeom>
            <a:noFill/>
          </p:spPr>
          <p:txBody>
            <a:bodyPr wrap="square" rtlCol="0">
              <a:spAutoFit/>
            </a:bodyPr>
            <a:lstStyle/>
            <a:p>
              <a:pPr>
                <a:lnSpc>
                  <a:spcPct val="150000"/>
                </a:lnSpc>
              </a:pPr>
              <a:r>
                <a:rPr lang="zh-CN" altLang="en-US" sz="1600" dirty="0" smtClean="0">
                  <a:latin typeface="楷体" pitchFamily="49" charset="-122"/>
                  <a:ea typeface="楷体" pitchFamily="49" charset="-122"/>
                </a:rPr>
                <a:t>修改市场数据缺失补全规则；</a:t>
              </a:r>
              <a:endParaRPr lang="en-US" altLang="zh-CN" sz="1600" dirty="0" smtClean="0">
                <a:latin typeface="楷体" pitchFamily="49" charset="-122"/>
                <a:ea typeface="楷体" pitchFamily="49" charset="-122"/>
              </a:endParaRPr>
            </a:p>
            <a:p>
              <a:pPr>
                <a:lnSpc>
                  <a:spcPct val="150000"/>
                </a:lnSpc>
              </a:pPr>
              <a:r>
                <a:rPr lang="zh-CN" altLang="en-US" sz="1600" dirty="0" smtClean="0">
                  <a:latin typeface="楷体" pitchFamily="49" charset="-122"/>
                  <a:ea typeface="楷体" pitchFamily="49" charset="-122"/>
                </a:rPr>
                <a:t>修改与该市场关联的</a:t>
              </a:r>
              <a:r>
                <a:rPr lang="en-US" altLang="zh-CN" sz="1600" dirty="0" smtClean="0">
                  <a:latin typeface="楷体" pitchFamily="49" charset="-122"/>
                  <a:ea typeface="楷体" pitchFamily="49" charset="-122"/>
                </a:rPr>
                <a:t>N</a:t>
              </a:r>
              <a:r>
                <a:rPr lang="zh-CN" altLang="en-US" sz="1600" dirty="0" smtClean="0">
                  <a:latin typeface="楷体" pitchFamily="49" charset="-122"/>
                  <a:ea typeface="楷体" pitchFamily="49" charset="-122"/>
                </a:rPr>
                <a:t>个市场数据接口；</a:t>
              </a:r>
              <a:endParaRPr lang="en-US" altLang="zh-CN" sz="1600" dirty="0" smtClean="0">
                <a:latin typeface="楷体" pitchFamily="49" charset="-122"/>
                <a:ea typeface="楷体" pitchFamily="49" charset="-122"/>
              </a:endParaRPr>
            </a:p>
            <a:p>
              <a:pPr>
                <a:lnSpc>
                  <a:spcPct val="150000"/>
                </a:lnSpc>
              </a:pPr>
              <a:r>
                <a:rPr lang="en-US" altLang="zh-CN" sz="1600" dirty="0" smtClean="0">
                  <a:latin typeface="楷体" pitchFamily="49" charset="-122"/>
                  <a:ea typeface="楷体" pitchFamily="49" charset="-122"/>
                </a:rPr>
                <a:t>Or</a:t>
              </a:r>
            </a:p>
            <a:p>
              <a:pPr>
                <a:lnSpc>
                  <a:spcPct val="150000"/>
                </a:lnSpc>
              </a:pPr>
              <a:r>
                <a:rPr lang="zh-CN" altLang="en-US" sz="1600" dirty="0" smtClean="0">
                  <a:latin typeface="楷体" pitchFamily="49" charset="-122"/>
                  <a:ea typeface="楷体" pitchFamily="49" charset="-122"/>
                </a:rPr>
                <a:t>修改曲线和和风险因子关系；</a:t>
              </a:r>
              <a:endParaRPr lang="en-US" altLang="zh-CN" sz="1600" dirty="0" smtClean="0">
                <a:latin typeface="楷体" pitchFamily="49" charset="-122"/>
                <a:ea typeface="楷体" pitchFamily="49" charset="-122"/>
              </a:endParaRPr>
            </a:p>
            <a:p>
              <a:pPr>
                <a:lnSpc>
                  <a:spcPct val="150000"/>
                </a:lnSpc>
              </a:pPr>
              <a:r>
                <a:rPr lang="zh-CN" altLang="en-US" sz="1600" dirty="0" smtClean="0">
                  <a:latin typeface="楷体" pitchFamily="49" charset="-122"/>
                  <a:ea typeface="楷体" pitchFamily="49" charset="-122"/>
                </a:rPr>
                <a:t>修改头寸和曲线匹配；</a:t>
              </a:r>
            </a:p>
          </p:txBody>
        </p:sp>
        <p:sp>
          <p:nvSpPr>
            <p:cNvPr id="20" name="下箭头 19"/>
            <p:cNvSpPr/>
            <p:nvPr/>
          </p:nvSpPr>
          <p:spPr>
            <a:xfrm>
              <a:off x="6184351" y="2266123"/>
              <a:ext cx="468244" cy="132521"/>
            </a:xfrm>
            <a:prstGeom prst="downArrow">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latin typeface="楷体" pitchFamily="49" charset="-122"/>
                <a:ea typeface="楷体" pitchFamily="49" charset="-122"/>
              </a:endParaRPr>
            </a:p>
          </p:txBody>
        </p:sp>
        <p:sp>
          <p:nvSpPr>
            <p:cNvPr id="21" name="TextBox 20"/>
            <p:cNvSpPr txBox="1"/>
            <p:nvPr/>
          </p:nvSpPr>
          <p:spPr>
            <a:xfrm>
              <a:off x="4792873" y="2782958"/>
              <a:ext cx="3960000" cy="1938992"/>
            </a:xfrm>
            <a:prstGeom prst="rect">
              <a:avLst/>
            </a:prstGeom>
            <a:noFill/>
          </p:spPr>
          <p:txBody>
            <a:bodyPr wrap="square" rtlCol="0">
              <a:spAutoFit/>
            </a:bodyPr>
            <a:lstStyle/>
            <a:p>
              <a:pPr>
                <a:lnSpc>
                  <a:spcPct val="150000"/>
                </a:lnSpc>
              </a:pPr>
              <a:r>
                <a:rPr lang="zh-CN" altLang="en-US" sz="1600" dirty="0" smtClean="0">
                  <a:latin typeface="楷体" pitchFamily="49" charset="-122"/>
                  <a:ea typeface="楷体" pitchFamily="49" charset="-122"/>
                </a:rPr>
                <a:t>修改上行接口，通常修改</a:t>
              </a:r>
              <a:r>
                <a:rPr lang="en-US" altLang="zh-CN" sz="1600" dirty="0" smtClean="0">
                  <a:latin typeface="楷体" pitchFamily="49" charset="-122"/>
                  <a:ea typeface="楷体" pitchFamily="49" charset="-122"/>
                </a:rPr>
                <a:t>N</a:t>
              </a:r>
              <a:r>
                <a:rPr lang="zh-CN" altLang="en-US" sz="1600" dirty="0" smtClean="0">
                  <a:latin typeface="楷体" pitchFamily="49" charset="-122"/>
                  <a:ea typeface="楷体" pitchFamily="49" charset="-122"/>
                </a:rPr>
                <a:t>个上行接口；</a:t>
              </a:r>
              <a:endParaRPr lang="en-US" altLang="zh-CN" sz="1600" dirty="0" smtClean="0">
                <a:latin typeface="楷体" pitchFamily="49" charset="-122"/>
                <a:ea typeface="楷体" pitchFamily="49" charset="-122"/>
              </a:endParaRPr>
            </a:p>
            <a:p>
              <a:pPr>
                <a:lnSpc>
                  <a:spcPct val="150000"/>
                </a:lnSpc>
              </a:pPr>
              <a:r>
                <a:rPr lang="zh-CN" altLang="en-US" sz="1600" dirty="0" smtClean="0">
                  <a:latin typeface="楷体" pitchFamily="49" charset="-122"/>
                  <a:ea typeface="楷体" pitchFamily="49" charset="-122"/>
                </a:rPr>
                <a:t>重新配置引擎；</a:t>
              </a:r>
              <a:endParaRPr lang="en-US" altLang="zh-CN" sz="1600" dirty="0" smtClean="0">
                <a:latin typeface="楷体" pitchFamily="49" charset="-122"/>
                <a:ea typeface="楷体" pitchFamily="49" charset="-122"/>
              </a:endParaRPr>
            </a:p>
            <a:p>
              <a:pPr>
                <a:lnSpc>
                  <a:spcPct val="150000"/>
                </a:lnSpc>
              </a:pPr>
              <a:r>
                <a:rPr lang="zh-CN" altLang="en-US" sz="1600" dirty="0" smtClean="0">
                  <a:latin typeface="楷体" pitchFamily="49" charset="-122"/>
                  <a:ea typeface="楷体" pitchFamily="49" charset="-122"/>
                </a:rPr>
                <a:t>修改下行接口，通常</a:t>
              </a:r>
              <a:r>
                <a:rPr lang="en-US" altLang="zh-CN" sz="1600" dirty="0" smtClean="0">
                  <a:latin typeface="楷体" pitchFamily="49" charset="-122"/>
                  <a:ea typeface="楷体" pitchFamily="49" charset="-122"/>
                </a:rPr>
                <a:t>2-5</a:t>
              </a:r>
              <a:r>
                <a:rPr lang="zh-CN" altLang="en-US" sz="1600" dirty="0" smtClean="0">
                  <a:latin typeface="楷体" pitchFamily="49" charset="-122"/>
                  <a:ea typeface="楷体" pitchFamily="49" charset="-122"/>
                </a:rPr>
                <a:t>个；</a:t>
              </a:r>
              <a:endParaRPr lang="en-US" altLang="zh-CN" sz="1600" dirty="0" smtClean="0">
                <a:latin typeface="楷体" pitchFamily="49" charset="-122"/>
                <a:ea typeface="楷体" pitchFamily="49" charset="-122"/>
              </a:endParaRPr>
            </a:p>
            <a:p>
              <a:pPr>
                <a:lnSpc>
                  <a:spcPct val="150000"/>
                </a:lnSpc>
              </a:pPr>
              <a:r>
                <a:rPr lang="zh-CN" altLang="en-US" sz="1600" dirty="0" smtClean="0">
                  <a:latin typeface="楷体" pitchFamily="49" charset="-122"/>
                  <a:ea typeface="楷体" pitchFamily="49" charset="-122"/>
                </a:rPr>
                <a:t>修改报表逻辑；</a:t>
              </a:r>
            </a:p>
          </p:txBody>
        </p:sp>
        <p:sp>
          <p:nvSpPr>
            <p:cNvPr id="22" name="圆角矩形 21"/>
            <p:cNvSpPr/>
            <p:nvPr/>
          </p:nvSpPr>
          <p:spPr>
            <a:xfrm>
              <a:off x="8628988" y="1384852"/>
              <a:ext cx="3127513" cy="735496"/>
            </a:xfrm>
            <a:prstGeom prst="round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solidFill>
                  <a:latin typeface="楷体" pitchFamily="49" charset="-122"/>
                  <a:ea typeface="楷体" pitchFamily="49" charset="-122"/>
                </a:rPr>
                <a:t>情景：实时监控</a:t>
              </a:r>
              <a:endParaRPr lang="zh-CN" altLang="en-US" dirty="0">
                <a:solidFill>
                  <a:schemeClr val="tx1"/>
                </a:solidFill>
                <a:latin typeface="楷体" pitchFamily="49" charset="-122"/>
                <a:ea typeface="楷体" pitchFamily="49" charset="-122"/>
              </a:endParaRPr>
            </a:p>
          </p:txBody>
        </p:sp>
        <p:sp>
          <p:nvSpPr>
            <p:cNvPr id="23" name="下箭头 22"/>
            <p:cNvSpPr/>
            <p:nvPr/>
          </p:nvSpPr>
          <p:spPr>
            <a:xfrm>
              <a:off x="10139737" y="2266123"/>
              <a:ext cx="468244" cy="132521"/>
            </a:xfrm>
            <a:prstGeom prst="downArrow">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latin typeface="楷体" pitchFamily="49" charset="-122"/>
                <a:ea typeface="楷体" pitchFamily="49" charset="-122"/>
              </a:endParaRPr>
            </a:p>
          </p:txBody>
        </p:sp>
        <p:sp>
          <p:nvSpPr>
            <p:cNvPr id="24" name="TextBox 23"/>
            <p:cNvSpPr txBox="1"/>
            <p:nvPr/>
          </p:nvSpPr>
          <p:spPr>
            <a:xfrm>
              <a:off x="8628986" y="2782958"/>
              <a:ext cx="3368281" cy="830997"/>
            </a:xfrm>
            <a:prstGeom prst="rect">
              <a:avLst/>
            </a:prstGeom>
            <a:noFill/>
          </p:spPr>
          <p:txBody>
            <a:bodyPr wrap="square" rtlCol="0">
              <a:spAutoFit/>
            </a:bodyPr>
            <a:lstStyle/>
            <a:p>
              <a:pPr>
                <a:lnSpc>
                  <a:spcPct val="150000"/>
                </a:lnSpc>
              </a:pPr>
              <a:r>
                <a:rPr lang="zh-CN" altLang="en-US" sz="1600" dirty="0" smtClean="0">
                  <a:latin typeface="楷体" pitchFamily="49" charset="-122"/>
                  <a:ea typeface="楷体" pitchFamily="49" charset="-122"/>
                </a:rPr>
                <a:t>多批处理，准实时；</a:t>
              </a:r>
              <a:endParaRPr lang="en-US" altLang="zh-CN" sz="1600" dirty="0" smtClean="0">
                <a:latin typeface="楷体" pitchFamily="49" charset="-122"/>
                <a:ea typeface="楷体" pitchFamily="49" charset="-122"/>
              </a:endParaRPr>
            </a:p>
            <a:p>
              <a:pPr>
                <a:lnSpc>
                  <a:spcPct val="150000"/>
                </a:lnSpc>
              </a:pPr>
              <a:r>
                <a:rPr lang="zh-CN" altLang="en-US" sz="1600" dirty="0" smtClean="0">
                  <a:latin typeface="楷体" pitchFamily="49" charset="-122"/>
                  <a:ea typeface="楷体" pitchFamily="49" charset="-122"/>
                </a:rPr>
                <a:t>改调度，改程序；</a:t>
              </a:r>
            </a:p>
          </p:txBody>
        </p:sp>
      </p:grpSp>
      <p:grpSp>
        <p:nvGrpSpPr>
          <p:cNvPr id="40" name="组合 39"/>
          <p:cNvGrpSpPr/>
          <p:nvPr/>
        </p:nvGrpSpPr>
        <p:grpSpPr>
          <a:xfrm>
            <a:off x="228600" y="3457727"/>
            <a:ext cx="8592872" cy="2541502"/>
            <a:chOff x="228600" y="3457727"/>
            <a:chExt cx="8592872" cy="2541502"/>
          </a:xfrm>
        </p:grpSpPr>
        <p:grpSp>
          <p:nvGrpSpPr>
            <p:cNvPr id="26" name="组 138"/>
            <p:cNvGrpSpPr/>
            <p:nvPr/>
          </p:nvGrpSpPr>
          <p:grpSpPr>
            <a:xfrm>
              <a:off x="1260567" y="3900143"/>
              <a:ext cx="2837940" cy="2083260"/>
              <a:chOff x="0" y="1350892"/>
              <a:chExt cx="7045536" cy="3131402"/>
            </a:xfrm>
          </p:grpSpPr>
          <p:grpSp>
            <p:nvGrpSpPr>
              <p:cNvPr id="27" name="组 139"/>
              <p:cNvGrpSpPr/>
              <p:nvPr/>
            </p:nvGrpSpPr>
            <p:grpSpPr>
              <a:xfrm>
                <a:off x="0" y="1350892"/>
                <a:ext cx="7045536" cy="3131402"/>
                <a:chOff x="0" y="1350892"/>
                <a:chExt cx="7045536" cy="3131402"/>
              </a:xfrm>
            </p:grpSpPr>
            <p:grpSp>
              <p:nvGrpSpPr>
                <p:cNvPr id="29" name="组 141"/>
                <p:cNvGrpSpPr/>
                <p:nvPr/>
              </p:nvGrpSpPr>
              <p:grpSpPr>
                <a:xfrm>
                  <a:off x="0" y="1350892"/>
                  <a:ext cx="7045536" cy="3131402"/>
                  <a:chOff x="0" y="1350892"/>
                  <a:chExt cx="7045536" cy="3131402"/>
                </a:xfrm>
              </p:grpSpPr>
              <p:pic>
                <p:nvPicPr>
                  <p:cNvPr id="31" name="图片 30"/>
                  <p:cNvPicPr/>
                  <p:nvPr/>
                </p:nvPicPr>
                <p:blipFill>
                  <a:blip r:embed="rId3"/>
                  <a:srcRect/>
                  <a:stretch>
                    <a:fillRect/>
                  </a:stretch>
                </p:blipFill>
                <p:spPr bwMode="auto">
                  <a:xfrm>
                    <a:off x="0" y="1350892"/>
                    <a:ext cx="7045536" cy="3131402"/>
                  </a:xfrm>
                  <a:prstGeom prst="rect">
                    <a:avLst/>
                  </a:prstGeom>
                  <a:noFill/>
                  <a:ln w="9525">
                    <a:noFill/>
                    <a:miter lim="800000"/>
                    <a:headEnd/>
                    <a:tailEnd/>
                  </a:ln>
                  <a:effectLst/>
                </p:spPr>
              </p:pic>
              <p:pic>
                <p:nvPicPr>
                  <p:cNvPr id="32" name="图片 31" descr="屏幕快照 2016-08-31 11.44.53.png"/>
                  <p:cNvPicPr>
                    <a:picLocks/>
                  </p:cNvPicPr>
                  <p:nvPr/>
                </p:nvPicPr>
                <p:blipFill>
                  <a:blip r:embed="rId4">
                    <a:extLst>
                      <a:ext uri="{28A0092B-C50C-407E-A947-70E740481C1C}">
                        <a14:useLocalDpi xmlns:a14="http://schemas.microsoft.com/office/drawing/2010/main" val="0"/>
                      </a:ext>
                    </a:extLst>
                  </a:blip>
                  <a:stretch>
                    <a:fillRect/>
                  </a:stretch>
                </p:blipFill>
                <p:spPr>
                  <a:xfrm>
                    <a:off x="3815116" y="2274056"/>
                    <a:ext cx="241299" cy="1659000"/>
                  </a:xfrm>
                  <a:prstGeom prst="rect">
                    <a:avLst/>
                  </a:prstGeom>
                </p:spPr>
              </p:pic>
            </p:grpSp>
            <p:sp>
              <p:nvSpPr>
                <p:cNvPr id="30" name="文本框 142"/>
                <p:cNvSpPr txBox="1"/>
                <p:nvPr/>
              </p:nvSpPr>
              <p:spPr>
                <a:xfrm>
                  <a:off x="3452969" y="2640634"/>
                  <a:ext cx="955117" cy="1188075"/>
                </a:xfrm>
                <a:prstGeom prst="rect">
                  <a:avLst/>
                </a:prstGeom>
                <a:noFill/>
              </p:spPr>
              <p:txBody>
                <a:bodyPr vert="eaVert" wrap="square" rtlCol="0">
                  <a:spAutoFit/>
                </a:bodyPr>
                <a:lstStyle/>
                <a:p>
                  <a:r>
                    <a:rPr kumimoji="1" lang="en-US" altLang="zh-CN" sz="1300" dirty="0">
                      <a:solidFill>
                        <a:schemeClr val="bg2"/>
                      </a:solidFill>
                      <a:latin typeface="+mj-lt"/>
                      <a:ea typeface="楷体" panose="02010609060101010101" pitchFamily="49" charset="-122"/>
                    </a:rPr>
                    <a:t>ENGINE</a:t>
                  </a:r>
                  <a:endParaRPr kumimoji="1" lang="zh-CN" altLang="en-US" sz="1300" dirty="0" err="1">
                    <a:solidFill>
                      <a:schemeClr val="bg2"/>
                    </a:solidFill>
                    <a:latin typeface="+mj-lt"/>
                    <a:ea typeface="楷体" panose="02010609060101010101" pitchFamily="49" charset="-122"/>
                  </a:endParaRPr>
                </a:p>
              </p:txBody>
            </p:sp>
          </p:grpSp>
          <p:pic>
            <p:nvPicPr>
              <p:cNvPr id="28" name="图片 27" descr="屏幕快照 2016-09-01 17.23.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0001" y="1554750"/>
                <a:ext cx="495300" cy="241300"/>
              </a:xfrm>
              <a:prstGeom prst="rect">
                <a:avLst/>
              </a:prstGeom>
            </p:spPr>
          </p:pic>
        </p:grpSp>
        <p:pic>
          <p:nvPicPr>
            <p:cNvPr id="33" name="图片 32"/>
            <p:cNvPicPr>
              <a:picLocks/>
            </p:cNvPicPr>
            <p:nvPr/>
          </p:nvPicPr>
          <p:blipFill>
            <a:blip r:embed="rId6"/>
            <a:srcRect/>
            <a:stretch>
              <a:fillRect/>
            </a:stretch>
          </p:blipFill>
          <p:spPr bwMode="auto">
            <a:xfrm>
              <a:off x="5488538" y="3968061"/>
              <a:ext cx="2749731" cy="2031168"/>
            </a:xfrm>
            <a:prstGeom prst="rect">
              <a:avLst/>
            </a:prstGeom>
            <a:noFill/>
            <a:ln w="9525">
              <a:noFill/>
              <a:miter lim="800000"/>
              <a:headEnd/>
              <a:tailEnd/>
            </a:ln>
          </p:spPr>
        </p:pic>
        <p:grpSp>
          <p:nvGrpSpPr>
            <p:cNvPr id="34" name="Gruppieren 72"/>
            <p:cNvGrpSpPr/>
            <p:nvPr/>
          </p:nvGrpSpPr>
          <p:grpSpPr bwMode="gray">
            <a:xfrm>
              <a:off x="228600" y="3457727"/>
              <a:ext cx="1430383" cy="738571"/>
              <a:chOff x="6820489" y="-40416"/>
              <a:chExt cx="2810511" cy="2446881"/>
            </a:xfrm>
          </p:grpSpPr>
          <p:sp>
            <p:nvSpPr>
              <p:cNvPr id="35" name="Rechteck 73"/>
              <p:cNvSpPr/>
              <p:nvPr/>
            </p:nvSpPr>
            <p:spPr bwMode="gray">
              <a:xfrm rot="384271">
                <a:off x="7344906" y="120370"/>
                <a:ext cx="2286094" cy="2286095"/>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600"/>
                  </a:spcAft>
                </a:pPr>
                <a:r>
                  <a:rPr lang="en-US" sz="14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Tip</a:t>
                </a:r>
              </a:p>
              <a:p>
                <a:pPr>
                  <a:spcAft>
                    <a:spcPts val="600"/>
                  </a:spcAft>
                </a:pPr>
                <a:r>
                  <a:rPr lang="en-US" sz="12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Web Service</a:t>
                </a:r>
              </a:p>
            </p:txBody>
          </p:sp>
          <p:pic>
            <p:nvPicPr>
              <p:cNvPr id="36" name="Picture 5" descr="Tessafilm_4"/>
              <p:cNvPicPr>
                <a:picLocks noChangeAspect="1" noChangeArrowheads="1"/>
              </p:cNvPicPr>
              <p:nvPr/>
            </p:nvPicPr>
            <p:blipFill>
              <a:blip r:embed="rId7" cstate="print"/>
              <a:srcRect l="59392" b="89844"/>
              <a:stretch>
                <a:fillRect/>
              </a:stretch>
            </p:blipFill>
            <p:spPr bwMode="gray">
              <a:xfrm rot="20222041">
                <a:off x="6820489" y="-40416"/>
                <a:ext cx="1622941" cy="557910"/>
              </a:xfrm>
              <a:prstGeom prst="rect">
                <a:avLst/>
              </a:prstGeom>
              <a:noFill/>
            </p:spPr>
          </p:pic>
        </p:grpSp>
        <p:grpSp>
          <p:nvGrpSpPr>
            <p:cNvPr id="37" name="Gruppieren 72"/>
            <p:cNvGrpSpPr/>
            <p:nvPr/>
          </p:nvGrpSpPr>
          <p:grpSpPr bwMode="gray">
            <a:xfrm>
              <a:off x="7391089" y="3577273"/>
              <a:ext cx="1430383" cy="738571"/>
              <a:chOff x="6820489" y="-40416"/>
              <a:chExt cx="2810511" cy="2446881"/>
            </a:xfrm>
          </p:grpSpPr>
          <p:sp>
            <p:nvSpPr>
              <p:cNvPr id="38" name="Rechteck 73"/>
              <p:cNvSpPr/>
              <p:nvPr/>
            </p:nvSpPr>
            <p:spPr bwMode="gray">
              <a:xfrm rot="384271">
                <a:off x="7344906" y="120370"/>
                <a:ext cx="2286094" cy="2286095"/>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600"/>
                  </a:spcAft>
                </a:pPr>
                <a:r>
                  <a:rPr lang="en-US" sz="14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Tip</a:t>
                </a:r>
              </a:p>
              <a:p>
                <a:pPr>
                  <a:spcAft>
                    <a:spcPts val="600"/>
                  </a:spcAft>
                </a:pPr>
                <a:r>
                  <a:rPr lang="en-US" sz="12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XML/RML</a:t>
                </a:r>
              </a:p>
            </p:txBody>
          </p:sp>
          <p:pic>
            <p:nvPicPr>
              <p:cNvPr id="39" name="Picture 5" descr="Tessafilm_4"/>
              <p:cNvPicPr>
                <a:picLocks noChangeAspect="1" noChangeArrowheads="1"/>
              </p:cNvPicPr>
              <p:nvPr/>
            </p:nvPicPr>
            <p:blipFill>
              <a:blip r:embed="rId7" cstate="print"/>
              <a:srcRect l="59392" b="89844"/>
              <a:stretch>
                <a:fillRect/>
              </a:stretch>
            </p:blipFill>
            <p:spPr bwMode="gray">
              <a:xfrm rot="20222041">
                <a:off x="6820489" y="-40416"/>
                <a:ext cx="1622941" cy="557910"/>
              </a:xfrm>
              <a:prstGeom prst="rect">
                <a:avLst/>
              </a:prstGeom>
              <a:noFill/>
            </p:spPr>
          </p:pic>
        </p:grpSp>
      </p:grpSp>
    </p:spTree>
    <p:extLst>
      <p:ext uri="{BB962C8B-B14F-4D97-AF65-F5344CB8AC3E}">
        <p14:creationId xmlns:p14="http://schemas.microsoft.com/office/powerpoint/2010/main" val="404539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a:srcRect/>
          <a:stretch>
            <a:fillRect/>
          </a:stretch>
        </p:blipFill>
        <p:spPr bwMode="auto">
          <a:xfrm>
            <a:off x="228600" y="4021415"/>
            <a:ext cx="2488759" cy="2185780"/>
          </a:xfrm>
          <a:prstGeom prst="rect">
            <a:avLst/>
          </a:prstGeom>
          <a:noFill/>
          <a:ln w="9525">
            <a:noFill/>
            <a:miter lim="800000"/>
            <a:headEnd/>
            <a:tailEnd/>
          </a:ln>
          <a:effectLst/>
        </p:spPr>
      </p:pic>
      <p:sp>
        <p:nvSpPr>
          <p:cNvPr id="3" name="Title 2"/>
          <p:cNvSpPr>
            <a:spLocks noGrp="1"/>
          </p:cNvSpPr>
          <p:nvPr>
            <p:ph type="title"/>
          </p:nvPr>
        </p:nvSpPr>
        <p:spPr/>
        <p:txBody>
          <a:bodyPr vert="horz" lIns="76819" tIns="38409" rIns="76819" bIns="38409" rtlCol="0" anchor="ctr">
            <a:normAutofit/>
          </a:bodyPr>
          <a:lstStyle/>
          <a:p>
            <a:r>
              <a:rPr lang="zh-CN" altLang="en-US" dirty="0" smtClean="0">
                <a:latin typeface="+mj-lt"/>
                <a:ea typeface="楷体" panose="02010609060101010101" pitchFamily="49" charset="-122"/>
              </a:rPr>
              <a:t>接口</a:t>
            </a:r>
            <a:r>
              <a:rPr lang="en-US" altLang="zh-CN" dirty="0" smtClean="0">
                <a:latin typeface="+mj-lt"/>
                <a:ea typeface="楷体" panose="02010609060101010101" pitchFamily="49" charset="-122"/>
              </a:rPr>
              <a:t>-</a:t>
            </a:r>
            <a:r>
              <a:rPr lang="zh-CN" altLang="en-US" dirty="0" smtClean="0">
                <a:latin typeface="+mj-lt"/>
                <a:ea typeface="楷体" panose="02010609060101010101" pitchFamily="49" charset="-122"/>
              </a:rPr>
              <a:t>传统技术实现</a:t>
            </a:r>
            <a:endParaRPr lang="en-US" altLang="en-US" dirty="0">
              <a:solidFill>
                <a:schemeClr val="bg1"/>
              </a:solidFill>
              <a:latin typeface="+mj-lt"/>
              <a:ea typeface="楷体" panose="02010609060101010101" pitchFamily="49" charset="-122"/>
            </a:endParaRPr>
          </a:p>
        </p:txBody>
      </p:sp>
      <p:pic>
        <p:nvPicPr>
          <p:cNvPr id="164" name="图片 163"/>
          <p:cNvPicPr/>
          <p:nvPr/>
        </p:nvPicPr>
        <p:blipFill>
          <a:blip r:embed="rId4">
            <a:extLst>
              <a:ext uri="{28A0092B-C50C-407E-A947-70E740481C1C}">
                <a14:useLocalDpi xmlns:a14="http://schemas.microsoft.com/office/drawing/2010/main" val="0"/>
              </a:ext>
            </a:extLst>
          </a:blip>
          <a:srcRect/>
          <a:stretch>
            <a:fillRect/>
          </a:stretch>
        </p:blipFill>
        <p:spPr>
          <a:xfrm>
            <a:off x="978135" y="1243592"/>
            <a:ext cx="5011847" cy="2268234"/>
          </a:xfrm>
          <a:prstGeom prst="rect">
            <a:avLst/>
          </a:prstGeom>
          <a:noFill/>
          <a:ln>
            <a:noFill/>
          </a:ln>
        </p:spPr>
      </p:pic>
      <p:sp>
        <p:nvSpPr>
          <p:cNvPr id="167" name="圆角矩形 166"/>
          <p:cNvSpPr/>
          <p:nvPr/>
        </p:nvSpPr>
        <p:spPr>
          <a:xfrm>
            <a:off x="762828" y="4757530"/>
            <a:ext cx="1384852" cy="748748"/>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j-lt"/>
              <a:ea typeface="楷体" panose="02010609060101010101" pitchFamily="49" charset="-122"/>
            </a:endParaRPr>
          </a:p>
        </p:txBody>
      </p:sp>
      <p:pic>
        <p:nvPicPr>
          <p:cNvPr id="2056" name="Picture 8"/>
          <p:cNvPicPr>
            <a:picLocks noChangeAspect="1" noChangeArrowheads="1"/>
          </p:cNvPicPr>
          <p:nvPr/>
        </p:nvPicPr>
        <p:blipFill>
          <a:blip r:embed="rId5"/>
          <a:srcRect/>
          <a:stretch>
            <a:fillRect/>
          </a:stretch>
        </p:blipFill>
        <p:spPr bwMode="auto">
          <a:xfrm>
            <a:off x="3371645" y="4116042"/>
            <a:ext cx="3327338" cy="2091153"/>
          </a:xfrm>
          <a:prstGeom prst="rect">
            <a:avLst/>
          </a:prstGeom>
          <a:noFill/>
          <a:ln w="9525">
            <a:noFill/>
            <a:miter lim="800000"/>
            <a:headEnd/>
            <a:tailEnd/>
          </a:ln>
          <a:effectLst/>
        </p:spPr>
      </p:pic>
      <p:sp>
        <p:nvSpPr>
          <p:cNvPr id="168" name="圆角矩形 167"/>
          <p:cNvSpPr/>
          <p:nvPr/>
        </p:nvSpPr>
        <p:spPr>
          <a:xfrm>
            <a:off x="3600489" y="5506278"/>
            <a:ext cx="1952171" cy="526774"/>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j-lt"/>
              <a:ea typeface="楷体" panose="02010609060101010101" pitchFamily="49" charset="-122"/>
            </a:endParaRPr>
          </a:p>
        </p:txBody>
      </p:sp>
      <p:pic>
        <p:nvPicPr>
          <p:cNvPr id="2057" name="Picture 9"/>
          <p:cNvPicPr>
            <a:picLocks noChangeAspect="1" noChangeArrowheads="1"/>
          </p:cNvPicPr>
          <p:nvPr/>
        </p:nvPicPr>
        <p:blipFill>
          <a:blip r:embed="rId6"/>
          <a:srcRect/>
          <a:stretch>
            <a:fillRect/>
          </a:stretch>
        </p:blipFill>
        <p:spPr bwMode="auto">
          <a:xfrm>
            <a:off x="7253214" y="3812485"/>
            <a:ext cx="1671712" cy="2487475"/>
          </a:xfrm>
          <a:prstGeom prst="rect">
            <a:avLst/>
          </a:prstGeom>
          <a:noFill/>
          <a:ln w="9525">
            <a:noFill/>
            <a:miter lim="800000"/>
            <a:headEnd/>
            <a:tailEnd/>
          </a:ln>
          <a:effectLst/>
        </p:spPr>
      </p:pic>
      <p:grpSp>
        <p:nvGrpSpPr>
          <p:cNvPr id="2" name="Gruppieren 72"/>
          <p:cNvGrpSpPr/>
          <p:nvPr/>
        </p:nvGrpSpPr>
        <p:grpSpPr bwMode="gray">
          <a:xfrm>
            <a:off x="4837468" y="1306331"/>
            <a:ext cx="1430383" cy="738571"/>
            <a:chOff x="6820489" y="-40416"/>
            <a:chExt cx="2810511" cy="2446882"/>
          </a:xfrm>
        </p:grpSpPr>
        <p:sp>
          <p:nvSpPr>
            <p:cNvPr id="10" name="Rechteck 73"/>
            <p:cNvSpPr/>
            <p:nvPr/>
          </p:nvSpPr>
          <p:spPr bwMode="gray">
            <a:xfrm rot="384271">
              <a:off x="7344906" y="120371"/>
              <a:ext cx="2286094" cy="2286095"/>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normAutofit fontScale="77500" lnSpcReduction="20000"/>
            </a:bodyPr>
            <a:lstStyle/>
            <a:p>
              <a:pPr>
                <a:spcAft>
                  <a:spcPts val="600"/>
                </a:spcAft>
              </a:pPr>
              <a:r>
                <a:rPr lang="en-US"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T+1</a:t>
              </a:r>
              <a:r>
                <a:rPr lang="zh-CN" altLang="en-US"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日</a:t>
              </a:r>
              <a:endParaRPr lang="en-US" altLang="zh-CN"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a:p>
              <a:pPr>
                <a:spcAft>
                  <a:spcPts val="600"/>
                </a:spcAft>
              </a:pPr>
              <a:r>
                <a:rPr lang="zh-CN" altLang="en-US"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编码开发</a:t>
              </a:r>
              <a:endParaRPr lang="en-US" altLang="zh-CN"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a:p>
              <a:pPr>
                <a:spcAft>
                  <a:spcPts val="600"/>
                </a:spcAft>
              </a:pPr>
              <a:r>
                <a:rPr lang="zh-CN" altLang="en-US"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测试调试</a:t>
              </a:r>
              <a:endParaRPr lang="en-US" altLang="zh-CN"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p:txBody>
        </p:sp>
        <p:pic>
          <p:nvPicPr>
            <p:cNvPr id="11" name="Picture 5" descr="Tessafilm_4"/>
            <p:cNvPicPr>
              <a:picLocks noChangeAspect="1" noChangeArrowheads="1"/>
            </p:cNvPicPr>
            <p:nvPr/>
          </p:nvPicPr>
          <p:blipFill>
            <a:blip r:embed="rId7" cstate="print"/>
            <a:srcRect l="59392" b="89844"/>
            <a:stretch>
              <a:fillRect/>
            </a:stretch>
          </p:blipFill>
          <p:spPr bwMode="gray">
            <a:xfrm rot="20222041">
              <a:off x="6820489" y="-40416"/>
              <a:ext cx="1622941" cy="557910"/>
            </a:xfrm>
            <a:prstGeom prst="rect">
              <a:avLst/>
            </a:prstGeom>
            <a:noFill/>
          </p:spPr>
        </p:pic>
      </p:grpSp>
      <p:sp>
        <p:nvSpPr>
          <p:cNvPr id="12" name="Freeform 8"/>
          <p:cNvSpPr>
            <a:spLocks noEditPoints="1"/>
          </p:cNvSpPr>
          <p:nvPr/>
        </p:nvSpPr>
        <p:spPr bwMode="gray">
          <a:xfrm rot="21279404">
            <a:off x="2728111" y="4483051"/>
            <a:ext cx="473270" cy="252992"/>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accent1"/>
          </a:solidFill>
          <a:ln>
            <a:noFill/>
          </a:ln>
          <a:effectLst>
            <a:outerShdw blurRad="38100" dist="254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de-DE" dirty="0">
              <a:latin typeface="+mj-lt"/>
              <a:ea typeface="楷体" panose="02010609060101010101" pitchFamily="49" charset="-122"/>
            </a:endParaRPr>
          </a:p>
        </p:txBody>
      </p:sp>
      <p:sp>
        <p:nvSpPr>
          <p:cNvPr id="13" name="Freeform 8"/>
          <p:cNvSpPr>
            <a:spLocks noEditPoints="1"/>
          </p:cNvSpPr>
          <p:nvPr/>
        </p:nvSpPr>
        <p:spPr bwMode="gray">
          <a:xfrm rot="21279404">
            <a:off x="6709734" y="4339486"/>
            <a:ext cx="473270" cy="252992"/>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accent1"/>
          </a:solidFill>
          <a:ln>
            <a:noFill/>
          </a:ln>
          <a:effectLst>
            <a:outerShdw blurRad="38100" dist="254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de-DE" dirty="0">
              <a:latin typeface="+mj-lt"/>
              <a:ea typeface="楷体" panose="02010609060101010101" pitchFamily="49" charset="-122"/>
            </a:endParaRPr>
          </a:p>
        </p:txBody>
      </p:sp>
      <p:sp>
        <p:nvSpPr>
          <p:cNvPr id="14" name="Freeform 8"/>
          <p:cNvSpPr>
            <a:spLocks noEditPoints="1"/>
          </p:cNvSpPr>
          <p:nvPr/>
        </p:nvSpPr>
        <p:spPr bwMode="gray">
          <a:xfrm rot="19137130" flipH="1">
            <a:off x="6189371" y="2805024"/>
            <a:ext cx="1753919" cy="730266"/>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accent1"/>
          </a:solidFill>
          <a:ln>
            <a:noFill/>
          </a:ln>
          <a:effectLst>
            <a:outerShdw blurRad="38100" dist="25400" dir="2700000" algn="tl" rotWithShape="0">
              <a:prstClr val="black">
                <a:alpha val="20000"/>
              </a:prstClr>
            </a:outerShdw>
          </a:effectLst>
          <a:scene3d>
            <a:camera prst="orthographicFront">
              <a:rot lat="0" lon="0" rev="18000000"/>
            </a:camera>
            <a:lightRig rig="threePt" dir="t"/>
          </a:scene3d>
        </p:spPr>
        <p:txBody>
          <a:bodyPr vert="horz" wrap="square" lIns="91440" tIns="45720" rIns="91440" bIns="45720" numCol="1" anchor="t" anchorCtr="0" compatLnSpc="1">
            <a:prstTxWarp prst="textNoShape">
              <a:avLst/>
            </a:prstTxWarp>
          </a:bodyPr>
          <a:lstStyle/>
          <a:p>
            <a:endParaRPr lang="de-DE" dirty="0">
              <a:latin typeface="+mj-lt"/>
              <a:ea typeface="楷体" panose="02010609060101010101" pitchFamily="49" charset="-122"/>
            </a:endParaRPr>
          </a:p>
        </p:txBody>
      </p:sp>
      <p:sp>
        <p:nvSpPr>
          <p:cNvPr id="15" name="圆角矩形 14"/>
          <p:cNvSpPr/>
          <p:nvPr/>
        </p:nvSpPr>
        <p:spPr>
          <a:xfrm>
            <a:off x="7517676" y="1432803"/>
            <a:ext cx="1188720" cy="1349675"/>
          </a:xfrm>
          <a:prstGeom prst="roundRect">
            <a:avLst/>
          </a:prstGeom>
          <a:solidFill>
            <a:srgbClr val="F38B3C"/>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1400" dirty="0" smtClean="0">
                <a:solidFill>
                  <a:schemeClr val="bg1"/>
                </a:solidFill>
                <a:latin typeface="+mj-lt"/>
                <a:ea typeface="楷体" panose="02010609060101010101" pitchFamily="49" charset="-122"/>
              </a:rPr>
              <a:t>传统技术</a:t>
            </a:r>
            <a:endParaRPr lang="en-US" altLang="zh-CN" sz="1400" dirty="0" smtClean="0">
              <a:solidFill>
                <a:schemeClr val="bg1"/>
              </a:solidFill>
              <a:latin typeface="+mj-lt"/>
              <a:ea typeface="楷体" panose="02010609060101010101" pitchFamily="49" charset="-122"/>
            </a:endParaRPr>
          </a:p>
          <a:p>
            <a:pPr>
              <a:lnSpc>
                <a:spcPct val="150000"/>
              </a:lnSpc>
              <a:buFont typeface="Wingdings" pitchFamily="2" charset="2"/>
              <a:buChar char="ü"/>
            </a:pPr>
            <a:r>
              <a:rPr lang="en-US" altLang="zh-CN" sz="1200" dirty="0" smtClean="0">
                <a:solidFill>
                  <a:schemeClr val="bg1"/>
                </a:solidFill>
                <a:latin typeface="+mj-lt"/>
                <a:ea typeface="楷体" panose="02010609060101010101" pitchFamily="49" charset="-122"/>
              </a:rPr>
              <a:t>SQL</a:t>
            </a:r>
            <a:r>
              <a:rPr lang="zh-CN" altLang="en-US" sz="1200" dirty="0" smtClean="0">
                <a:solidFill>
                  <a:schemeClr val="bg1"/>
                </a:solidFill>
                <a:latin typeface="+mj-lt"/>
                <a:ea typeface="楷体" panose="02010609060101010101" pitchFamily="49" charset="-122"/>
              </a:rPr>
              <a:t>数据库</a:t>
            </a:r>
            <a:endParaRPr lang="en-US" altLang="zh-CN" sz="1200" dirty="0" smtClean="0">
              <a:solidFill>
                <a:schemeClr val="bg1"/>
              </a:solidFill>
              <a:latin typeface="+mj-lt"/>
              <a:ea typeface="楷体" panose="02010609060101010101" pitchFamily="49" charset="-122"/>
            </a:endParaRPr>
          </a:p>
          <a:p>
            <a:pPr>
              <a:lnSpc>
                <a:spcPct val="150000"/>
              </a:lnSpc>
              <a:buFont typeface="Wingdings" pitchFamily="2" charset="2"/>
              <a:buChar char="ü"/>
            </a:pPr>
            <a:r>
              <a:rPr lang="zh-CN" altLang="en-US" sz="1200" dirty="0" smtClean="0">
                <a:solidFill>
                  <a:schemeClr val="bg1"/>
                </a:solidFill>
                <a:latin typeface="+mj-lt"/>
                <a:ea typeface="楷体" panose="02010609060101010101" pitchFamily="49" charset="-122"/>
              </a:rPr>
              <a:t>调度程序</a:t>
            </a:r>
            <a:endParaRPr lang="en-US" altLang="zh-CN" sz="1200" dirty="0" smtClean="0">
              <a:solidFill>
                <a:schemeClr val="bg1"/>
              </a:solidFill>
              <a:latin typeface="+mj-lt"/>
              <a:ea typeface="楷体" panose="02010609060101010101" pitchFamily="49" charset="-122"/>
            </a:endParaRPr>
          </a:p>
          <a:p>
            <a:pPr>
              <a:lnSpc>
                <a:spcPct val="150000"/>
              </a:lnSpc>
              <a:buFont typeface="Wingdings" pitchFamily="2" charset="2"/>
              <a:buChar char="ü"/>
            </a:pPr>
            <a:r>
              <a:rPr lang="zh-CN" altLang="en-US" sz="1200" dirty="0" smtClean="0">
                <a:solidFill>
                  <a:schemeClr val="bg1"/>
                </a:solidFill>
                <a:latin typeface="+mj-lt"/>
                <a:ea typeface="楷体" panose="02010609060101010101" pitchFamily="49" charset="-122"/>
              </a:rPr>
              <a:t>文件传输</a:t>
            </a:r>
            <a:endParaRPr lang="zh-CN" altLang="en-US" sz="1200" dirty="0">
              <a:solidFill>
                <a:schemeClr val="bg1"/>
              </a:solidFill>
              <a:latin typeface="+mj-lt"/>
              <a:ea typeface="楷体" panose="02010609060101010101" pitchFamily="49" charset="-122"/>
            </a:endParaRPr>
          </a:p>
        </p:txBody>
      </p:sp>
    </p:spTree>
    <p:extLst>
      <p:ext uri="{BB962C8B-B14F-4D97-AF65-F5344CB8AC3E}">
        <p14:creationId xmlns:p14="http://schemas.microsoft.com/office/powerpoint/2010/main" val="261728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屏幕快照 2016-09-01 18.37.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305" y="4336057"/>
            <a:ext cx="1665693" cy="1340771"/>
          </a:xfrm>
          <a:prstGeom prst="rect">
            <a:avLst/>
          </a:prstGeom>
        </p:spPr>
      </p:pic>
      <p:sp>
        <p:nvSpPr>
          <p:cNvPr id="3" name="Title 2"/>
          <p:cNvSpPr>
            <a:spLocks noGrp="1"/>
          </p:cNvSpPr>
          <p:nvPr>
            <p:ph type="title"/>
          </p:nvPr>
        </p:nvSpPr>
        <p:spPr/>
        <p:txBody>
          <a:bodyPr vert="horz" lIns="76819" tIns="38409" rIns="76819" bIns="38409" rtlCol="0" anchor="ctr">
            <a:normAutofit/>
          </a:bodyPr>
          <a:lstStyle/>
          <a:p>
            <a:r>
              <a:rPr lang="zh-CN" altLang="en-US" dirty="0" smtClean="0">
                <a:ea typeface="楷体" panose="02010609060101010101" pitchFamily="49" charset="-122"/>
              </a:rPr>
              <a:t>接口</a:t>
            </a:r>
            <a:r>
              <a:rPr lang="en-US" altLang="zh-CN" dirty="0" smtClean="0">
                <a:ea typeface="楷体" panose="02010609060101010101" pitchFamily="49" charset="-122"/>
              </a:rPr>
              <a:t>- </a:t>
            </a:r>
            <a:r>
              <a:rPr lang="en-US" altLang="zh-CN" dirty="0" smtClean="0">
                <a:latin typeface="+mj-lt"/>
                <a:ea typeface="楷体" panose="02010609060101010101" pitchFamily="49" charset="-122"/>
              </a:rPr>
              <a:t>Web SERVICE </a:t>
            </a:r>
            <a:r>
              <a:rPr lang="zh-CN" altLang="en-US" dirty="0" smtClean="0">
                <a:latin typeface="+mj-lt"/>
                <a:ea typeface="楷体" panose="02010609060101010101" pitchFamily="49" charset="-122"/>
              </a:rPr>
              <a:t>技术实现</a:t>
            </a:r>
            <a:endParaRPr lang="en-US" altLang="en-US" dirty="0">
              <a:solidFill>
                <a:schemeClr val="bg1"/>
              </a:solidFill>
              <a:latin typeface="+mj-lt"/>
              <a:ea typeface="楷体" panose="02010609060101010101" pitchFamily="49" charset="-122"/>
            </a:endParaRPr>
          </a:p>
        </p:txBody>
      </p:sp>
      <p:pic>
        <p:nvPicPr>
          <p:cNvPr id="164" name="图片 163"/>
          <p:cNvPicPr/>
          <p:nvPr/>
        </p:nvPicPr>
        <p:blipFill>
          <a:blip r:embed="rId4">
            <a:extLst>
              <a:ext uri="{28A0092B-C50C-407E-A947-70E740481C1C}">
                <a14:useLocalDpi xmlns:a14="http://schemas.microsoft.com/office/drawing/2010/main" val="0"/>
              </a:ext>
            </a:extLst>
          </a:blip>
          <a:srcRect/>
          <a:stretch>
            <a:fillRect/>
          </a:stretch>
        </p:blipFill>
        <p:spPr>
          <a:xfrm>
            <a:off x="978135" y="1243592"/>
            <a:ext cx="5011847" cy="2268234"/>
          </a:xfrm>
          <a:prstGeom prst="rect">
            <a:avLst/>
          </a:prstGeom>
          <a:noFill/>
          <a:ln>
            <a:noFill/>
          </a:ln>
        </p:spPr>
      </p:pic>
      <p:grpSp>
        <p:nvGrpSpPr>
          <p:cNvPr id="2" name="Gruppieren 72"/>
          <p:cNvGrpSpPr/>
          <p:nvPr/>
        </p:nvGrpSpPr>
        <p:grpSpPr bwMode="gray">
          <a:xfrm>
            <a:off x="4837468" y="1306331"/>
            <a:ext cx="1430383" cy="738571"/>
            <a:chOff x="6820489" y="-40416"/>
            <a:chExt cx="2810511" cy="2446882"/>
          </a:xfrm>
        </p:grpSpPr>
        <p:sp>
          <p:nvSpPr>
            <p:cNvPr id="10" name="Rechteck 73"/>
            <p:cNvSpPr/>
            <p:nvPr/>
          </p:nvSpPr>
          <p:spPr bwMode="gray">
            <a:xfrm rot="384271">
              <a:off x="7344906" y="120371"/>
              <a:ext cx="2286094" cy="2286095"/>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normAutofit fontScale="77500" lnSpcReduction="20000"/>
            </a:bodyPr>
            <a:lstStyle/>
            <a:p>
              <a:pPr>
                <a:spcAft>
                  <a:spcPts val="600"/>
                </a:spcAft>
              </a:pPr>
              <a:r>
                <a:rPr lang="en-US" altLang="zh-CN"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Right now!</a:t>
              </a:r>
            </a:p>
            <a:p>
              <a:pPr>
                <a:spcAft>
                  <a:spcPts val="600"/>
                </a:spcAft>
              </a:pPr>
              <a:r>
                <a:rPr lang="zh-CN" altLang="en-US"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配置完成功能</a:t>
              </a:r>
              <a:endParaRPr lang="en-US" altLang="zh-CN"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a:p>
              <a:pPr>
                <a:spcAft>
                  <a:spcPts val="600"/>
                </a:spcAft>
              </a:pPr>
              <a:r>
                <a:rPr lang="zh-CN" altLang="en-US"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统计量、维度可调</a:t>
              </a:r>
              <a:endParaRPr lang="en-US" altLang="zh-CN" sz="10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p:txBody>
        </p:sp>
        <p:pic>
          <p:nvPicPr>
            <p:cNvPr id="11" name="Picture 5" descr="Tessafilm_4"/>
            <p:cNvPicPr>
              <a:picLocks noChangeAspect="1" noChangeArrowheads="1"/>
            </p:cNvPicPr>
            <p:nvPr/>
          </p:nvPicPr>
          <p:blipFill>
            <a:blip r:embed="rId5" cstate="print"/>
            <a:srcRect l="59392" b="89844"/>
            <a:stretch>
              <a:fillRect/>
            </a:stretch>
          </p:blipFill>
          <p:spPr bwMode="gray">
            <a:xfrm rot="20222041">
              <a:off x="6820489" y="-40416"/>
              <a:ext cx="1622941" cy="557910"/>
            </a:xfrm>
            <a:prstGeom prst="rect">
              <a:avLst/>
            </a:prstGeom>
            <a:noFill/>
          </p:spPr>
        </p:pic>
      </p:grpSp>
      <p:sp>
        <p:nvSpPr>
          <p:cNvPr id="15" name="圆角矩形 14"/>
          <p:cNvSpPr/>
          <p:nvPr/>
        </p:nvSpPr>
        <p:spPr>
          <a:xfrm>
            <a:off x="7517676" y="1432803"/>
            <a:ext cx="1188720" cy="1349675"/>
          </a:xfrm>
          <a:prstGeom prst="roundRect">
            <a:avLst/>
          </a:prstGeom>
          <a:solidFill>
            <a:srgbClr val="F38B3C"/>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CN" sz="1400" dirty="0" smtClean="0">
                <a:solidFill>
                  <a:schemeClr val="bg1"/>
                </a:solidFill>
                <a:latin typeface="+mj-lt"/>
                <a:ea typeface="楷体" panose="02010609060101010101" pitchFamily="49" charset="-122"/>
              </a:rPr>
              <a:t>WEB </a:t>
            </a:r>
            <a:r>
              <a:rPr lang="zh-CN" altLang="en-US" sz="1400" dirty="0" smtClean="0">
                <a:solidFill>
                  <a:schemeClr val="bg1"/>
                </a:solidFill>
                <a:latin typeface="+mj-lt"/>
                <a:ea typeface="楷体" panose="02010609060101010101" pitchFamily="49" charset="-122"/>
              </a:rPr>
              <a:t>技术</a:t>
            </a:r>
            <a:endParaRPr lang="en-US" altLang="zh-CN" sz="1400" dirty="0" smtClean="0">
              <a:solidFill>
                <a:schemeClr val="bg1"/>
              </a:solidFill>
              <a:latin typeface="+mj-lt"/>
              <a:ea typeface="楷体" panose="02010609060101010101" pitchFamily="49" charset="-122"/>
            </a:endParaRPr>
          </a:p>
          <a:p>
            <a:pPr>
              <a:lnSpc>
                <a:spcPct val="150000"/>
              </a:lnSpc>
              <a:buFont typeface="Wingdings" pitchFamily="2" charset="2"/>
              <a:buChar char="ü"/>
            </a:pPr>
            <a:r>
              <a:rPr lang="zh-CN" altLang="en-US" sz="1200" dirty="0" smtClean="0">
                <a:solidFill>
                  <a:schemeClr val="bg1"/>
                </a:solidFill>
                <a:latin typeface="+mj-lt"/>
                <a:ea typeface="楷体" panose="02010609060101010101" pitchFamily="49" charset="-122"/>
              </a:rPr>
              <a:t>数据流</a:t>
            </a:r>
            <a:endParaRPr lang="en-US" altLang="zh-CN" sz="1200" dirty="0" smtClean="0">
              <a:solidFill>
                <a:schemeClr val="bg1"/>
              </a:solidFill>
              <a:latin typeface="+mj-lt"/>
              <a:ea typeface="楷体" panose="02010609060101010101" pitchFamily="49" charset="-122"/>
            </a:endParaRPr>
          </a:p>
          <a:p>
            <a:pPr>
              <a:lnSpc>
                <a:spcPct val="150000"/>
              </a:lnSpc>
              <a:buFont typeface="Wingdings" pitchFamily="2" charset="2"/>
              <a:buChar char="ü"/>
            </a:pPr>
            <a:r>
              <a:rPr lang="zh-CN" altLang="en-US" sz="1200" dirty="0" smtClean="0">
                <a:solidFill>
                  <a:schemeClr val="bg1"/>
                </a:solidFill>
                <a:latin typeface="+mj-lt"/>
                <a:ea typeface="楷体" panose="02010609060101010101" pitchFamily="49" charset="-122"/>
              </a:rPr>
              <a:t>功能模块</a:t>
            </a:r>
            <a:endParaRPr lang="en-US" altLang="zh-CN" sz="1200" dirty="0" smtClean="0">
              <a:solidFill>
                <a:schemeClr val="bg1"/>
              </a:solidFill>
              <a:latin typeface="+mj-lt"/>
              <a:ea typeface="楷体" panose="02010609060101010101" pitchFamily="49" charset="-122"/>
            </a:endParaRPr>
          </a:p>
          <a:p>
            <a:pPr>
              <a:lnSpc>
                <a:spcPct val="150000"/>
              </a:lnSpc>
              <a:buFont typeface="Wingdings" pitchFamily="2" charset="2"/>
              <a:buChar char="ü"/>
            </a:pPr>
            <a:r>
              <a:rPr lang="en-US" altLang="zh-CN" sz="1200" dirty="0" smtClean="0">
                <a:solidFill>
                  <a:schemeClr val="bg1"/>
                </a:solidFill>
                <a:latin typeface="+mj-lt"/>
                <a:ea typeface="楷体" panose="02010609060101010101" pitchFamily="49" charset="-122"/>
              </a:rPr>
              <a:t>SOAP</a:t>
            </a:r>
            <a:r>
              <a:rPr lang="zh-CN" altLang="en-US" sz="1200" dirty="0" smtClean="0">
                <a:solidFill>
                  <a:schemeClr val="bg1"/>
                </a:solidFill>
                <a:latin typeface="+mj-lt"/>
                <a:ea typeface="楷体" panose="02010609060101010101" pitchFamily="49" charset="-122"/>
              </a:rPr>
              <a:t>协议</a:t>
            </a:r>
            <a:endParaRPr lang="zh-CN" altLang="en-US" sz="1200" dirty="0">
              <a:solidFill>
                <a:schemeClr val="bg1"/>
              </a:solidFill>
              <a:latin typeface="+mj-lt"/>
              <a:ea typeface="楷体" panose="02010609060101010101" pitchFamily="49" charset="-122"/>
            </a:endParaRPr>
          </a:p>
        </p:txBody>
      </p:sp>
      <p:grpSp>
        <p:nvGrpSpPr>
          <p:cNvPr id="4" name="组合 21"/>
          <p:cNvGrpSpPr/>
          <p:nvPr/>
        </p:nvGrpSpPr>
        <p:grpSpPr>
          <a:xfrm>
            <a:off x="100583" y="4643009"/>
            <a:ext cx="3681097" cy="1425434"/>
            <a:chOff x="119269" y="4613965"/>
            <a:chExt cx="3302557" cy="1033080"/>
          </a:xfrm>
        </p:grpSpPr>
        <p:pic>
          <p:nvPicPr>
            <p:cNvPr id="16" name="图片 15"/>
            <p:cNvPicPr/>
            <p:nvPr/>
          </p:nvPicPr>
          <p:blipFill>
            <a:blip r:embed="rId6"/>
            <a:srcRect/>
            <a:stretch>
              <a:fillRect/>
            </a:stretch>
          </p:blipFill>
          <p:spPr bwMode="auto">
            <a:xfrm>
              <a:off x="119269" y="4613965"/>
              <a:ext cx="3302557" cy="1033080"/>
            </a:xfrm>
            <a:prstGeom prst="rect">
              <a:avLst/>
            </a:prstGeom>
            <a:noFill/>
            <a:ln w="9525">
              <a:noFill/>
              <a:miter lim="800000"/>
              <a:headEnd/>
              <a:tailEnd/>
            </a:ln>
          </p:spPr>
        </p:pic>
        <p:sp>
          <p:nvSpPr>
            <p:cNvPr id="167" name="圆角矩形 166"/>
            <p:cNvSpPr/>
            <p:nvPr/>
          </p:nvSpPr>
          <p:spPr>
            <a:xfrm>
              <a:off x="443947" y="4757530"/>
              <a:ext cx="2768185" cy="33130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j-lt"/>
                <a:ea typeface="楷体" panose="02010609060101010101" pitchFamily="49" charset="-122"/>
              </a:endParaRPr>
            </a:p>
          </p:txBody>
        </p:sp>
      </p:grpSp>
      <p:pic>
        <p:nvPicPr>
          <p:cNvPr id="19" name="图片 18"/>
          <p:cNvPicPr>
            <a:picLocks noChangeAspect="1"/>
          </p:cNvPicPr>
          <p:nvPr/>
        </p:nvPicPr>
        <p:blipFill>
          <a:blip r:embed="rId7"/>
          <a:stretch>
            <a:fillRect/>
          </a:stretch>
        </p:blipFill>
        <p:spPr>
          <a:xfrm>
            <a:off x="4644009" y="5736349"/>
            <a:ext cx="1233198" cy="365296"/>
          </a:xfrm>
          <a:prstGeom prst="rect">
            <a:avLst/>
          </a:prstGeom>
        </p:spPr>
      </p:pic>
      <p:pic>
        <p:nvPicPr>
          <p:cNvPr id="1027" name="Picture 3"/>
          <p:cNvPicPr>
            <a:picLocks noChangeAspect="1" noChangeArrowheads="1"/>
          </p:cNvPicPr>
          <p:nvPr/>
        </p:nvPicPr>
        <p:blipFill>
          <a:blip r:embed="rId8"/>
          <a:srcRect/>
          <a:stretch>
            <a:fillRect/>
          </a:stretch>
        </p:blipFill>
        <p:spPr bwMode="auto">
          <a:xfrm>
            <a:off x="6731533" y="4321269"/>
            <a:ext cx="1756203" cy="1747174"/>
          </a:xfrm>
          <a:prstGeom prst="rect">
            <a:avLst/>
          </a:prstGeom>
          <a:noFill/>
          <a:ln w="9525">
            <a:noFill/>
            <a:miter lim="800000"/>
            <a:headEnd/>
            <a:tailEnd/>
          </a:ln>
          <a:effectLst/>
        </p:spPr>
      </p:pic>
      <p:sp>
        <p:nvSpPr>
          <p:cNvPr id="25" name="Freeform 8"/>
          <p:cNvSpPr>
            <a:spLocks noEditPoints="1"/>
          </p:cNvSpPr>
          <p:nvPr/>
        </p:nvSpPr>
        <p:spPr bwMode="gray">
          <a:xfrm rot="220788">
            <a:off x="5401400" y="4613181"/>
            <a:ext cx="1177161" cy="503565"/>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accent1"/>
          </a:solidFill>
          <a:ln>
            <a:noFill/>
          </a:ln>
          <a:effectLst>
            <a:outerShdw blurRad="38100" dist="254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de-DE" dirty="0">
              <a:latin typeface="+mj-lt"/>
              <a:ea typeface="楷体" panose="02010609060101010101" pitchFamily="49" charset="-122"/>
            </a:endParaRPr>
          </a:p>
        </p:txBody>
      </p:sp>
      <p:sp>
        <p:nvSpPr>
          <p:cNvPr id="24" name="Freeform 8"/>
          <p:cNvSpPr>
            <a:spLocks noEditPoints="1"/>
          </p:cNvSpPr>
          <p:nvPr/>
        </p:nvSpPr>
        <p:spPr bwMode="gray">
          <a:xfrm rot="12001569">
            <a:off x="3735708" y="5046448"/>
            <a:ext cx="1177161" cy="503565"/>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accent1"/>
          </a:solidFill>
          <a:ln>
            <a:noFill/>
          </a:ln>
          <a:effectLst>
            <a:outerShdw blurRad="38100" dist="254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de-DE" dirty="0">
              <a:latin typeface="+mj-lt"/>
              <a:ea typeface="楷体" panose="02010609060101010101" pitchFamily="49" charset="-122"/>
            </a:endParaRPr>
          </a:p>
        </p:txBody>
      </p:sp>
    </p:spTree>
    <p:extLst>
      <p:ext uri="{BB962C8B-B14F-4D97-AF65-F5344CB8AC3E}">
        <p14:creationId xmlns:p14="http://schemas.microsoft.com/office/powerpoint/2010/main" val="17973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76819" tIns="38409" rIns="76819" bIns="38409" rtlCol="0" anchor="ctr">
            <a:normAutofit/>
          </a:bodyPr>
          <a:lstStyle/>
          <a:p>
            <a:r>
              <a:rPr lang="zh-CN" altLang="en-US" dirty="0" smtClean="0">
                <a:latin typeface="+mj-lt"/>
                <a:ea typeface="楷体" panose="02010609060101010101" pitchFamily="49" charset="-122"/>
              </a:rPr>
              <a:t>系统整合</a:t>
            </a:r>
            <a:r>
              <a:rPr lang="en-US" altLang="zh-CN" dirty="0" smtClean="0">
                <a:latin typeface="+mj-lt"/>
                <a:ea typeface="楷体" panose="02010609060101010101" pitchFamily="49" charset="-122"/>
              </a:rPr>
              <a:t>-</a:t>
            </a:r>
            <a:r>
              <a:rPr lang="zh-CN" altLang="en-US" dirty="0" smtClean="0">
                <a:solidFill>
                  <a:schemeClr val="bg1"/>
                </a:solidFill>
                <a:latin typeface="+mj-lt"/>
                <a:ea typeface="楷体" panose="02010609060101010101" pitchFamily="49" charset="-122"/>
              </a:rPr>
              <a:t>灵活报表</a:t>
            </a:r>
            <a:endParaRPr lang="en-US" altLang="en-US" dirty="0">
              <a:solidFill>
                <a:schemeClr val="bg1"/>
              </a:solidFill>
              <a:latin typeface="+mj-lt"/>
              <a:ea typeface="楷体" panose="02010609060101010101" pitchFamily="49" charset="-122"/>
            </a:endParaRPr>
          </a:p>
        </p:txBody>
      </p:sp>
      <p:pic>
        <p:nvPicPr>
          <p:cNvPr id="2050" name="Picture 2"/>
          <p:cNvPicPr>
            <a:picLocks noChangeAspect="1" noChangeArrowheads="1"/>
          </p:cNvPicPr>
          <p:nvPr/>
        </p:nvPicPr>
        <p:blipFill>
          <a:blip r:embed="rId3"/>
          <a:srcRect/>
          <a:stretch>
            <a:fillRect/>
          </a:stretch>
        </p:blipFill>
        <p:spPr bwMode="auto">
          <a:xfrm>
            <a:off x="414338" y="1247775"/>
            <a:ext cx="8313737" cy="4362450"/>
          </a:xfrm>
          <a:prstGeom prst="rect">
            <a:avLst/>
          </a:prstGeom>
          <a:noFill/>
          <a:ln w="9525">
            <a:noFill/>
            <a:miter lim="800000"/>
            <a:headEnd/>
            <a:tailEnd/>
          </a:ln>
          <a:effectLst/>
        </p:spPr>
      </p:pic>
      <p:sp>
        <p:nvSpPr>
          <p:cNvPr id="4" name="圆角矩形 3"/>
          <p:cNvSpPr/>
          <p:nvPr/>
        </p:nvSpPr>
        <p:spPr>
          <a:xfrm>
            <a:off x="3021496" y="1563757"/>
            <a:ext cx="5334000" cy="543339"/>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j-lt"/>
              <a:ea typeface="楷体" panose="02010609060101010101" pitchFamily="49" charset="-122"/>
            </a:endParaRPr>
          </a:p>
        </p:txBody>
      </p:sp>
      <p:sp>
        <p:nvSpPr>
          <p:cNvPr id="5" name="圆角矩形 4"/>
          <p:cNvSpPr/>
          <p:nvPr/>
        </p:nvSpPr>
        <p:spPr>
          <a:xfrm>
            <a:off x="473766" y="2763079"/>
            <a:ext cx="1249017" cy="2484782"/>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j-lt"/>
              <a:ea typeface="楷体" panose="02010609060101010101" pitchFamily="49" charset="-122"/>
            </a:endParaRPr>
          </a:p>
        </p:txBody>
      </p:sp>
      <p:grpSp>
        <p:nvGrpSpPr>
          <p:cNvPr id="6" name="组合 5"/>
          <p:cNvGrpSpPr/>
          <p:nvPr/>
        </p:nvGrpSpPr>
        <p:grpSpPr>
          <a:xfrm>
            <a:off x="3877375" y="3429000"/>
            <a:ext cx="2277177" cy="1317466"/>
            <a:chOff x="4847324" y="2488249"/>
            <a:chExt cx="2277177" cy="1317466"/>
          </a:xfrm>
        </p:grpSpPr>
        <p:sp>
          <p:nvSpPr>
            <p:cNvPr id="7" name="Rechteck 73"/>
            <p:cNvSpPr/>
            <p:nvPr/>
          </p:nvSpPr>
          <p:spPr bwMode="gray">
            <a:xfrm rot="384271">
              <a:off x="5073733" y="2655205"/>
              <a:ext cx="2050768" cy="1150510"/>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noAutofit/>
            </a:bodyPr>
            <a:lstStyle/>
            <a:p>
              <a:pPr>
                <a:spcAft>
                  <a:spcPts val="600"/>
                </a:spcAft>
              </a:pPr>
              <a:r>
                <a:rPr lang="zh-CN" altLang="en-US"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传统上数据来源于</a:t>
              </a:r>
              <a:r>
                <a:rPr lang="en-US" altLang="zh-CN"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T+1</a:t>
              </a:r>
              <a:r>
                <a:rPr lang="zh-CN" altLang="en-US"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天的数据，报表只能实现</a:t>
              </a:r>
              <a:r>
                <a:rPr lang="en-US" altLang="zh-CN"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T+1</a:t>
              </a:r>
              <a:r>
                <a:rPr lang="zh-CN" altLang="en-US"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a:t>
              </a:r>
              <a:endParaRPr lang="en-US" altLang="zh-CN"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a:p>
              <a:pPr>
                <a:spcAft>
                  <a:spcPts val="600"/>
                </a:spcAft>
              </a:pPr>
              <a:r>
                <a:rPr lang="zh-CN" altLang="en-US"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调整组合，马上获得计量结果</a:t>
              </a:r>
              <a:endParaRPr lang="en-US" altLang="zh-CN"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a:p>
              <a:pPr>
                <a:spcAft>
                  <a:spcPts val="600"/>
                </a:spcAft>
              </a:pPr>
              <a:r>
                <a:rPr lang="zh-CN" altLang="en-US"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rPr>
                <a:t>修改表样，马上获得风险报告</a:t>
              </a:r>
              <a:endParaRPr lang="en-US" altLang="zh-CN" sz="1100" b="1" dirty="0" smtClean="0">
                <a:solidFill>
                  <a:srgbClr val="FFFFFF"/>
                </a:solidFill>
                <a:effectLst>
                  <a:outerShdw blurRad="190500" algn="ctr" rotWithShape="0">
                    <a:prstClr val="black">
                      <a:alpha val="50000"/>
                    </a:prstClr>
                  </a:outerShdw>
                </a:effectLst>
                <a:latin typeface="+mj-lt"/>
                <a:ea typeface="楷体" panose="02010609060101010101" pitchFamily="49" charset="-122"/>
                <a:cs typeface="MV Boli" pitchFamily="2" charset="0"/>
              </a:endParaRPr>
            </a:p>
          </p:txBody>
        </p:sp>
        <p:pic>
          <p:nvPicPr>
            <p:cNvPr id="8" name="Picture 5" descr="Tessafilm_4"/>
            <p:cNvPicPr>
              <a:picLocks noChangeAspect="1" noChangeArrowheads="1"/>
            </p:cNvPicPr>
            <p:nvPr/>
          </p:nvPicPr>
          <p:blipFill>
            <a:blip r:embed="rId4" cstate="print"/>
            <a:srcRect l="59392" b="89844"/>
            <a:stretch>
              <a:fillRect/>
            </a:stretch>
          </p:blipFill>
          <p:spPr bwMode="gray">
            <a:xfrm rot="20222041">
              <a:off x="4847324" y="2488249"/>
              <a:ext cx="788974" cy="360000"/>
            </a:xfrm>
            <a:prstGeom prst="rect">
              <a:avLst/>
            </a:prstGeom>
            <a:noFill/>
          </p:spPr>
        </p:pic>
      </p:grpSp>
    </p:spTree>
    <p:extLst>
      <p:ext uri="{BB962C8B-B14F-4D97-AF65-F5344CB8AC3E}">
        <p14:creationId xmlns:p14="http://schemas.microsoft.com/office/powerpoint/2010/main" val="287839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232690"/>
            <a:ext cx="7732060" cy="2014406"/>
          </a:xfrm>
        </p:spPr>
        <p:txBody>
          <a:bodyPr/>
          <a:lstStyle/>
          <a:p>
            <a:r>
              <a:rPr lang="zh-CN" altLang="en-US" dirty="0">
                <a:latin typeface="楷体" pitchFamily="49" charset="-122"/>
                <a:ea typeface="楷体" pitchFamily="49" charset="-122"/>
              </a:rPr>
              <a:t>市场风险管理系统演示</a:t>
            </a:r>
          </a:p>
        </p:txBody>
      </p:sp>
    </p:spTree>
    <p:extLst>
      <p:ext uri="{BB962C8B-B14F-4D97-AF65-F5344CB8AC3E}">
        <p14:creationId xmlns:p14="http://schemas.microsoft.com/office/powerpoint/2010/main" val="22348545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zh-CN" altLang="en-US" dirty="0" smtClean="0">
                <a:solidFill>
                  <a:schemeClr val="bg1"/>
                </a:solidFill>
                <a:latin typeface="楷体" pitchFamily="49" charset="-122"/>
                <a:ea typeface="楷体" pitchFamily="49" charset="-122"/>
              </a:rPr>
              <a:t>项目实施</a:t>
            </a:r>
            <a:endParaRPr lang="en-US" altLang="en-US" dirty="0">
              <a:solidFill>
                <a:schemeClr val="bg1"/>
              </a:solidFill>
              <a:latin typeface="楷体" pitchFamily="49" charset="-122"/>
              <a:ea typeface="楷体" pitchFamily="49" charset="-122"/>
            </a:endParaRPr>
          </a:p>
        </p:txBody>
      </p:sp>
      <p:pic>
        <p:nvPicPr>
          <p:cNvPr id="6" name="Picture 2"/>
          <p:cNvPicPr>
            <a:picLocks noChangeAspect="1" noChangeArrowheads="1"/>
          </p:cNvPicPr>
          <p:nvPr/>
        </p:nvPicPr>
        <p:blipFill>
          <a:blip r:embed="rId2"/>
          <a:srcRect/>
          <a:stretch>
            <a:fillRect/>
          </a:stretch>
        </p:blipFill>
        <p:spPr bwMode="auto">
          <a:xfrm>
            <a:off x="80265" y="716701"/>
            <a:ext cx="9000000" cy="2825939"/>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80265" y="3630496"/>
            <a:ext cx="9000000" cy="2889764"/>
          </a:xfrm>
          <a:prstGeom prst="rect">
            <a:avLst/>
          </a:prstGeom>
          <a:noFill/>
          <a:ln w="9525">
            <a:noFill/>
            <a:miter lim="800000"/>
            <a:headEnd/>
            <a:tailEnd/>
          </a:ln>
          <a:effectLst/>
        </p:spPr>
      </p:pic>
      <p:sp>
        <p:nvSpPr>
          <p:cNvPr id="8" name="圆角矩形 7"/>
          <p:cNvSpPr/>
          <p:nvPr/>
        </p:nvSpPr>
        <p:spPr>
          <a:xfrm>
            <a:off x="3702206" y="716699"/>
            <a:ext cx="3791415" cy="216031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smtClean="0">
              <a:solidFill>
                <a:schemeClr val="tx1"/>
              </a:solidFill>
              <a:latin typeface="楷体" pitchFamily="49" charset="-122"/>
              <a:ea typeface="楷体" pitchFamily="49" charset="-122"/>
            </a:endParaRPr>
          </a:p>
        </p:txBody>
      </p:sp>
      <p:pic>
        <p:nvPicPr>
          <p:cNvPr id="9" name="Picture 4"/>
          <p:cNvPicPr>
            <a:picLocks noChangeAspect="1" noChangeArrowheads="1"/>
          </p:cNvPicPr>
          <p:nvPr/>
        </p:nvPicPr>
        <p:blipFill>
          <a:blip r:embed="rId4"/>
          <a:srcRect/>
          <a:stretch>
            <a:fillRect/>
          </a:stretch>
        </p:blipFill>
        <p:spPr bwMode="auto">
          <a:xfrm>
            <a:off x="55755" y="3665562"/>
            <a:ext cx="9000000" cy="2810094"/>
          </a:xfrm>
          <a:prstGeom prst="rect">
            <a:avLst/>
          </a:prstGeom>
          <a:noFill/>
          <a:ln w="9525">
            <a:noFill/>
            <a:miter lim="800000"/>
            <a:headEnd/>
            <a:tailEnd/>
          </a:ln>
          <a:effectLst/>
        </p:spPr>
      </p:pic>
      <p:sp>
        <p:nvSpPr>
          <p:cNvPr id="2" name="Slide Number Placeholder 1"/>
          <p:cNvSpPr>
            <a:spLocks noGrp="1"/>
          </p:cNvSpPr>
          <p:nvPr>
            <p:ph type="sldNum" sz="quarter" idx="10"/>
          </p:nvPr>
        </p:nvSpPr>
        <p:spPr/>
        <p:txBody>
          <a:bodyPr/>
          <a:lstStyle/>
          <a:p>
            <a:fld id="{93AC2C76-E6AA-46CB-A2DE-F6E097F7C440}" type="slidenum">
              <a:rPr lang="en-GB" smtClean="0">
                <a:latin typeface="楷体" pitchFamily="49" charset="-122"/>
                <a:ea typeface="楷体" pitchFamily="49" charset="-122"/>
              </a:rPr>
              <a:pPr/>
              <a:t>69</a:t>
            </a:fld>
            <a:endParaRPr lang="en-GB" dirty="0">
              <a:latin typeface="楷体" pitchFamily="49" charset="-122"/>
              <a:ea typeface="楷体" pitchFamily="49" charset="-122"/>
            </a:endParaRPr>
          </a:p>
        </p:txBody>
      </p:sp>
    </p:spTree>
    <p:extLst>
      <p:ext uri="{BB962C8B-B14F-4D97-AF65-F5344CB8AC3E}">
        <p14:creationId xmlns:p14="http://schemas.microsoft.com/office/powerpoint/2010/main" val="5465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smtClean="0">
                <a:latin typeface="楷体" pitchFamily="49" charset="-122"/>
                <a:ea typeface="楷体" pitchFamily="49" charset="-122"/>
              </a:rPr>
              <a:t>与</a:t>
            </a:r>
            <a:r>
              <a:rPr lang="zh-CN" altLang="en-US" b="1" dirty="0">
                <a:latin typeface="楷体" pitchFamily="49" charset="-122"/>
                <a:ea typeface="楷体" pitchFamily="49" charset="-122"/>
              </a:rPr>
              <a:t>时俱</a:t>
            </a:r>
            <a:r>
              <a:rPr lang="zh-CN" altLang="en-US" b="1" dirty="0" smtClean="0">
                <a:latin typeface="楷体" pitchFamily="49" charset="-122"/>
                <a:ea typeface="楷体" pitchFamily="49" charset="-122"/>
              </a:rPr>
              <a:t>进全力参与和支持监管变化 </a:t>
            </a:r>
            <a:r>
              <a:rPr lang="en-US" altLang="zh-CN" b="1" dirty="0">
                <a:latin typeface="楷体" pitchFamily="49" charset="-122"/>
                <a:ea typeface="楷体" pitchFamily="49" charset="-122"/>
              </a:rPr>
              <a:t>–</a:t>
            </a:r>
            <a:r>
              <a:rPr lang="zh-CN" altLang="en-US" b="1" dirty="0" smtClean="0">
                <a:latin typeface="楷体" pitchFamily="49" charset="-122"/>
                <a:ea typeface="楷体" pitchFamily="49" charset="-122"/>
              </a:rPr>
              <a:t> </a:t>
            </a:r>
            <a:r>
              <a:rPr lang="en-US" altLang="zh-CN" b="1" dirty="0" smtClean="0">
                <a:latin typeface="楷体" pitchFamily="49" charset="-122"/>
                <a:ea typeface="楷体" pitchFamily="49" charset="-122"/>
              </a:rPr>
              <a:t>FRTB</a:t>
            </a:r>
            <a:endParaRPr lang="en-US" dirty="0">
              <a:latin typeface="楷体" pitchFamily="49" charset="-122"/>
              <a:ea typeface="楷体" pitchFamily="49" charset="-122"/>
            </a:endParaRPr>
          </a:p>
        </p:txBody>
      </p:sp>
      <p:sp>
        <p:nvSpPr>
          <p:cNvPr id="4" name="Slide Number Placeholder 3"/>
          <p:cNvSpPr>
            <a:spLocks noGrp="1"/>
          </p:cNvSpPr>
          <p:nvPr>
            <p:ph type="sldNum" sz="quarter" idx="10"/>
          </p:nvPr>
        </p:nvSpPr>
        <p:spPr/>
        <p:txBody>
          <a:bodyPr/>
          <a:lstStyle/>
          <a:p>
            <a:fld id="{93AC2C76-E6AA-46CB-A2DE-F6E097F7C440}" type="slidenum">
              <a:rPr lang="en-GB" smtClean="0">
                <a:solidFill>
                  <a:srgbClr val="465058"/>
                </a:solidFill>
                <a:latin typeface="楷体" pitchFamily="49" charset="-122"/>
                <a:ea typeface="楷体" pitchFamily="49" charset="-122"/>
              </a:rPr>
              <a:pPr/>
              <a:t>7</a:t>
            </a:fld>
            <a:endParaRPr lang="en-GB" dirty="0">
              <a:solidFill>
                <a:srgbClr val="465058"/>
              </a:solidFill>
              <a:latin typeface="楷体" pitchFamily="49" charset="-122"/>
              <a:ea typeface="楷体" pitchFamily="49" charset="-122"/>
            </a:endParaRPr>
          </a:p>
        </p:txBody>
      </p:sp>
      <p:sp>
        <p:nvSpPr>
          <p:cNvPr id="5" name="TextBox 4"/>
          <p:cNvSpPr txBox="1"/>
          <p:nvPr/>
        </p:nvSpPr>
        <p:spPr>
          <a:xfrm>
            <a:off x="4833044" y="2060800"/>
            <a:ext cx="1565160"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hu-HU" sz="1400" dirty="0" smtClean="0">
                <a:solidFill>
                  <a:srgbClr val="465058"/>
                </a:solidFill>
                <a:latin typeface="楷体" pitchFamily="49" charset="-122"/>
                <a:ea typeface="楷体" pitchFamily="49" charset="-122"/>
              </a:rPr>
              <a:t>10</a:t>
            </a:r>
            <a:r>
              <a:rPr lang="zh-CN" altLang="en-US" sz="1400" dirty="0" smtClean="0">
                <a:solidFill>
                  <a:srgbClr val="465058"/>
                </a:solidFill>
                <a:latin typeface="楷体" pitchFamily="49" charset="-122"/>
                <a:ea typeface="楷体" pitchFamily="49" charset="-122"/>
              </a:rPr>
              <a:t>天风险价值</a:t>
            </a:r>
            <a:endParaRPr lang="en-US" sz="1400" dirty="0" err="1" smtClean="0">
              <a:solidFill>
                <a:srgbClr val="465058"/>
              </a:solidFill>
              <a:latin typeface="楷体" pitchFamily="49" charset="-122"/>
              <a:ea typeface="楷体" pitchFamily="49" charset="-122"/>
            </a:endParaRPr>
          </a:p>
        </p:txBody>
      </p:sp>
      <p:sp>
        <p:nvSpPr>
          <p:cNvPr id="6" name="TextBox 5"/>
          <p:cNvSpPr txBox="1"/>
          <p:nvPr/>
        </p:nvSpPr>
        <p:spPr>
          <a:xfrm>
            <a:off x="4833044" y="2772053"/>
            <a:ext cx="1579608" cy="523220"/>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en-US" altLang="zh-CN" sz="1400" dirty="0" smtClean="0">
                <a:solidFill>
                  <a:srgbClr val="465058"/>
                </a:solidFill>
                <a:latin typeface="楷体" pitchFamily="49" charset="-122"/>
                <a:ea typeface="楷体" pitchFamily="49" charset="-122"/>
              </a:rPr>
              <a:t>10</a:t>
            </a:r>
            <a:r>
              <a:rPr lang="zh-CN" altLang="en-US" sz="1400" dirty="0" smtClean="0">
                <a:solidFill>
                  <a:srgbClr val="465058"/>
                </a:solidFill>
                <a:latin typeface="楷体" pitchFamily="49" charset="-122"/>
                <a:ea typeface="楷体" pitchFamily="49" charset="-122"/>
              </a:rPr>
              <a:t>天压力风险价值</a:t>
            </a:r>
            <a:endParaRPr lang="en-US" sz="1400" dirty="0" err="1" smtClean="0">
              <a:solidFill>
                <a:srgbClr val="465058"/>
              </a:solidFill>
              <a:latin typeface="楷体" pitchFamily="49" charset="-122"/>
              <a:ea typeface="楷体" pitchFamily="49" charset="-122"/>
            </a:endParaRPr>
          </a:p>
        </p:txBody>
      </p:sp>
      <p:sp>
        <p:nvSpPr>
          <p:cNvPr id="7" name="Rectangle 6"/>
          <p:cNvSpPr/>
          <p:nvPr/>
        </p:nvSpPr>
        <p:spPr>
          <a:xfrm>
            <a:off x="4746780" y="1979838"/>
            <a:ext cx="1743851" cy="1527930"/>
          </a:xfrm>
          <a:prstGeom prst="rect">
            <a:avLst/>
          </a:prstGeom>
          <a:no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楷体" pitchFamily="49" charset="-122"/>
              <a:ea typeface="楷体" pitchFamily="49" charset="-122"/>
            </a:endParaRPr>
          </a:p>
        </p:txBody>
      </p:sp>
      <p:sp>
        <p:nvSpPr>
          <p:cNvPr id="8" name="TextBox 7"/>
          <p:cNvSpPr txBox="1"/>
          <p:nvPr/>
        </p:nvSpPr>
        <p:spPr>
          <a:xfrm>
            <a:off x="4600508" y="2399354"/>
            <a:ext cx="1974080" cy="307777"/>
          </a:xfrm>
          <a:prstGeom prst="rect">
            <a:avLst/>
          </a:prstGeom>
          <a:noFill/>
        </p:spPr>
        <p:txBody>
          <a:bodyPr wrap="square" rtlCol="0">
            <a:spAutoFit/>
          </a:bodyPr>
          <a:lstStyle/>
          <a:p>
            <a:pPr algn="ctr"/>
            <a:r>
              <a:rPr lang="hu-HU" sz="1400" dirty="0" smtClean="0">
                <a:solidFill>
                  <a:srgbClr val="465058"/>
                </a:solidFill>
                <a:latin typeface="楷体" pitchFamily="49" charset="-122"/>
                <a:ea typeface="楷体" pitchFamily="49" charset="-122"/>
              </a:rPr>
              <a:t>+</a:t>
            </a:r>
            <a:endParaRPr lang="en-US" sz="1400" dirty="0" err="1" smtClean="0">
              <a:solidFill>
                <a:srgbClr val="465058"/>
              </a:solidFill>
              <a:latin typeface="楷体" pitchFamily="49" charset="-122"/>
              <a:ea typeface="楷体" pitchFamily="49" charset="-122"/>
            </a:endParaRPr>
          </a:p>
        </p:txBody>
      </p:sp>
      <p:sp>
        <p:nvSpPr>
          <p:cNvPr id="9" name="TextBox 8"/>
          <p:cNvSpPr txBox="1"/>
          <p:nvPr/>
        </p:nvSpPr>
        <p:spPr>
          <a:xfrm>
            <a:off x="4643641" y="3507768"/>
            <a:ext cx="1974080" cy="307777"/>
          </a:xfrm>
          <a:prstGeom prst="rect">
            <a:avLst/>
          </a:prstGeom>
          <a:noFill/>
        </p:spPr>
        <p:txBody>
          <a:bodyPr wrap="square" rtlCol="0">
            <a:spAutoFit/>
          </a:bodyPr>
          <a:lstStyle/>
          <a:p>
            <a:pPr algn="ctr"/>
            <a:r>
              <a:rPr lang="hu-HU" sz="1400" dirty="0">
                <a:solidFill>
                  <a:srgbClr val="465058"/>
                </a:solidFill>
                <a:latin typeface="楷体" pitchFamily="49" charset="-122"/>
                <a:ea typeface="楷体" pitchFamily="49" charset="-122"/>
              </a:rPr>
              <a:t>x</a:t>
            </a:r>
            <a:endParaRPr lang="en-US" sz="1400" dirty="0" err="1" smtClean="0">
              <a:solidFill>
                <a:srgbClr val="465058"/>
              </a:solidFill>
              <a:latin typeface="楷体" pitchFamily="49" charset="-122"/>
              <a:ea typeface="楷体" pitchFamily="49" charset="-122"/>
            </a:endParaRPr>
          </a:p>
        </p:txBody>
      </p:sp>
      <p:sp>
        <p:nvSpPr>
          <p:cNvPr id="10" name="TextBox 9"/>
          <p:cNvSpPr txBox="1"/>
          <p:nvPr/>
        </p:nvSpPr>
        <p:spPr>
          <a:xfrm>
            <a:off x="4833044" y="3796884"/>
            <a:ext cx="1565160"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乘法系数</a:t>
            </a:r>
            <a:r>
              <a:rPr lang="hu-HU" sz="1400" dirty="0" smtClean="0">
                <a:solidFill>
                  <a:srgbClr val="465058"/>
                </a:solidFill>
                <a:latin typeface="楷体" pitchFamily="49" charset="-122"/>
                <a:ea typeface="楷体" pitchFamily="49" charset="-122"/>
              </a:rPr>
              <a:t> = 3..4</a:t>
            </a:r>
            <a:endParaRPr lang="en-US" sz="1400" dirty="0" err="1" smtClean="0">
              <a:solidFill>
                <a:srgbClr val="465058"/>
              </a:solidFill>
              <a:latin typeface="楷体" pitchFamily="49" charset="-122"/>
              <a:ea typeface="楷体" pitchFamily="49" charset="-122"/>
            </a:endParaRPr>
          </a:p>
        </p:txBody>
      </p:sp>
      <p:sp>
        <p:nvSpPr>
          <p:cNvPr id="11" name="TextBox 10"/>
          <p:cNvSpPr txBox="1"/>
          <p:nvPr/>
        </p:nvSpPr>
        <p:spPr>
          <a:xfrm>
            <a:off x="4643641" y="5235363"/>
            <a:ext cx="1929141" cy="523220"/>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zh-HK" sz="1400" dirty="0">
                <a:latin typeface="楷体" pitchFamily="49" charset="-122"/>
                <a:ea typeface="楷体" pitchFamily="49" charset="-122"/>
              </a:rPr>
              <a:t>新增</a:t>
            </a:r>
            <a:r>
              <a:rPr lang="zh-CN" altLang="en-US" sz="1400" dirty="0" smtClean="0">
                <a:solidFill>
                  <a:srgbClr val="465058"/>
                </a:solidFill>
                <a:latin typeface="楷体" pitchFamily="49" charset="-122"/>
                <a:ea typeface="楷体" pitchFamily="49" charset="-122"/>
              </a:rPr>
              <a:t>风险资本计提</a:t>
            </a:r>
            <a:r>
              <a:rPr lang="zh-CN" altLang="en-US" sz="1400" dirty="0">
                <a:solidFill>
                  <a:srgbClr val="465058"/>
                </a:solidFill>
                <a:latin typeface="楷体" pitchFamily="49" charset="-122"/>
                <a:ea typeface="楷体" pitchFamily="49" charset="-122"/>
              </a:rPr>
              <a:t>：</a:t>
            </a:r>
            <a:endParaRPr lang="hu-HU" sz="1400" dirty="0" smtClean="0">
              <a:solidFill>
                <a:srgbClr val="465058"/>
              </a:solidFill>
              <a:latin typeface="楷体" pitchFamily="49" charset="-122"/>
              <a:ea typeface="楷体" pitchFamily="49" charset="-122"/>
            </a:endParaRPr>
          </a:p>
          <a:p>
            <a:pPr algn="ctr"/>
            <a:r>
              <a:rPr lang="zh-CN" altLang="en-US" sz="1400" dirty="0" smtClean="0">
                <a:solidFill>
                  <a:srgbClr val="465058"/>
                </a:solidFill>
                <a:latin typeface="楷体" pitchFamily="49" charset="-122"/>
                <a:ea typeface="楷体" pitchFamily="49" charset="-122"/>
              </a:rPr>
              <a:t>评级变动</a:t>
            </a:r>
            <a:r>
              <a:rPr lang="hu-HU" sz="1400" dirty="0" smtClean="0">
                <a:solidFill>
                  <a:srgbClr val="465058"/>
                </a:solidFill>
                <a:latin typeface="楷体" pitchFamily="49" charset="-122"/>
                <a:ea typeface="楷体" pitchFamily="49" charset="-122"/>
              </a:rPr>
              <a:t> + </a:t>
            </a:r>
            <a:r>
              <a:rPr lang="zh-CN" altLang="en-US" sz="1400" dirty="0" smtClean="0">
                <a:solidFill>
                  <a:srgbClr val="465058"/>
                </a:solidFill>
                <a:latin typeface="楷体" pitchFamily="49" charset="-122"/>
                <a:ea typeface="楷体" pitchFamily="49" charset="-122"/>
              </a:rPr>
              <a:t>违约</a:t>
            </a:r>
            <a:endParaRPr lang="en-US" sz="1400" dirty="0" err="1" smtClean="0">
              <a:solidFill>
                <a:srgbClr val="465058"/>
              </a:solidFill>
              <a:latin typeface="楷体" pitchFamily="49" charset="-122"/>
              <a:ea typeface="楷体" pitchFamily="49" charset="-122"/>
            </a:endParaRPr>
          </a:p>
        </p:txBody>
      </p:sp>
      <p:sp>
        <p:nvSpPr>
          <p:cNvPr id="12" name="TextBox 11"/>
          <p:cNvSpPr txBox="1"/>
          <p:nvPr/>
        </p:nvSpPr>
        <p:spPr>
          <a:xfrm>
            <a:off x="4643641" y="4418925"/>
            <a:ext cx="1930947"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全面性风险资本计提</a:t>
            </a:r>
            <a:endParaRPr lang="en-US" sz="1400" dirty="0" err="1" smtClean="0">
              <a:solidFill>
                <a:srgbClr val="465058"/>
              </a:solidFill>
              <a:latin typeface="楷体" pitchFamily="49" charset="-122"/>
              <a:ea typeface="楷体" pitchFamily="49" charset="-122"/>
            </a:endParaRPr>
          </a:p>
        </p:txBody>
      </p:sp>
      <p:sp>
        <p:nvSpPr>
          <p:cNvPr id="13" name="Rectangle 12"/>
          <p:cNvSpPr/>
          <p:nvPr/>
        </p:nvSpPr>
        <p:spPr>
          <a:xfrm>
            <a:off x="4643640" y="1813765"/>
            <a:ext cx="1930947" cy="2420678"/>
          </a:xfrm>
          <a:prstGeom prst="rect">
            <a:avLst/>
          </a:prstGeom>
          <a:no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楷体" pitchFamily="49" charset="-122"/>
              <a:ea typeface="楷体" pitchFamily="49" charset="-122"/>
            </a:endParaRPr>
          </a:p>
        </p:txBody>
      </p:sp>
      <p:sp>
        <p:nvSpPr>
          <p:cNvPr id="16" name="TextBox 15"/>
          <p:cNvSpPr txBox="1"/>
          <p:nvPr/>
        </p:nvSpPr>
        <p:spPr>
          <a:xfrm>
            <a:off x="6904506" y="2060800"/>
            <a:ext cx="1810647" cy="1169551"/>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FF0000"/>
                </a:solidFill>
                <a:latin typeface="楷体" pitchFamily="49" charset="-122"/>
                <a:ea typeface="楷体" pitchFamily="49" charset="-122"/>
              </a:rPr>
              <a:t>根据不同流动性期间和有限的不同资产类别间风险因子的对冲计算的</a:t>
            </a:r>
            <a:r>
              <a:rPr lang="zh-CN" altLang="en-US" sz="1400" dirty="0">
                <a:solidFill>
                  <a:srgbClr val="FF0000"/>
                </a:solidFill>
                <a:latin typeface="楷体" pitchFamily="49" charset="-122"/>
                <a:ea typeface="楷体" pitchFamily="49" charset="-122"/>
              </a:rPr>
              <a:t>“</a:t>
            </a:r>
            <a:r>
              <a:rPr lang="zh-CN" altLang="en-US" sz="1400" dirty="0" smtClean="0">
                <a:solidFill>
                  <a:srgbClr val="FF0000"/>
                </a:solidFill>
                <a:latin typeface="楷体" pitchFamily="49" charset="-122"/>
                <a:ea typeface="楷体" pitchFamily="49" charset="-122"/>
              </a:rPr>
              <a:t>压力下</a:t>
            </a:r>
            <a:r>
              <a:rPr lang="hu-HU" sz="1400" dirty="0" smtClean="0">
                <a:solidFill>
                  <a:srgbClr val="FF0000"/>
                </a:solidFill>
                <a:latin typeface="楷体" pitchFamily="49" charset="-122"/>
                <a:ea typeface="楷体" pitchFamily="49" charset="-122"/>
              </a:rPr>
              <a:t>” </a:t>
            </a:r>
            <a:r>
              <a:rPr lang="zh-CN" altLang="en-US" sz="1400" dirty="0" smtClean="0">
                <a:solidFill>
                  <a:srgbClr val="FF0000"/>
                </a:solidFill>
                <a:latin typeface="楷体" pitchFamily="49" charset="-122"/>
                <a:ea typeface="楷体" pitchFamily="49" charset="-122"/>
              </a:rPr>
              <a:t>预期损失</a:t>
            </a:r>
            <a:endParaRPr lang="en-US" sz="1400" dirty="0" err="1" smtClean="0">
              <a:solidFill>
                <a:srgbClr val="FF0000"/>
              </a:solidFill>
              <a:latin typeface="楷体" pitchFamily="49" charset="-122"/>
              <a:ea typeface="楷体" pitchFamily="49" charset="-122"/>
            </a:endParaRPr>
          </a:p>
        </p:txBody>
      </p:sp>
      <p:sp>
        <p:nvSpPr>
          <p:cNvPr id="19" name="TextBox 18"/>
          <p:cNvSpPr txBox="1"/>
          <p:nvPr/>
        </p:nvSpPr>
        <p:spPr>
          <a:xfrm>
            <a:off x="6696819" y="3169214"/>
            <a:ext cx="1974080" cy="307777"/>
          </a:xfrm>
          <a:prstGeom prst="rect">
            <a:avLst/>
          </a:prstGeom>
          <a:noFill/>
        </p:spPr>
        <p:txBody>
          <a:bodyPr wrap="square" rtlCol="0">
            <a:spAutoFit/>
          </a:bodyPr>
          <a:lstStyle/>
          <a:p>
            <a:pPr algn="ctr"/>
            <a:r>
              <a:rPr lang="hu-HU" sz="1400" dirty="0">
                <a:solidFill>
                  <a:srgbClr val="465058"/>
                </a:solidFill>
                <a:latin typeface="楷体" pitchFamily="49" charset="-122"/>
                <a:ea typeface="楷体" pitchFamily="49" charset="-122"/>
              </a:rPr>
              <a:t>x</a:t>
            </a:r>
            <a:endParaRPr lang="en-US" sz="1400" dirty="0" err="1" smtClean="0">
              <a:solidFill>
                <a:srgbClr val="465058"/>
              </a:solidFill>
              <a:latin typeface="楷体" pitchFamily="49" charset="-122"/>
              <a:ea typeface="楷体" pitchFamily="49" charset="-122"/>
            </a:endParaRPr>
          </a:p>
        </p:txBody>
      </p:sp>
      <p:sp>
        <p:nvSpPr>
          <p:cNvPr id="20" name="TextBox 19"/>
          <p:cNvSpPr txBox="1"/>
          <p:nvPr/>
        </p:nvSpPr>
        <p:spPr>
          <a:xfrm>
            <a:off x="6892297" y="3553752"/>
            <a:ext cx="1794625"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乘法系数</a:t>
            </a:r>
            <a:r>
              <a:rPr lang="hu-HU" sz="1400" dirty="0" smtClean="0">
                <a:solidFill>
                  <a:srgbClr val="465058"/>
                </a:solidFill>
                <a:latin typeface="楷体" pitchFamily="49" charset="-122"/>
                <a:ea typeface="楷体" pitchFamily="49" charset="-122"/>
              </a:rPr>
              <a:t>= </a:t>
            </a:r>
            <a:r>
              <a:rPr lang="hu-HU" sz="1400" dirty="0" smtClean="0">
                <a:solidFill>
                  <a:srgbClr val="FF0000"/>
                </a:solidFill>
                <a:latin typeface="楷体" pitchFamily="49" charset="-122"/>
                <a:ea typeface="楷体" pitchFamily="49" charset="-122"/>
              </a:rPr>
              <a:t>1.5</a:t>
            </a:r>
            <a:endParaRPr lang="en-US" sz="1400" dirty="0" err="1" smtClean="0">
              <a:solidFill>
                <a:srgbClr val="FF0000"/>
              </a:solidFill>
              <a:latin typeface="楷体" pitchFamily="49" charset="-122"/>
              <a:ea typeface="楷体" pitchFamily="49" charset="-122"/>
            </a:endParaRPr>
          </a:p>
        </p:txBody>
      </p:sp>
      <p:sp>
        <p:nvSpPr>
          <p:cNvPr id="21" name="TextBox 20"/>
          <p:cNvSpPr txBox="1"/>
          <p:nvPr/>
        </p:nvSpPr>
        <p:spPr>
          <a:xfrm>
            <a:off x="6781714" y="5224421"/>
            <a:ext cx="2067826" cy="523220"/>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zh-HK" sz="1400" dirty="0">
                <a:latin typeface="楷体" pitchFamily="49" charset="-122"/>
                <a:ea typeface="楷体" pitchFamily="49" charset="-122"/>
              </a:rPr>
              <a:t>新增</a:t>
            </a:r>
            <a:r>
              <a:rPr lang="zh-CN" altLang="en-US" sz="1400" dirty="0" smtClean="0">
                <a:solidFill>
                  <a:srgbClr val="465058"/>
                </a:solidFill>
                <a:latin typeface="楷体" pitchFamily="49" charset="-122"/>
                <a:ea typeface="楷体" pitchFamily="49" charset="-122"/>
              </a:rPr>
              <a:t>违约风险计提</a:t>
            </a:r>
            <a:endParaRPr lang="en-US" altLang="zh-CN" sz="1400" dirty="0" smtClean="0">
              <a:solidFill>
                <a:srgbClr val="465058"/>
              </a:solidFill>
              <a:latin typeface="楷体" pitchFamily="49" charset="-122"/>
              <a:ea typeface="楷体" pitchFamily="49" charset="-122"/>
            </a:endParaRPr>
          </a:p>
          <a:p>
            <a:pPr algn="ctr"/>
            <a:r>
              <a:rPr lang="zh-CN" altLang="en-US" sz="1400" dirty="0" smtClean="0">
                <a:solidFill>
                  <a:srgbClr val="FF0000"/>
                </a:solidFill>
                <a:latin typeface="楷体" pitchFamily="49" charset="-122"/>
                <a:ea typeface="楷体" pitchFamily="49" charset="-122"/>
              </a:rPr>
              <a:t>只限违约风险</a:t>
            </a:r>
            <a:endParaRPr lang="en-US" sz="1400" dirty="0" err="1" smtClean="0">
              <a:solidFill>
                <a:srgbClr val="FF0000"/>
              </a:solidFill>
              <a:latin typeface="楷体" pitchFamily="49" charset="-122"/>
              <a:ea typeface="楷体" pitchFamily="49" charset="-122"/>
            </a:endParaRPr>
          </a:p>
        </p:txBody>
      </p:sp>
      <p:sp>
        <p:nvSpPr>
          <p:cNvPr id="23" name="Rectangle 22"/>
          <p:cNvSpPr/>
          <p:nvPr/>
        </p:nvSpPr>
        <p:spPr>
          <a:xfrm>
            <a:off x="6773988" y="1813765"/>
            <a:ext cx="2067826" cy="3170113"/>
          </a:xfrm>
          <a:prstGeom prst="rect">
            <a:avLst/>
          </a:prstGeom>
          <a:no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楷体" pitchFamily="49" charset="-122"/>
              <a:ea typeface="楷体" pitchFamily="49" charset="-122"/>
            </a:endParaRPr>
          </a:p>
        </p:txBody>
      </p:sp>
      <p:sp>
        <p:nvSpPr>
          <p:cNvPr id="24" name="TextBox 23"/>
          <p:cNvSpPr txBox="1"/>
          <p:nvPr/>
        </p:nvSpPr>
        <p:spPr>
          <a:xfrm>
            <a:off x="4994695" y="1176360"/>
            <a:ext cx="3554082" cy="461665"/>
          </a:xfrm>
          <a:prstGeom prst="rect">
            <a:avLst/>
          </a:prstGeom>
          <a:noFill/>
        </p:spPr>
        <p:txBody>
          <a:bodyPr wrap="square" rtlCol="0">
            <a:spAutoFit/>
          </a:bodyPr>
          <a:lstStyle/>
          <a:p>
            <a:pPr algn="ctr"/>
            <a:r>
              <a:rPr lang="zh-CN" altLang="en-US" sz="2400" dirty="0" smtClean="0">
                <a:solidFill>
                  <a:srgbClr val="465058"/>
                </a:solidFill>
                <a:latin typeface="楷体" pitchFamily="49" charset="-122"/>
                <a:ea typeface="楷体" pitchFamily="49" charset="-122"/>
              </a:rPr>
              <a:t>内部模型法</a:t>
            </a:r>
            <a:endParaRPr lang="en-US" sz="2400" dirty="0" smtClean="0">
              <a:solidFill>
                <a:srgbClr val="465058"/>
              </a:solidFill>
              <a:latin typeface="楷体" pitchFamily="49" charset="-122"/>
              <a:ea typeface="楷体" pitchFamily="49" charset="-122"/>
            </a:endParaRPr>
          </a:p>
        </p:txBody>
      </p:sp>
      <p:sp>
        <p:nvSpPr>
          <p:cNvPr id="25" name="TextBox 24"/>
          <p:cNvSpPr txBox="1"/>
          <p:nvPr/>
        </p:nvSpPr>
        <p:spPr>
          <a:xfrm>
            <a:off x="6741073" y="3966161"/>
            <a:ext cx="1974080" cy="307777"/>
          </a:xfrm>
          <a:prstGeom prst="rect">
            <a:avLst/>
          </a:prstGeom>
          <a:noFill/>
        </p:spPr>
        <p:txBody>
          <a:bodyPr wrap="square" rtlCol="0">
            <a:spAutoFit/>
          </a:bodyPr>
          <a:lstStyle/>
          <a:p>
            <a:pPr algn="ctr"/>
            <a:r>
              <a:rPr lang="hu-HU" sz="1400" dirty="0" smtClean="0">
                <a:solidFill>
                  <a:srgbClr val="465058"/>
                </a:solidFill>
                <a:latin typeface="楷体" pitchFamily="49" charset="-122"/>
                <a:ea typeface="楷体" pitchFamily="49" charset="-122"/>
              </a:rPr>
              <a:t>+</a:t>
            </a:r>
            <a:endParaRPr lang="en-US" sz="1400" dirty="0" err="1" smtClean="0">
              <a:solidFill>
                <a:srgbClr val="465058"/>
              </a:solidFill>
              <a:latin typeface="楷体" pitchFamily="49" charset="-122"/>
              <a:ea typeface="楷体" pitchFamily="49" charset="-122"/>
            </a:endParaRPr>
          </a:p>
        </p:txBody>
      </p:sp>
      <p:sp>
        <p:nvSpPr>
          <p:cNvPr id="26" name="TextBox 25"/>
          <p:cNvSpPr txBox="1"/>
          <p:nvPr/>
        </p:nvSpPr>
        <p:spPr>
          <a:xfrm>
            <a:off x="6892297" y="4234443"/>
            <a:ext cx="1794626"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FF0000"/>
                </a:solidFill>
                <a:latin typeface="楷体" pitchFamily="49" charset="-122"/>
                <a:ea typeface="楷体" pitchFamily="49" charset="-122"/>
              </a:rPr>
              <a:t>不可建模风险因子</a:t>
            </a:r>
            <a:endParaRPr lang="en-US" sz="1400" dirty="0" err="1" smtClean="0">
              <a:solidFill>
                <a:srgbClr val="FF0000"/>
              </a:solidFill>
              <a:latin typeface="楷体" pitchFamily="49" charset="-122"/>
              <a:ea typeface="楷体" pitchFamily="49" charset="-122"/>
            </a:endParaRPr>
          </a:p>
        </p:txBody>
      </p:sp>
      <p:sp>
        <p:nvSpPr>
          <p:cNvPr id="37" name="Right Arrow 36"/>
          <p:cNvSpPr/>
          <p:nvPr/>
        </p:nvSpPr>
        <p:spPr>
          <a:xfrm>
            <a:off x="6463556" y="3496707"/>
            <a:ext cx="466525" cy="469454"/>
          </a:xfrm>
          <a:prstGeom prst="rightArrow">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楷体" pitchFamily="49" charset="-122"/>
              <a:ea typeface="楷体" pitchFamily="49" charset="-122"/>
            </a:endParaRPr>
          </a:p>
        </p:txBody>
      </p:sp>
      <p:sp>
        <p:nvSpPr>
          <p:cNvPr id="38" name="Right Arrow 37"/>
          <p:cNvSpPr/>
          <p:nvPr/>
        </p:nvSpPr>
        <p:spPr>
          <a:xfrm>
            <a:off x="6498530" y="5290949"/>
            <a:ext cx="466525" cy="469454"/>
          </a:xfrm>
          <a:prstGeom prst="rightArrow">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楷体" pitchFamily="49" charset="-122"/>
              <a:ea typeface="楷体" pitchFamily="49" charset="-122"/>
            </a:endParaRPr>
          </a:p>
        </p:txBody>
      </p:sp>
      <p:sp>
        <p:nvSpPr>
          <p:cNvPr id="41" name="Cross 40"/>
          <p:cNvSpPr/>
          <p:nvPr/>
        </p:nvSpPr>
        <p:spPr>
          <a:xfrm rot="2700000">
            <a:off x="6433504" y="4317936"/>
            <a:ext cx="260986" cy="253870"/>
          </a:xfrm>
          <a:prstGeom prst="plus">
            <a:avLst>
              <a:gd name="adj" fmla="val 42991"/>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楷体" pitchFamily="49" charset="-122"/>
              <a:ea typeface="楷体" pitchFamily="49" charset="-122"/>
            </a:endParaRPr>
          </a:p>
        </p:txBody>
      </p:sp>
      <p:cxnSp>
        <p:nvCxnSpPr>
          <p:cNvPr id="15" name="Straight Connector 14"/>
          <p:cNvCxnSpPr/>
          <p:nvPr/>
        </p:nvCxnSpPr>
        <p:spPr>
          <a:xfrm>
            <a:off x="4289595" y="1304419"/>
            <a:ext cx="47501" cy="4917737"/>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45260" y="2655208"/>
            <a:ext cx="1637533" cy="523220"/>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每个风险因子的风险头寸</a:t>
            </a:r>
            <a:endParaRPr lang="en-US" sz="1400" dirty="0" err="1" smtClean="0">
              <a:solidFill>
                <a:srgbClr val="465058"/>
              </a:solidFill>
              <a:latin typeface="楷体" pitchFamily="49" charset="-122"/>
              <a:ea typeface="楷体" pitchFamily="49" charset="-122"/>
            </a:endParaRPr>
          </a:p>
        </p:txBody>
      </p:sp>
      <p:sp>
        <p:nvSpPr>
          <p:cNvPr id="28" name="TextBox 27"/>
          <p:cNvSpPr txBox="1"/>
          <p:nvPr/>
        </p:nvSpPr>
        <p:spPr>
          <a:xfrm>
            <a:off x="245740" y="1813765"/>
            <a:ext cx="1637053" cy="738664"/>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七类风险因子</a:t>
            </a:r>
            <a:r>
              <a:rPr lang="lv-LV" sz="1400" dirty="0" smtClean="0">
                <a:solidFill>
                  <a:srgbClr val="465058"/>
                </a:solidFill>
                <a:latin typeface="楷体" pitchFamily="49" charset="-122"/>
                <a:ea typeface="楷体" pitchFamily="49" charset="-122"/>
              </a:rPr>
              <a:t>:</a:t>
            </a:r>
            <a:br>
              <a:rPr lang="lv-LV" sz="1400" dirty="0" smtClean="0">
                <a:solidFill>
                  <a:srgbClr val="465058"/>
                </a:solidFill>
                <a:latin typeface="楷体" pitchFamily="49" charset="-122"/>
                <a:ea typeface="楷体" pitchFamily="49" charset="-122"/>
              </a:rPr>
            </a:br>
            <a:r>
              <a:rPr lang="zh-CN" altLang="en-US" sz="1400" dirty="0" smtClean="0">
                <a:solidFill>
                  <a:srgbClr val="465058"/>
                </a:solidFill>
                <a:latin typeface="楷体" pitchFamily="49" charset="-122"/>
                <a:ea typeface="楷体" pitchFamily="49" charset="-122"/>
              </a:rPr>
              <a:t>股价</a:t>
            </a:r>
            <a:r>
              <a:rPr lang="lv-LV" sz="1400" dirty="0" smtClean="0">
                <a:solidFill>
                  <a:srgbClr val="465058"/>
                </a:solidFill>
                <a:latin typeface="楷体" pitchFamily="49" charset="-122"/>
                <a:ea typeface="楷体" pitchFamily="49" charset="-122"/>
              </a:rPr>
              <a:t>, </a:t>
            </a:r>
            <a:r>
              <a:rPr lang="zh-CN" altLang="en-US" sz="1400" dirty="0" smtClean="0">
                <a:solidFill>
                  <a:srgbClr val="465058"/>
                </a:solidFill>
                <a:latin typeface="楷体" pitchFamily="49" charset="-122"/>
                <a:ea typeface="楷体" pitchFamily="49" charset="-122"/>
              </a:rPr>
              <a:t>利率</a:t>
            </a:r>
            <a:r>
              <a:rPr lang="lv-LV" sz="1400" dirty="0" smtClean="0">
                <a:solidFill>
                  <a:srgbClr val="465058"/>
                </a:solidFill>
                <a:latin typeface="楷体" pitchFamily="49" charset="-122"/>
                <a:ea typeface="楷体" pitchFamily="49" charset="-122"/>
              </a:rPr>
              <a:t>, </a:t>
            </a:r>
            <a:r>
              <a:rPr lang="zh-CN" altLang="en-US" sz="1400" dirty="0" smtClean="0">
                <a:solidFill>
                  <a:srgbClr val="465058"/>
                </a:solidFill>
                <a:latin typeface="楷体" pitchFamily="49" charset="-122"/>
                <a:ea typeface="楷体" pitchFamily="49" charset="-122"/>
              </a:rPr>
              <a:t>汇率</a:t>
            </a:r>
            <a:r>
              <a:rPr lang="lv-LV" sz="1400" dirty="0" smtClean="0">
                <a:solidFill>
                  <a:srgbClr val="465058"/>
                </a:solidFill>
                <a:latin typeface="楷体" pitchFamily="49" charset="-122"/>
                <a:ea typeface="楷体" pitchFamily="49" charset="-122"/>
              </a:rPr>
              <a:t>, ...</a:t>
            </a:r>
            <a:endParaRPr lang="en-US" sz="1400" dirty="0" err="1" smtClean="0">
              <a:solidFill>
                <a:srgbClr val="465058"/>
              </a:solidFill>
              <a:latin typeface="楷体" pitchFamily="49" charset="-122"/>
              <a:ea typeface="楷体" pitchFamily="49" charset="-122"/>
            </a:endParaRPr>
          </a:p>
        </p:txBody>
      </p:sp>
      <p:sp>
        <p:nvSpPr>
          <p:cNvPr id="29" name="TextBox 28"/>
          <p:cNvSpPr txBox="1"/>
          <p:nvPr/>
        </p:nvSpPr>
        <p:spPr>
          <a:xfrm>
            <a:off x="1890395" y="1921486"/>
            <a:ext cx="323092" cy="307777"/>
          </a:xfrm>
          <a:prstGeom prst="rect">
            <a:avLst/>
          </a:prstGeom>
          <a:noFill/>
        </p:spPr>
        <p:txBody>
          <a:bodyPr wrap="square" rtlCol="0">
            <a:spAutoFit/>
          </a:bodyPr>
          <a:lstStyle/>
          <a:p>
            <a:pPr algn="ctr"/>
            <a:r>
              <a:rPr lang="hu-HU" sz="1400" dirty="0">
                <a:solidFill>
                  <a:srgbClr val="465058"/>
                </a:solidFill>
                <a:latin typeface="楷体" pitchFamily="49" charset="-122"/>
                <a:ea typeface="楷体" pitchFamily="49" charset="-122"/>
              </a:rPr>
              <a:t>x</a:t>
            </a:r>
            <a:endParaRPr lang="en-US" sz="1400" dirty="0" err="1" smtClean="0">
              <a:solidFill>
                <a:srgbClr val="465058"/>
              </a:solidFill>
              <a:latin typeface="楷体" pitchFamily="49" charset="-122"/>
              <a:ea typeface="楷体" pitchFamily="49" charset="-122"/>
            </a:endParaRPr>
          </a:p>
        </p:txBody>
      </p:sp>
      <p:sp>
        <p:nvSpPr>
          <p:cNvPr id="30" name="TextBox 29"/>
          <p:cNvSpPr txBox="1"/>
          <p:nvPr/>
        </p:nvSpPr>
        <p:spPr>
          <a:xfrm>
            <a:off x="2196292" y="2778318"/>
            <a:ext cx="1781060"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风险权重</a:t>
            </a:r>
            <a:endParaRPr lang="en-US" sz="1400" dirty="0" err="1" smtClean="0">
              <a:solidFill>
                <a:srgbClr val="465058"/>
              </a:solidFill>
              <a:latin typeface="楷体" pitchFamily="49" charset="-122"/>
              <a:ea typeface="楷体" pitchFamily="49" charset="-122"/>
            </a:endParaRPr>
          </a:p>
        </p:txBody>
      </p:sp>
      <p:sp>
        <p:nvSpPr>
          <p:cNvPr id="31" name="TextBox 30"/>
          <p:cNvSpPr txBox="1"/>
          <p:nvPr/>
        </p:nvSpPr>
        <p:spPr>
          <a:xfrm>
            <a:off x="2193821" y="1813765"/>
            <a:ext cx="1781060" cy="738664"/>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三类风险敏感因素</a:t>
            </a:r>
            <a:r>
              <a:rPr lang="lv-LV" sz="1400" dirty="0" smtClean="0">
                <a:solidFill>
                  <a:srgbClr val="465058"/>
                </a:solidFill>
                <a:latin typeface="楷体" pitchFamily="49" charset="-122"/>
                <a:ea typeface="楷体" pitchFamily="49" charset="-122"/>
              </a:rPr>
              <a:t>:</a:t>
            </a:r>
            <a:br>
              <a:rPr lang="lv-LV" sz="1400" dirty="0" smtClean="0">
                <a:solidFill>
                  <a:srgbClr val="465058"/>
                </a:solidFill>
                <a:latin typeface="楷体" pitchFamily="49" charset="-122"/>
                <a:ea typeface="楷体" pitchFamily="49" charset="-122"/>
              </a:rPr>
            </a:br>
            <a:r>
              <a:rPr lang="lv-LV" sz="1400" dirty="0" smtClean="0">
                <a:solidFill>
                  <a:srgbClr val="465058"/>
                </a:solidFill>
                <a:latin typeface="楷体" pitchFamily="49" charset="-122"/>
                <a:ea typeface="楷体" pitchFamily="49" charset="-122"/>
              </a:rPr>
              <a:t>delta, vega, curvature</a:t>
            </a:r>
            <a:endParaRPr lang="en-US" sz="1400" dirty="0" err="1" smtClean="0">
              <a:solidFill>
                <a:srgbClr val="465058"/>
              </a:solidFill>
              <a:latin typeface="楷体" pitchFamily="49" charset="-122"/>
              <a:ea typeface="楷体" pitchFamily="49" charset="-122"/>
            </a:endParaRPr>
          </a:p>
        </p:txBody>
      </p:sp>
      <p:cxnSp>
        <p:nvCxnSpPr>
          <p:cNvPr id="32" name="Straight Arrow Connector 31"/>
          <p:cNvCxnSpPr>
            <a:stCxn id="28" idx="2"/>
            <a:endCxn id="27" idx="0"/>
          </p:cNvCxnSpPr>
          <p:nvPr/>
        </p:nvCxnSpPr>
        <p:spPr>
          <a:xfrm flipH="1">
            <a:off x="1064027" y="2552429"/>
            <a:ext cx="240" cy="102779"/>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1" idx="2"/>
            <a:endCxn id="27" idx="0"/>
          </p:cNvCxnSpPr>
          <p:nvPr/>
        </p:nvCxnSpPr>
        <p:spPr>
          <a:xfrm rot="5400000">
            <a:off x="2022800" y="1593656"/>
            <a:ext cx="102779" cy="2020324"/>
          </a:xfrm>
          <a:prstGeom prst="bentConnector3">
            <a:avLst>
              <a:gd name="adj1" fmla="val 50000"/>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890395" y="2759995"/>
            <a:ext cx="323092" cy="307777"/>
          </a:xfrm>
          <a:prstGeom prst="rect">
            <a:avLst/>
          </a:prstGeom>
          <a:noFill/>
        </p:spPr>
        <p:txBody>
          <a:bodyPr wrap="square" rtlCol="0">
            <a:spAutoFit/>
          </a:bodyPr>
          <a:lstStyle/>
          <a:p>
            <a:pPr algn="ctr"/>
            <a:r>
              <a:rPr lang="hu-HU" sz="1400" dirty="0">
                <a:solidFill>
                  <a:srgbClr val="465058"/>
                </a:solidFill>
                <a:latin typeface="楷体" pitchFamily="49" charset="-122"/>
                <a:ea typeface="楷体" pitchFamily="49" charset="-122"/>
              </a:rPr>
              <a:t>x</a:t>
            </a:r>
            <a:endParaRPr lang="en-US" sz="1400" dirty="0" err="1" smtClean="0">
              <a:solidFill>
                <a:srgbClr val="465058"/>
              </a:solidFill>
              <a:latin typeface="楷体" pitchFamily="49" charset="-122"/>
              <a:ea typeface="楷体" pitchFamily="49" charset="-122"/>
            </a:endParaRPr>
          </a:p>
        </p:txBody>
      </p:sp>
      <p:sp>
        <p:nvSpPr>
          <p:cNvPr id="35" name="TextBox 34"/>
          <p:cNvSpPr txBox="1"/>
          <p:nvPr/>
        </p:nvSpPr>
        <p:spPr>
          <a:xfrm>
            <a:off x="254440" y="3501679"/>
            <a:ext cx="1628354"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风险权重敏感度</a:t>
            </a:r>
            <a:endParaRPr lang="en-US" sz="1400" dirty="0" err="1" smtClean="0">
              <a:solidFill>
                <a:srgbClr val="465058"/>
              </a:solidFill>
              <a:latin typeface="楷体" pitchFamily="49" charset="-122"/>
              <a:ea typeface="楷体" pitchFamily="49" charset="-122"/>
            </a:endParaRPr>
          </a:p>
        </p:txBody>
      </p:sp>
      <p:sp>
        <p:nvSpPr>
          <p:cNvPr id="36" name="TextBox 35"/>
          <p:cNvSpPr txBox="1"/>
          <p:nvPr/>
        </p:nvSpPr>
        <p:spPr>
          <a:xfrm>
            <a:off x="2205471" y="3510489"/>
            <a:ext cx="1781060"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类别内部关联度</a:t>
            </a:r>
            <a:endParaRPr lang="en-US" sz="1400" dirty="0" err="1" smtClean="0">
              <a:solidFill>
                <a:srgbClr val="465058"/>
              </a:solidFill>
              <a:latin typeface="楷体" pitchFamily="49" charset="-122"/>
              <a:ea typeface="楷体" pitchFamily="49" charset="-122"/>
            </a:endParaRPr>
          </a:p>
        </p:txBody>
      </p:sp>
      <p:sp>
        <p:nvSpPr>
          <p:cNvPr id="39" name="TextBox 38"/>
          <p:cNvSpPr txBox="1"/>
          <p:nvPr/>
        </p:nvSpPr>
        <p:spPr>
          <a:xfrm>
            <a:off x="1899574" y="3609400"/>
            <a:ext cx="323092" cy="307777"/>
          </a:xfrm>
          <a:prstGeom prst="rect">
            <a:avLst/>
          </a:prstGeom>
          <a:noFill/>
        </p:spPr>
        <p:txBody>
          <a:bodyPr wrap="square" rtlCol="0">
            <a:spAutoFit/>
          </a:bodyPr>
          <a:lstStyle/>
          <a:p>
            <a:pPr algn="ctr"/>
            <a:r>
              <a:rPr lang="hu-HU" sz="1400" dirty="0">
                <a:solidFill>
                  <a:srgbClr val="465058"/>
                </a:solidFill>
                <a:latin typeface="楷体" pitchFamily="49" charset="-122"/>
                <a:ea typeface="楷体" pitchFamily="49" charset="-122"/>
              </a:rPr>
              <a:t>x</a:t>
            </a:r>
            <a:endParaRPr lang="en-US" sz="1400" dirty="0" err="1" smtClean="0">
              <a:solidFill>
                <a:srgbClr val="465058"/>
              </a:solidFill>
              <a:latin typeface="楷体" pitchFamily="49" charset="-122"/>
              <a:ea typeface="楷体" pitchFamily="49" charset="-122"/>
            </a:endParaRPr>
          </a:p>
        </p:txBody>
      </p:sp>
      <p:cxnSp>
        <p:nvCxnSpPr>
          <p:cNvPr id="40" name="Straight Arrow Connector 39"/>
          <p:cNvCxnSpPr>
            <a:stCxn id="27" idx="2"/>
            <a:endCxn id="35" idx="0"/>
          </p:cNvCxnSpPr>
          <p:nvPr/>
        </p:nvCxnSpPr>
        <p:spPr>
          <a:xfrm>
            <a:off x="1064027" y="3178428"/>
            <a:ext cx="4590" cy="32325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30" idx="2"/>
            <a:endCxn id="35" idx="0"/>
          </p:cNvCxnSpPr>
          <p:nvPr/>
        </p:nvCxnSpPr>
        <p:spPr>
          <a:xfrm rot="5400000">
            <a:off x="1869928" y="2284785"/>
            <a:ext cx="415584" cy="2018205"/>
          </a:xfrm>
          <a:prstGeom prst="bentConnector3">
            <a:avLst>
              <a:gd name="adj1" fmla="val 50000"/>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46819" y="4370359"/>
            <a:ext cx="1635975" cy="523220"/>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类别加总风险权重敏感度</a:t>
            </a:r>
            <a:endParaRPr lang="en-US" sz="1400" dirty="0" err="1" smtClean="0">
              <a:solidFill>
                <a:srgbClr val="465058"/>
              </a:solidFill>
              <a:latin typeface="楷体" pitchFamily="49" charset="-122"/>
              <a:ea typeface="楷体" pitchFamily="49" charset="-122"/>
            </a:endParaRPr>
          </a:p>
        </p:txBody>
      </p:sp>
      <p:sp>
        <p:nvSpPr>
          <p:cNvPr id="44" name="TextBox 43"/>
          <p:cNvSpPr txBox="1"/>
          <p:nvPr/>
        </p:nvSpPr>
        <p:spPr>
          <a:xfrm>
            <a:off x="2197851" y="4379169"/>
            <a:ext cx="1781060" cy="307777"/>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类别间关联度</a:t>
            </a:r>
            <a:endParaRPr lang="en-US" sz="1400" dirty="0" err="1" smtClean="0">
              <a:solidFill>
                <a:srgbClr val="465058"/>
              </a:solidFill>
              <a:latin typeface="楷体" pitchFamily="49" charset="-122"/>
              <a:ea typeface="楷体" pitchFamily="49" charset="-122"/>
            </a:endParaRPr>
          </a:p>
        </p:txBody>
      </p:sp>
      <p:sp>
        <p:nvSpPr>
          <p:cNvPr id="45" name="TextBox 44"/>
          <p:cNvSpPr txBox="1"/>
          <p:nvPr/>
        </p:nvSpPr>
        <p:spPr>
          <a:xfrm>
            <a:off x="1891954" y="4478080"/>
            <a:ext cx="323092" cy="307777"/>
          </a:xfrm>
          <a:prstGeom prst="rect">
            <a:avLst/>
          </a:prstGeom>
          <a:noFill/>
        </p:spPr>
        <p:txBody>
          <a:bodyPr wrap="square" rtlCol="0">
            <a:spAutoFit/>
          </a:bodyPr>
          <a:lstStyle/>
          <a:p>
            <a:pPr algn="ctr"/>
            <a:r>
              <a:rPr lang="hu-HU" sz="1400" dirty="0">
                <a:solidFill>
                  <a:srgbClr val="465058"/>
                </a:solidFill>
                <a:latin typeface="楷体" pitchFamily="49" charset="-122"/>
                <a:ea typeface="楷体" pitchFamily="49" charset="-122"/>
              </a:rPr>
              <a:t>x</a:t>
            </a:r>
            <a:endParaRPr lang="en-US" sz="1400" dirty="0" err="1" smtClean="0">
              <a:solidFill>
                <a:srgbClr val="465058"/>
              </a:solidFill>
              <a:latin typeface="楷体" pitchFamily="49" charset="-122"/>
              <a:ea typeface="楷体" pitchFamily="49" charset="-122"/>
            </a:endParaRPr>
          </a:p>
        </p:txBody>
      </p:sp>
      <p:cxnSp>
        <p:nvCxnSpPr>
          <p:cNvPr id="46" name="Straight Arrow Connector 45"/>
          <p:cNvCxnSpPr>
            <a:stCxn id="35" idx="2"/>
            <a:endCxn id="43" idx="0"/>
          </p:cNvCxnSpPr>
          <p:nvPr/>
        </p:nvCxnSpPr>
        <p:spPr>
          <a:xfrm flipH="1">
            <a:off x="1064807" y="3809456"/>
            <a:ext cx="3810" cy="560903"/>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6" idx="2"/>
            <a:endCxn id="43" idx="0"/>
          </p:cNvCxnSpPr>
          <p:nvPr/>
        </p:nvCxnSpPr>
        <p:spPr>
          <a:xfrm rot="5400000">
            <a:off x="1804358" y="3078715"/>
            <a:ext cx="552093" cy="2031194"/>
          </a:xfrm>
          <a:prstGeom prst="bentConnector3">
            <a:avLst>
              <a:gd name="adj1" fmla="val 50000"/>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870729" y="5418543"/>
            <a:ext cx="323092" cy="307777"/>
          </a:xfrm>
          <a:prstGeom prst="rect">
            <a:avLst/>
          </a:prstGeom>
          <a:noFill/>
        </p:spPr>
        <p:txBody>
          <a:bodyPr wrap="square" rtlCol="0">
            <a:spAutoFit/>
          </a:bodyPr>
          <a:lstStyle/>
          <a:p>
            <a:pPr algn="ctr"/>
            <a:r>
              <a:rPr lang="lv-LV" sz="1400" dirty="0">
                <a:solidFill>
                  <a:srgbClr val="465058"/>
                </a:solidFill>
                <a:latin typeface="楷体" pitchFamily="49" charset="-122"/>
                <a:ea typeface="楷体" pitchFamily="49" charset="-122"/>
              </a:rPr>
              <a:t>+</a:t>
            </a:r>
            <a:endParaRPr lang="en-US" sz="1400" dirty="0" err="1" smtClean="0">
              <a:solidFill>
                <a:srgbClr val="465058"/>
              </a:solidFill>
              <a:latin typeface="楷体" pitchFamily="49" charset="-122"/>
              <a:ea typeface="楷体" pitchFamily="49" charset="-122"/>
            </a:endParaRPr>
          </a:p>
        </p:txBody>
      </p:sp>
      <p:cxnSp>
        <p:nvCxnSpPr>
          <p:cNvPr id="49" name="Straight Arrow Connector 48"/>
          <p:cNvCxnSpPr>
            <a:stCxn id="43" idx="2"/>
            <a:endCxn id="51" idx="0"/>
          </p:cNvCxnSpPr>
          <p:nvPr/>
        </p:nvCxnSpPr>
        <p:spPr>
          <a:xfrm flipH="1">
            <a:off x="1059982" y="4893579"/>
            <a:ext cx="4825" cy="417243"/>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4" idx="2"/>
            <a:endCxn id="51" idx="0"/>
          </p:cNvCxnSpPr>
          <p:nvPr/>
        </p:nvCxnSpPr>
        <p:spPr>
          <a:xfrm rot="5400000">
            <a:off x="1762244" y="3984685"/>
            <a:ext cx="623876" cy="2028399"/>
          </a:xfrm>
          <a:prstGeom prst="bentConnector3">
            <a:avLst>
              <a:gd name="adj1" fmla="val 50000"/>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37170" y="5310822"/>
            <a:ext cx="1645624" cy="738664"/>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lv-LV" sz="1400" dirty="0" smtClean="0">
                <a:solidFill>
                  <a:srgbClr val="465058"/>
                </a:solidFill>
                <a:latin typeface="楷体" pitchFamily="49" charset="-122"/>
                <a:ea typeface="楷体" pitchFamily="49" charset="-122"/>
              </a:rPr>
              <a:t>delta, vega, </a:t>
            </a:r>
            <a:r>
              <a:rPr lang="lv-LV" sz="1400" dirty="0" err="1" smtClean="0">
                <a:solidFill>
                  <a:srgbClr val="465058"/>
                </a:solidFill>
                <a:latin typeface="楷体" pitchFamily="49" charset="-122"/>
                <a:ea typeface="楷体" pitchFamily="49" charset="-122"/>
              </a:rPr>
              <a:t>curvature</a:t>
            </a:r>
            <a:r>
              <a:rPr lang="lv-LV" sz="1400" dirty="0" smtClean="0">
                <a:solidFill>
                  <a:srgbClr val="465058"/>
                </a:solidFill>
                <a:latin typeface="楷体" pitchFamily="49" charset="-122"/>
                <a:ea typeface="楷体" pitchFamily="49" charset="-122"/>
              </a:rPr>
              <a:t> </a:t>
            </a:r>
            <a:r>
              <a:rPr lang="zh-CN" altLang="en-US" sz="1400" dirty="0" smtClean="0">
                <a:solidFill>
                  <a:srgbClr val="465058"/>
                </a:solidFill>
                <a:latin typeface="楷体" pitchFamily="49" charset="-122"/>
                <a:ea typeface="楷体" pitchFamily="49" charset="-122"/>
              </a:rPr>
              <a:t>风险计提加总</a:t>
            </a:r>
            <a:endParaRPr lang="en-US" sz="1400" dirty="0" err="1" smtClean="0">
              <a:solidFill>
                <a:srgbClr val="465058"/>
              </a:solidFill>
              <a:latin typeface="楷体" pitchFamily="49" charset="-122"/>
              <a:ea typeface="楷体" pitchFamily="49" charset="-122"/>
            </a:endParaRPr>
          </a:p>
        </p:txBody>
      </p:sp>
      <p:sp>
        <p:nvSpPr>
          <p:cNvPr id="52" name="TextBox 51"/>
          <p:cNvSpPr txBox="1"/>
          <p:nvPr/>
        </p:nvSpPr>
        <p:spPr>
          <a:xfrm>
            <a:off x="2172491" y="5091444"/>
            <a:ext cx="523466" cy="1384995"/>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违约风险计提</a:t>
            </a:r>
            <a:endParaRPr lang="en-US" sz="1400" dirty="0" err="1" smtClean="0">
              <a:solidFill>
                <a:srgbClr val="465058"/>
              </a:solidFill>
              <a:latin typeface="楷体" pitchFamily="49" charset="-122"/>
              <a:ea typeface="楷体" pitchFamily="49" charset="-122"/>
            </a:endParaRPr>
          </a:p>
        </p:txBody>
      </p:sp>
      <p:sp>
        <p:nvSpPr>
          <p:cNvPr id="53" name="TextBox 52"/>
          <p:cNvSpPr txBox="1"/>
          <p:nvPr/>
        </p:nvSpPr>
        <p:spPr>
          <a:xfrm>
            <a:off x="2697774" y="5426176"/>
            <a:ext cx="291501" cy="307777"/>
          </a:xfrm>
          <a:prstGeom prst="rect">
            <a:avLst/>
          </a:prstGeom>
          <a:noFill/>
        </p:spPr>
        <p:txBody>
          <a:bodyPr wrap="square" rtlCol="0">
            <a:spAutoFit/>
          </a:bodyPr>
          <a:lstStyle/>
          <a:p>
            <a:pPr algn="ctr"/>
            <a:r>
              <a:rPr lang="lv-LV" sz="1400" dirty="0">
                <a:solidFill>
                  <a:srgbClr val="465058"/>
                </a:solidFill>
                <a:latin typeface="楷体" pitchFamily="49" charset="-122"/>
                <a:ea typeface="楷体" pitchFamily="49" charset="-122"/>
              </a:rPr>
              <a:t>+</a:t>
            </a:r>
            <a:endParaRPr lang="en-US" sz="1400" dirty="0" err="1" smtClean="0">
              <a:solidFill>
                <a:srgbClr val="465058"/>
              </a:solidFill>
              <a:latin typeface="楷体" pitchFamily="49" charset="-122"/>
              <a:ea typeface="楷体" pitchFamily="49" charset="-122"/>
            </a:endParaRPr>
          </a:p>
        </p:txBody>
      </p:sp>
      <p:sp>
        <p:nvSpPr>
          <p:cNvPr id="54" name="TextBox 53"/>
          <p:cNvSpPr txBox="1"/>
          <p:nvPr/>
        </p:nvSpPr>
        <p:spPr>
          <a:xfrm>
            <a:off x="2925750" y="5350255"/>
            <a:ext cx="1051602" cy="523220"/>
          </a:xfrm>
          <a:prstGeom prst="rect">
            <a:avLst/>
          </a:prstGeom>
          <a:solidFill>
            <a:schemeClr val="accent1">
              <a:lumMod val="20000"/>
              <a:lumOff val="80000"/>
            </a:schemeClr>
          </a:solidFill>
          <a:ln w="22225">
            <a:solidFill>
              <a:schemeClr val="accent1"/>
            </a:solidFill>
          </a:ln>
        </p:spPr>
        <p:txBody>
          <a:bodyPr wrap="square" rtlCol="0">
            <a:spAutoFit/>
          </a:bodyPr>
          <a:lstStyle/>
          <a:p>
            <a:pPr algn="ctr"/>
            <a:r>
              <a:rPr lang="zh-CN" altLang="en-US" sz="1400" dirty="0" smtClean="0">
                <a:solidFill>
                  <a:srgbClr val="465058"/>
                </a:solidFill>
                <a:latin typeface="楷体" pitchFamily="49" charset="-122"/>
                <a:ea typeface="楷体" pitchFamily="49" charset="-122"/>
              </a:rPr>
              <a:t>残余风险附加计提</a:t>
            </a:r>
            <a:endParaRPr lang="en-US" sz="1400" dirty="0" err="1" smtClean="0">
              <a:solidFill>
                <a:srgbClr val="465058"/>
              </a:solidFill>
              <a:latin typeface="楷体" pitchFamily="49" charset="-122"/>
              <a:ea typeface="楷体" pitchFamily="49" charset="-122"/>
            </a:endParaRPr>
          </a:p>
        </p:txBody>
      </p:sp>
      <p:sp>
        <p:nvSpPr>
          <p:cNvPr id="55" name="TextBox 54"/>
          <p:cNvSpPr txBox="1"/>
          <p:nvPr/>
        </p:nvSpPr>
        <p:spPr>
          <a:xfrm>
            <a:off x="575843" y="1176360"/>
            <a:ext cx="3293646" cy="461665"/>
          </a:xfrm>
          <a:prstGeom prst="rect">
            <a:avLst/>
          </a:prstGeom>
          <a:noFill/>
        </p:spPr>
        <p:txBody>
          <a:bodyPr wrap="square" rtlCol="0">
            <a:spAutoFit/>
          </a:bodyPr>
          <a:lstStyle/>
          <a:p>
            <a:pPr algn="ctr"/>
            <a:r>
              <a:rPr lang="zh-CN" altLang="en-US" sz="2400" dirty="0" smtClean="0">
                <a:solidFill>
                  <a:srgbClr val="465058"/>
                </a:solidFill>
                <a:latin typeface="楷体" pitchFamily="49" charset="-122"/>
                <a:ea typeface="楷体" pitchFamily="49" charset="-122"/>
              </a:rPr>
              <a:t>标准法</a:t>
            </a:r>
            <a:endParaRPr lang="en-US" sz="2400" dirty="0" smtClean="0">
              <a:solidFill>
                <a:srgbClr val="465058"/>
              </a:solidFill>
              <a:latin typeface="楷体" pitchFamily="49" charset="-122"/>
              <a:ea typeface="楷体" pitchFamily="49" charset="-122"/>
            </a:endParaRPr>
          </a:p>
        </p:txBody>
      </p:sp>
    </p:spTree>
    <p:extLst>
      <p:ext uri="{BB962C8B-B14F-4D97-AF65-F5344CB8AC3E}">
        <p14:creationId xmlns:p14="http://schemas.microsoft.com/office/powerpoint/2010/main" val="7797975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项目计划</a:t>
            </a:r>
          </a:p>
        </p:txBody>
      </p:sp>
      <p:grpSp>
        <p:nvGrpSpPr>
          <p:cNvPr id="10" name="组合 4"/>
          <p:cNvGrpSpPr/>
          <p:nvPr/>
        </p:nvGrpSpPr>
        <p:grpSpPr>
          <a:xfrm>
            <a:off x="946121" y="1222281"/>
            <a:ext cx="6115050" cy="4676775"/>
            <a:chOff x="1026803" y="837696"/>
            <a:chExt cx="6115050" cy="4676775"/>
          </a:xfrm>
        </p:grpSpPr>
        <p:pic>
          <p:nvPicPr>
            <p:cNvPr id="11" name="Picture 2"/>
            <p:cNvPicPr>
              <a:picLocks noChangeAspect="1" noChangeArrowheads="1"/>
            </p:cNvPicPr>
            <p:nvPr/>
          </p:nvPicPr>
          <p:blipFill>
            <a:blip r:embed="rId2"/>
            <a:srcRect/>
            <a:stretch>
              <a:fillRect/>
            </a:stretch>
          </p:blipFill>
          <p:spPr bwMode="auto">
            <a:xfrm>
              <a:off x="1026803" y="837696"/>
              <a:ext cx="6115050" cy="4676775"/>
            </a:xfrm>
            <a:prstGeom prst="rect">
              <a:avLst/>
            </a:prstGeom>
            <a:noFill/>
            <a:ln w="9525">
              <a:noFill/>
              <a:miter lim="800000"/>
              <a:headEnd/>
              <a:tailEnd/>
            </a:ln>
            <a:effectLst/>
          </p:spPr>
        </p:pic>
        <p:sp>
          <p:nvSpPr>
            <p:cNvPr id="12" name="矩形 3"/>
            <p:cNvSpPr/>
            <p:nvPr/>
          </p:nvSpPr>
          <p:spPr>
            <a:xfrm>
              <a:off x="5612130" y="1451610"/>
              <a:ext cx="445770" cy="502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3" name="矩形 6"/>
            <p:cNvSpPr/>
            <p:nvPr/>
          </p:nvSpPr>
          <p:spPr>
            <a:xfrm>
              <a:off x="5612130" y="2381329"/>
              <a:ext cx="731520" cy="29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4" name="矩形 7"/>
            <p:cNvSpPr/>
            <p:nvPr/>
          </p:nvSpPr>
          <p:spPr>
            <a:xfrm>
              <a:off x="5623560" y="3084643"/>
              <a:ext cx="445770" cy="502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5" name="矩形 8"/>
            <p:cNvSpPr/>
            <p:nvPr/>
          </p:nvSpPr>
          <p:spPr>
            <a:xfrm>
              <a:off x="5612130" y="3951866"/>
              <a:ext cx="445770" cy="502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6" name="矩形 11"/>
            <p:cNvSpPr/>
            <p:nvPr/>
          </p:nvSpPr>
          <p:spPr>
            <a:xfrm>
              <a:off x="5600700" y="4972049"/>
              <a:ext cx="445770" cy="3613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grpSp>
      <p:pic>
        <p:nvPicPr>
          <p:cNvPr id="17" name="Picture 3" descr="1907269828"/>
          <p:cNvPicPr>
            <a:picLocks noChangeAspect="1" noChangeArrowheads="1"/>
          </p:cNvPicPr>
          <p:nvPr/>
        </p:nvPicPr>
        <p:blipFill>
          <a:blip r:embed="rId3"/>
          <a:srcRect/>
          <a:stretch>
            <a:fillRect/>
          </a:stretch>
        </p:blipFill>
        <p:spPr bwMode="auto">
          <a:xfrm>
            <a:off x="2168101" y="1034638"/>
            <a:ext cx="6362700" cy="5372100"/>
          </a:xfrm>
          <a:prstGeom prst="rect">
            <a:avLst/>
          </a:prstGeom>
          <a:noFill/>
          <a:ln w="9525">
            <a:noFill/>
            <a:miter lim="800000"/>
            <a:headEnd/>
            <a:tailEnd/>
          </a:ln>
        </p:spPr>
      </p:pic>
    </p:spTree>
    <p:extLst>
      <p:ext uri="{BB962C8B-B14F-4D97-AF65-F5344CB8AC3E}">
        <p14:creationId xmlns:p14="http://schemas.microsoft.com/office/powerpoint/2010/main" val="382890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182880" tIns="45720" rIns="91440" bIns="45720" rtlCol="0" anchor="ctr">
            <a:normAutofit/>
          </a:bodyPr>
          <a:lstStyle/>
          <a:p>
            <a:r>
              <a:rPr lang="zh-CN" altLang="en-US" dirty="0"/>
              <a:t>实施中各方配合</a:t>
            </a:r>
            <a:endParaRPr lang="zh-CN" altLang="en-US" dirty="0"/>
          </a:p>
        </p:txBody>
      </p:sp>
      <p:sp>
        <p:nvSpPr>
          <p:cNvPr id="4" name="Slide Number Placeholder 3"/>
          <p:cNvSpPr>
            <a:spLocks noGrp="1"/>
          </p:cNvSpPr>
          <p:nvPr>
            <p:ph type="sldNum" sz="quarter" idx="10"/>
          </p:nvPr>
        </p:nvSpPr>
        <p:spPr/>
        <p:txBody>
          <a:bodyPr/>
          <a:lstStyle/>
          <a:p>
            <a:fld id="{93AC2C76-E6AA-46CB-A2DE-F6E097F7C440}" type="slidenum">
              <a:rPr lang="en-GB" smtClean="0"/>
              <a:pPr/>
              <a:t>71</a:t>
            </a:fld>
            <a:endParaRPr lang="en-GB" dirty="0"/>
          </a:p>
        </p:txBody>
      </p:sp>
      <p:grpSp>
        <p:nvGrpSpPr>
          <p:cNvPr id="5" name="Group 119"/>
          <p:cNvGrpSpPr/>
          <p:nvPr/>
        </p:nvGrpSpPr>
        <p:grpSpPr>
          <a:xfrm>
            <a:off x="3635296" y="1419085"/>
            <a:ext cx="1181838" cy="751462"/>
            <a:chOff x="3743041" y="1072647"/>
            <a:chExt cx="1001558" cy="636832"/>
          </a:xfrm>
        </p:grpSpPr>
        <p:sp>
          <p:nvSpPr>
            <p:cNvPr id="6" name="Rounded Rectangle 5"/>
            <p:cNvSpPr/>
            <p:nvPr/>
          </p:nvSpPr>
          <p:spPr>
            <a:xfrm>
              <a:off x="3754789" y="1072647"/>
              <a:ext cx="973488"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 name="Group 16"/>
            <p:cNvGrpSpPr/>
            <p:nvPr/>
          </p:nvGrpSpPr>
          <p:grpSpPr>
            <a:xfrm>
              <a:off x="3743041" y="1149351"/>
              <a:ext cx="1001558" cy="560128"/>
              <a:chOff x="2684569" y="1227351"/>
              <a:chExt cx="1045961" cy="560128"/>
            </a:xfrm>
          </p:grpSpPr>
          <p:sp>
            <p:nvSpPr>
              <p:cNvPr id="8" name="Rounded Rectangle 7"/>
              <p:cNvSpPr/>
              <p:nvPr/>
            </p:nvSpPr>
            <p:spPr>
              <a:xfrm>
                <a:off x="2746573" y="1227351"/>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ounded Rectangle 15"/>
              <p:cNvSpPr/>
              <p:nvPr/>
            </p:nvSpPr>
            <p:spPr>
              <a:xfrm>
                <a:off x="2684569" y="1260163"/>
                <a:ext cx="1045961"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kern="1200" dirty="0" smtClean="0">
                    <a:latin typeface="楷体" panose="02010609060101010101" pitchFamily="49" charset="-122"/>
                    <a:ea typeface="楷体" panose="02010609060101010101" pitchFamily="49" charset="-122"/>
                  </a:rPr>
                  <a:t>市场风险</a:t>
                </a:r>
                <a:endParaRPr lang="en-US" altLang="zh-CN" sz="1300" kern="1200" dirty="0" smtClean="0">
                  <a:latin typeface="楷体" panose="02010609060101010101" pitchFamily="49" charset="-122"/>
                  <a:ea typeface="楷体" panose="02010609060101010101" pitchFamily="49" charset="-122"/>
                </a:endParaRPr>
              </a:p>
              <a:p>
                <a:pPr lvl="0" algn="ctr" defTabSz="488950">
                  <a:lnSpc>
                    <a:spcPct val="90000"/>
                  </a:lnSpc>
                  <a:spcBef>
                    <a:spcPct val="0"/>
                  </a:spcBef>
                  <a:spcAft>
                    <a:spcPct val="35000"/>
                  </a:spcAft>
                </a:pPr>
                <a:r>
                  <a:rPr lang="zh-CN" altLang="en-US" sz="1300" kern="1200" dirty="0" smtClean="0">
                    <a:latin typeface="楷体" panose="02010609060101010101" pitchFamily="49" charset="-122"/>
                    <a:ea typeface="楷体" panose="02010609060101010101" pitchFamily="49" charset="-122"/>
                  </a:rPr>
                  <a:t>实施项目</a:t>
                </a:r>
                <a:endParaRPr lang="en-US" sz="1300" kern="1200" dirty="0">
                  <a:latin typeface="楷体" panose="02010609060101010101" pitchFamily="49" charset="-122"/>
                  <a:ea typeface="楷体" panose="02010609060101010101" pitchFamily="49" charset="-122"/>
                </a:endParaRPr>
              </a:p>
            </p:txBody>
          </p:sp>
        </p:grpSp>
      </p:grpSp>
      <p:grpSp>
        <p:nvGrpSpPr>
          <p:cNvPr id="10" name="Group 118"/>
          <p:cNvGrpSpPr/>
          <p:nvPr/>
        </p:nvGrpSpPr>
        <p:grpSpPr>
          <a:xfrm>
            <a:off x="2897573" y="2549595"/>
            <a:ext cx="1107423" cy="1734491"/>
            <a:chOff x="3238616" y="1978950"/>
            <a:chExt cx="938494" cy="1469908"/>
          </a:xfrm>
        </p:grpSpPr>
        <p:sp>
          <p:nvSpPr>
            <p:cNvPr id="11" name="Rounded Rectangle 10"/>
            <p:cNvSpPr/>
            <p:nvPr/>
          </p:nvSpPr>
          <p:spPr>
            <a:xfrm>
              <a:off x="3238616" y="1978950"/>
              <a:ext cx="844645"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2" name="Group 24"/>
            <p:cNvGrpSpPr/>
            <p:nvPr/>
          </p:nvGrpSpPr>
          <p:grpSpPr>
            <a:xfrm>
              <a:off x="3332465" y="2072059"/>
              <a:ext cx="844645" cy="560128"/>
              <a:chOff x="2255790" y="2150059"/>
              <a:chExt cx="882092" cy="560128"/>
            </a:xfrm>
          </p:grpSpPr>
          <p:sp>
            <p:nvSpPr>
              <p:cNvPr id="19" name="Rounded Rectangle 18"/>
              <p:cNvSpPr/>
              <p:nvPr/>
            </p:nvSpPr>
            <p:spPr>
              <a:xfrm>
                <a:off x="2255790" y="2150059"/>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ed Rectangle 27"/>
              <p:cNvSpPr/>
              <p:nvPr/>
            </p:nvSpPr>
            <p:spPr>
              <a:xfrm>
                <a:off x="2272196" y="2166465"/>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信息技术</a:t>
                </a:r>
                <a:r>
                  <a:rPr lang="zh-CN" altLang="en-US" sz="1300" dirty="0" smtClean="0">
                    <a:latin typeface="楷体" panose="02010609060101010101" pitchFamily="49" charset="-122"/>
                    <a:ea typeface="楷体" panose="02010609060101010101" pitchFamily="49" charset="-122"/>
                  </a:rPr>
                  <a:t>部</a:t>
                </a:r>
                <a:endParaRPr lang="en-US" sz="1300" kern="1200" dirty="0">
                  <a:latin typeface="楷体" panose="02010609060101010101" pitchFamily="49" charset="-122"/>
                  <a:ea typeface="楷体" panose="02010609060101010101" pitchFamily="49" charset="-122"/>
                </a:endParaRPr>
              </a:p>
            </p:txBody>
          </p:sp>
        </p:grpSp>
        <p:grpSp>
          <p:nvGrpSpPr>
            <p:cNvPr id="13" name="Group 77"/>
            <p:cNvGrpSpPr/>
            <p:nvPr/>
          </p:nvGrpSpPr>
          <p:grpSpPr>
            <a:xfrm>
              <a:off x="3238616" y="2539078"/>
              <a:ext cx="938494" cy="909780"/>
              <a:chOff x="3238616" y="2539078"/>
              <a:chExt cx="938494" cy="909780"/>
            </a:xfrm>
          </p:grpSpPr>
          <p:sp>
            <p:nvSpPr>
              <p:cNvPr id="14" name="Straight Connector 8"/>
              <p:cNvSpPr/>
              <p:nvPr/>
            </p:nvSpPr>
            <p:spPr>
              <a:xfrm>
                <a:off x="3617159" y="2539078"/>
                <a:ext cx="87558" cy="256541"/>
              </a:xfrm>
              <a:custGeom>
                <a:avLst/>
                <a:gdLst/>
                <a:ahLst/>
                <a:cxnLst/>
                <a:rect l="0" t="0" r="0" b="0"/>
                <a:pathLst>
                  <a:path>
                    <a:moveTo>
                      <a:pt x="45720" y="0"/>
                    </a:moveTo>
                    <a:lnTo>
                      <a:pt x="45720" y="25654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Rounded Rectangle 14"/>
              <p:cNvSpPr/>
              <p:nvPr/>
            </p:nvSpPr>
            <p:spPr>
              <a:xfrm>
                <a:off x="3238616" y="2795620"/>
                <a:ext cx="844645"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6" name="Group 26"/>
              <p:cNvGrpSpPr/>
              <p:nvPr/>
            </p:nvGrpSpPr>
            <p:grpSpPr>
              <a:xfrm>
                <a:off x="3332465" y="2888730"/>
                <a:ext cx="844645" cy="560128"/>
                <a:chOff x="2255790" y="2966730"/>
                <a:chExt cx="882092" cy="560128"/>
              </a:xfrm>
            </p:grpSpPr>
            <p:sp>
              <p:nvSpPr>
                <p:cNvPr id="17" name="Rounded Rectangle 16"/>
                <p:cNvSpPr/>
                <p:nvPr/>
              </p:nvSpPr>
              <p:spPr>
                <a:xfrm>
                  <a:off x="2255790" y="2966730"/>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ed Rectangle 30"/>
                <p:cNvSpPr/>
                <p:nvPr/>
              </p:nvSpPr>
              <p:spPr>
                <a:xfrm>
                  <a:off x="2272196" y="2983136"/>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技</a:t>
                  </a:r>
                  <a:r>
                    <a:rPr lang="zh-CN" altLang="en-US" sz="1300" dirty="0" smtClean="0">
                      <a:latin typeface="楷体" panose="02010609060101010101" pitchFamily="49" charset="-122"/>
                      <a:ea typeface="楷体" panose="02010609060101010101" pitchFamily="49" charset="-122"/>
                    </a:rPr>
                    <a:t>术专家</a:t>
                  </a:r>
                  <a:endParaRPr lang="en-US" sz="1300" kern="1200" dirty="0">
                    <a:latin typeface="楷体" panose="02010609060101010101" pitchFamily="49" charset="-122"/>
                    <a:ea typeface="楷体" panose="02010609060101010101" pitchFamily="49" charset="-122"/>
                  </a:endParaRPr>
                </a:p>
              </p:txBody>
            </p:sp>
          </p:grpSp>
        </p:grpSp>
      </p:grpSp>
      <p:grpSp>
        <p:nvGrpSpPr>
          <p:cNvPr id="21" name="Group 84"/>
          <p:cNvGrpSpPr/>
          <p:nvPr/>
        </p:nvGrpSpPr>
        <p:grpSpPr>
          <a:xfrm>
            <a:off x="582505" y="2549595"/>
            <a:ext cx="2325591" cy="2828388"/>
            <a:chOff x="1173182" y="1978950"/>
            <a:chExt cx="1970840" cy="2396939"/>
          </a:xfrm>
        </p:grpSpPr>
        <p:sp>
          <p:nvSpPr>
            <p:cNvPr id="22" name="Rounded Rectangle 21"/>
            <p:cNvSpPr/>
            <p:nvPr/>
          </p:nvSpPr>
          <p:spPr>
            <a:xfrm>
              <a:off x="1690098" y="1978950"/>
              <a:ext cx="844645"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3" name="Group 18"/>
            <p:cNvGrpSpPr/>
            <p:nvPr/>
          </p:nvGrpSpPr>
          <p:grpSpPr>
            <a:xfrm>
              <a:off x="1783948" y="2072059"/>
              <a:ext cx="844645" cy="560128"/>
              <a:chOff x="638621" y="2150059"/>
              <a:chExt cx="882092" cy="560128"/>
            </a:xfrm>
          </p:grpSpPr>
          <p:sp>
            <p:nvSpPr>
              <p:cNvPr id="41" name="Rounded Rectangle 40"/>
              <p:cNvSpPr/>
              <p:nvPr/>
            </p:nvSpPr>
            <p:spPr>
              <a:xfrm>
                <a:off x="638621" y="2150059"/>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 name="Rounded Rectangle 18"/>
              <p:cNvSpPr/>
              <p:nvPr/>
            </p:nvSpPr>
            <p:spPr>
              <a:xfrm>
                <a:off x="655027" y="2166465"/>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kern="1200" dirty="0" smtClean="0">
                    <a:latin typeface="楷体" panose="02010609060101010101" pitchFamily="49" charset="-122"/>
                    <a:ea typeface="楷体" panose="02010609060101010101" pitchFamily="49" charset="-122"/>
                  </a:rPr>
                  <a:t>风险管理部</a:t>
                </a:r>
                <a:endParaRPr lang="en-US" sz="1300" kern="1200" dirty="0">
                  <a:latin typeface="楷体" panose="02010609060101010101" pitchFamily="49" charset="-122"/>
                  <a:ea typeface="楷体" panose="02010609060101010101" pitchFamily="49" charset="-122"/>
                </a:endParaRPr>
              </a:p>
            </p:txBody>
          </p:sp>
        </p:grpSp>
        <p:grpSp>
          <p:nvGrpSpPr>
            <p:cNvPr id="24" name="Group 76"/>
            <p:cNvGrpSpPr/>
            <p:nvPr/>
          </p:nvGrpSpPr>
          <p:grpSpPr>
            <a:xfrm>
              <a:off x="1173182" y="3466109"/>
              <a:ext cx="1970840" cy="909780"/>
              <a:chOff x="1173182" y="2539078"/>
              <a:chExt cx="1970840" cy="909780"/>
            </a:xfrm>
          </p:grpSpPr>
          <p:sp>
            <p:nvSpPr>
              <p:cNvPr id="31" name="Straight Connector 10"/>
              <p:cNvSpPr/>
              <p:nvPr/>
            </p:nvSpPr>
            <p:spPr>
              <a:xfrm>
                <a:off x="2129674" y="2539078"/>
                <a:ext cx="515429" cy="256541"/>
              </a:xfrm>
              <a:custGeom>
                <a:avLst/>
                <a:gdLst/>
                <a:ahLst/>
                <a:cxnLst/>
                <a:rect l="0" t="0" r="0" b="0"/>
                <a:pathLst>
                  <a:path>
                    <a:moveTo>
                      <a:pt x="0" y="0"/>
                    </a:moveTo>
                    <a:lnTo>
                      <a:pt x="0" y="174825"/>
                    </a:lnTo>
                    <a:lnTo>
                      <a:pt x="538280" y="174825"/>
                    </a:lnTo>
                    <a:lnTo>
                      <a:pt x="538280" y="25654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Straight Connector 11"/>
              <p:cNvSpPr/>
              <p:nvPr/>
            </p:nvSpPr>
            <p:spPr>
              <a:xfrm>
                <a:off x="1595506" y="2539078"/>
                <a:ext cx="516915" cy="256541"/>
              </a:xfrm>
              <a:custGeom>
                <a:avLst/>
                <a:gdLst/>
                <a:ahLst/>
                <a:cxnLst/>
                <a:rect l="0" t="0" r="0" b="0"/>
                <a:pathLst>
                  <a:path>
                    <a:moveTo>
                      <a:pt x="539832" y="0"/>
                    </a:moveTo>
                    <a:lnTo>
                      <a:pt x="539832" y="174825"/>
                    </a:lnTo>
                    <a:lnTo>
                      <a:pt x="0" y="174825"/>
                    </a:lnTo>
                    <a:lnTo>
                      <a:pt x="0" y="25654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Rounded Rectangle 32"/>
              <p:cNvSpPr/>
              <p:nvPr/>
            </p:nvSpPr>
            <p:spPr>
              <a:xfrm>
                <a:off x="1173182" y="2795620"/>
                <a:ext cx="844645"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4" name="Group 33"/>
              <p:cNvGrpSpPr/>
              <p:nvPr/>
            </p:nvGrpSpPr>
            <p:grpSpPr>
              <a:xfrm>
                <a:off x="1267032" y="2888730"/>
                <a:ext cx="844645" cy="560128"/>
                <a:chOff x="98788" y="2966730"/>
                <a:chExt cx="882092" cy="560128"/>
              </a:xfrm>
            </p:grpSpPr>
            <p:sp>
              <p:nvSpPr>
                <p:cNvPr id="39" name="Rounded Rectangle 38"/>
                <p:cNvSpPr/>
                <p:nvPr/>
              </p:nvSpPr>
              <p:spPr>
                <a:xfrm>
                  <a:off x="98788" y="2966730"/>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0" name="Rounded Rectangle 21"/>
                <p:cNvSpPr/>
                <p:nvPr/>
              </p:nvSpPr>
              <p:spPr>
                <a:xfrm>
                  <a:off x="115194" y="2983136"/>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技</a:t>
                  </a:r>
                  <a:r>
                    <a:rPr lang="zh-CN" altLang="en-US" sz="1300" dirty="0" smtClean="0">
                      <a:latin typeface="楷体" panose="02010609060101010101" pitchFamily="49" charset="-122"/>
                      <a:ea typeface="楷体" panose="02010609060101010101" pitchFamily="49" charset="-122"/>
                    </a:rPr>
                    <a:t>术专家</a:t>
                  </a:r>
                  <a:endParaRPr lang="en-US" sz="1300" dirty="0">
                    <a:latin typeface="楷体" panose="02010609060101010101" pitchFamily="49" charset="-122"/>
                    <a:ea typeface="楷体" panose="02010609060101010101" pitchFamily="49" charset="-122"/>
                  </a:endParaRPr>
                </a:p>
              </p:txBody>
            </p:sp>
          </p:grpSp>
          <p:sp>
            <p:nvSpPr>
              <p:cNvPr id="35" name="Rounded Rectangle 34"/>
              <p:cNvSpPr/>
              <p:nvPr/>
            </p:nvSpPr>
            <p:spPr>
              <a:xfrm>
                <a:off x="2205528" y="2795620"/>
                <a:ext cx="844645"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6" name="Group 35"/>
              <p:cNvGrpSpPr/>
              <p:nvPr/>
            </p:nvGrpSpPr>
            <p:grpSpPr>
              <a:xfrm>
                <a:off x="2299377" y="2888730"/>
                <a:ext cx="844645" cy="560128"/>
                <a:chOff x="1176901" y="2966730"/>
                <a:chExt cx="882092" cy="560128"/>
              </a:xfrm>
            </p:grpSpPr>
            <p:sp>
              <p:nvSpPr>
                <p:cNvPr id="37" name="Rounded Rectangle 36"/>
                <p:cNvSpPr/>
                <p:nvPr/>
              </p:nvSpPr>
              <p:spPr>
                <a:xfrm>
                  <a:off x="1176901" y="2966730"/>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Rounded Rectangle 24"/>
                <p:cNvSpPr/>
                <p:nvPr/>
              </p:nvSpPr>
              <p:spPr>
                <a:xfrm>
                  <a:off x="1193307" y="2983136"/>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模型</a:t>
                  </a:r>
                  <a:r>
                    <a:rPr lang="zh-CN" altLang="en-US" sz="1300" kern="1200" dirty="0" smtClean="0">
                      <a:latin typeface="楷体" panose="02010609060101010101" pitchFamily="49" charset="-122"/>
                      <a:ea typeface="楷体" panose="02010609060101010101" pitchFamily="49" charset="-122"/>
                    </a:rPr>
                    <a:t>专家</a:t>
                  </a:r>
                  <a:endParaRPr lang="en-US" sz="1300" kern="1200" dirty="0">
                    <a:latin typeface="楷体" panose="02010609060101010101" pitchFamily="49" charset="-122"/>
                    <a:ea typeface="楷体" panose="02010609060101010101" pitchFamily="49" charset="-122"/>
                  </a:endParaRPr>
                </a:p>
              </p:txBody>
            </p:sp>
          </p:grpSp>
        </p:grpSp>
        <p:grpSp>
          <p:nvGrpSpPr>
            <p:cNvPr id="25" name="Group 78"/>
            <p:cNvGrpSpPr/>
            <p:nvPr/>
          </p:nvGrpSpPr>
          <p:grpSpPr>
            <a:xfrm>
              <a:off x="1737024" y="2556329"/>
              <a:ext cx="938494" cy="909780"/>
              <a:chOff x="3238616" y="2539078"/>
              <a:chExt cx="938494" cy="909780"/>
            </a:xfrm>
          </p:grpSpPr>
          <p:sp>
            <p:nvSpPr>
              <p:cNvPr id="26" name="Straight Connector 8"/>
              <p:cNvSpPr/>
              <p:nvPr/>
            </p:nvSpPr>
            <p:spPr>
              <a:xfrm>
                <a:off x="3617159" y="2539078"/>
                <a:ext cx="87558" cy="256541"/>
              </a:xfrm>
              <a:custGeom>
                <a:avLst/>
                <a:gdLst/>
                <a:ahLst/>
                <a:cxnLst/>
                <a:rect l="0" t="0" r="0" b="0"/>
                <a:pathLst>
                  <a:path>
                    <a:moveTo>
                      <a:pt x="45720" y="0"/>
                    </a:moveTo>
                    <a:lnTo>
                      <a:pt x="45720" y="25654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Rounded Rectangle 26"/>
              <p:cNvSpPr/>
              <p:nvPr/>
            </p:nvSpPr>
            <p:spPr>
              <a:xfrm>
                <a:off x="3238616" y="2795620"/>
                <a:ext cx="844645" cy="56012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8" name="Group 81"/>
              <p:cNvGrpSpPr/>
              <p:nvPr/>
            </p:nvGrpSpPr>
            <p:grpSpPr>
              <a:xfrm>
                <a:off x="3332465" y="2888730"/>
                <a:ext cx="844645" cy="560128"/>
                <a:chOff x="2255790" y="2966730"/>
                <a:chExt cx="882092" cy="560128"/>
              </a:xfrm>
            </p:grpSpPr>
            <p:sp>
              <p:nvSpPr>
                <p:cNvPr id="29" name="Rounded Rectangle 28"/>
                <p:cNvSpPr/>
                <p:nvPr/>
              </p:nvSpPr>
              <p:spPr>
                <a:xfrm>
                  <a:off x="2255790" y="2966730"/>
                  <a:ext cx="882092" cy="56012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Rounded Rectangle 30"/>
                <p:cNvSpPr/>
                <p:nvPr/>
              </p:nvSpPr>
              <p:spPr>
                <a:xfrm>
                  <a:off x="2272196" y="2983136"/>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项</a:t>
                  </a:r>
                  <a:r>
                    <a:rPr lang="zh-CN" altLang="en-US" sz="1300" dirty="0" smtClean="0">
                      <a:latin typeface="楷体" panose="02010609060101010101" pitchFamily="49" charset="-122"/>
                      <a:ea typeface="楷体" panose="02010609060101010101" pitchFamily="49" charset="-122"/>
                    </a:rPr>
                    <a:t>目经理</a:t>
                  </a:r>
                  <a:endParaRPr lang="en-US" sz="1300" kern="1200" dirty="0">
                    <a:latin typeface="楷体" panose="02010609060101010101" pitchFamily="49" charset="-122"/>
                    <a:ea typeface="楷体" panose="02010609060101010101" pitchFamily="49" charset="-122"/>
                  </a:endParaRPr>
                </a:p>
              </p:txBody>
            </p:sp>
          </p:grpSp>
        </p:grpSp>
      </p:grpSp>
      <p:sp>
        <p:nvSpPr>
          <p:cNvPr id="43" name="Rounded Rectangle 42"/>
          <p:cNvSpPr/>
          <p:nvPr/>
        </p:nvSpPr>
        <p:spPr>
          <a:xfrm>
            <a:off x="4392249" y="2559772"/>
            <a:ext cx="996681" cy="660951"/>
          </a:xfrm>
          <a:prstGeom prst="roundRect">
            <a:avLst>
              <a:gd name="adj" fmla="val 10000"/>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sp>
      <p:grpSp>
        <p:nvGrpSpPr>
          <p:cNvPr id="44" name="Group 87"/>
          <p:cNvGrpSpPr/>
          <p:nvPr/>
        </p:nvGrpSpPr>
        <p:grpSpPr>
          <a:xfrm>
            <a:off x="4502992" y="2669641"/>
            <a:ext cx="996681" cy="660951"/>
            <a:chOff x="638621" y="2150059"/>
            <a:chExt cx="882092" cy="560128"/>
          </a:xfrm>
        </p:grpSpPr>
        <p:sp>
          <p:nvSpPr>
            <p:cNvPr id="45" name="Rounded Rectangle 44"/>
            <p:cNvSpPr/>
            <p:nvPr/>
          </p:nvSpPr>
          <p:spPr>
            <a:xfrm>
              <a:off x="638621" y="2150059"/>
              <a:ext cx="882092" cy="560128"/>
            </a:xfrm>
            <a:prstGeom prst="roundRect">
              <a:avLst>
                <a:gd name="adj" fmla="val 10000"/>
              </a:avLst>
            </a:prstGeom>
            <a:ln>
              <a:solidFill>
                <a:schemeClr val="accent2">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6" name="Rounded Rectangle 18"/>
            <p:cNvSpPr/>
            <p:nvPr/>
          </p:nvSpPr>
          <p:spPr>
            <a:xfrm>
              <a:off x="655027" y="2166465"/>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300" dirty="0" smtClean="0">
                  <a:latin typeface="楷体" panose="02010609060101010101" pitchFamily="49" charset="-122"/>
                  <a:ea typeface="楷体" panose="02010609060101010101" pitchFamily="49" charset="-122"/>
                </a:rPr>
                <a:t>RM</a:t>
              </a:r>
              <a:r>
                <a:rPr lang="zh-CN" altLang="en-US" sz="1300" dirty="0" smtClean="0">
                  <a:latin typeface="楷体" panose="02010609060101010101" pitchFamily="49" charset="-122"/>
                  <a:ea typeface="楷体" panose="02010609060101010101" pitchFamily="49" charset="-122"/>
                </a:rPr>
                <a:t>团队</a:t>
              </a:r>
              <a:endParaRPr lang="en-US" sz="1300" kern="1200" dirty="0">
                <a:latin typeface="楷体" panose="02010609060101010101" pitchFamily="49" charset="-122"/>
                <a:ea typeface="楷体" panose="02010609060101010101" pitchFamily="49" charset="-122"/>
              </a:endParaRPr>
            </a:p>
          </p:txBody>
        </p:sp>
      </p:grpSp>
      <p:grpSp>
        <p:nvGrpSpPr>
          <p:cNvPr id="47" name="Group 88"/>
          <p:cNvGrpSpPr/>
          <p:nvPr/>
        </p:nvGrpSpPr>
        <p:grpSpPr>
          <a:xfrm>
            <a:off x="3782288" y="4314620"/>
            <a:ext cx="2325591" cy="1073540"/>
            <a:chOff x="1173182" y="2539078"/>
            <a:chExt cx="1970840" cy="909780"/>
          </a:xfrm>
        </p:grpSpPr>
        <p:sp>
          <p:nvSpPr>
            <p:cNvPr id="48" name="Straight Connector 10"/>
            <p:cNvSpPr/>
            <p:nvPr/>
          </p:nvSpPr>
          <p:spPr>
            <a:xfrm>
              <a:off x="2129674" y="2539078"/>
              <a:ext cx="515429" cy="256541"/>
            </a:xfrm>
            <a:custGeom>
              <a:avLst/>
              <a:gdLst/>
              <a:ahLst/>
              <a:cxnLst/>
              <a:rect l="0" t="0" r="0" b="0"/>
              <a:pathLst>
                <a:path>
                  <a:moveTo>
                    <a:pt x="0" y="0"/>
                  </a:moveTo>
                  <a:lnTo>
                    <a:pt x="0" y="174825"/>
                  </a:lnTo>
                  <a:lnTo>
                    <a:pt x="538280" y="174825"/>
                  </a:lnTo>
                  <a:lnTo>
                    <a:pt x="538280" y="256541"/>
                  </a:lnTo>
                </a:path>
              </a:pathLst>
            </a:custGeom>
            <a:noFill/>
            <a:ln>
              <a:solidFill>
                <a:schemeClr val="accent2">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Straight Connector 11"/>
            <p:cNvSpPr/>
            <p:nvPr/>
          </p:nvSpPr>
          <p:spPr>
            <a:xfrm>
              <a:off x="1595506" y="2539078"/>
              <a:ext cx="516915" cy="256541"/>
            </a:xfrm>
            <a:custGeom>
              <a:avLst/>
              <a:gdLst/>
              <a:ahLst/>
              <a:cxnLst/>
              <a:rect l="0" t="0" r="0" b="0"/>
              <a:pathLst>
                <a:path>
                  <a:moveTo>
                    <a:pt x="539832" y="0"/>
                  </a:moveTo>
                  <a:lnTo>
                    <a:pt x="539832" y="174825"/>
                  </a:lnTo>
                  <a:lnTo>
                    <a:pt x="0" y="174825"/>
                  </a:lnTo>
                  <a:lnTo>
                    <a:pt x="0" y="256541"/>
                  </a:lnTo>
                </a:path>
              </a:pathLst>
            </a:custGeom>
            <a:noFill/>
            <a:ln>
              <a:solidFill>
                <a:schemeClr val="accent2">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0" name="Rounded Rectangle 49"/>
            <p:cNvSpPr/>
            <p:nvPr/>
          </p:nvSpPr>
          <p:spPr>
            <a:xfrm>
              <a:off x="1173182" y="2795620"/>
              <a:ext cx="844645" cy="560128"/>
            </a:xfrm>
            <a:prstGeom prst="roundRect">
              <a:avLst>
                <a:gd name="adj" fmla="val 10000"/>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sp>
        <p:grpSp>
          <p:nvGrpSpPr>
            <p:cNvPr id="51" name="Group 98"/>
            <p:cNvGrpSpPr/>
            <p:nvPr/>
          </p:nvGrpSpPr>
          <p:grpSpPr>
            <a:xfrm>
              <a:off x="1267032" y="2888730"/>
              <a:ext cx="844645" cy="560128"/>
              <a:chOff x="98788" y="2966730"/>
              <a:chExt cx="882092" cy="560128"/>
            </a:xfrm>
          </p:grpSpPr>
          <p:sp>
            <p:nvSpPr>
              <p:cNvPr id="56" name="Rounded Rectangle 55"/>
              <p:cNvSpPr/>
              <p:nvPr/>
            </p:nvSpPr>
            <p:spPr>
              <a:xfrm>
                <a:off x="98788" y="2966730"/>
                <a:ext cx="882092" cy="560128"/>
              </a:xfrm>
              <a:prstGeom prst="roundRect">
                <a:avLst>
                  <a:gd name="adj" fmla="val 10000"/>
                </a:avLst>
              </a:prstGeom>
              <a:ln>
                <a:solidFill>
                  <a:schemeClr val="accent2">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7" name="Rounded Rectangle 21"/>
              <p:cNvSpPr/>
              <p:nvPr/>
            </p:nvSpPr>
            <p:spPr>
              <a:xfrm>
                <a:off x="115194" y="2983136"/>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技</a:t>
                </a:r>
                <a:r>
                  <a:rPr lang="zh-CN" altLang="en-US" sz="1300" dirty="0" smtClean="0">
                    <a:latin typeface="楷体" panose="02010609060101010101" pitchFamily="49" charset="-122"/>
                    <a:ea typeface="楷体" panose="02010609060101010101" pitchFamily="49" charset="-122"/>
                  </a:rPr>
                  <a:t>术顾问</a:t>
                </a:r>
                <a:endParaRPr lang="en-US" sz="1300" dirty="0">
                  <a:latin typeface="楷体" panose="02010609060101010101" pitchFamily="49" charset="-122"/>
                  <a:ea typeface="楷体" panose="02010609060101010101" pitchFamily="49" charset="-122"/>
                </a:endParaRPr>
              </a:p>
            </p:txBody>
          </p:sp>
        </p:grpSp>
        <p:sp>
          <p:nvSpPr>
            <p:cNvPr id="52" name="Rounded Rectangle 51"/>
            <p:cNvSpPr/>
            <p:nvPr/>
          </p:nvSpPr>
          <p:spPr>
            <a:xfrm>
              <a:off x="2205528" y="2795620"/>
              <a:ext cx="844645" cy="560128"/>
            </a:xfrm>
            <a:prstGeom prst="roundRect">
              <a:avLst>
                <a:gd name="adj" fmla="val 10000"/>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sp>
        <p:grpSp>
          <p:nvGrpSpPr>
            <p:cNvPr id="53" name="Group 100"/>
            <p:cNvGrpSpPr/>
            <p:nvPr/>
          </p:nvGrpSpPr>
          <p:grpSpPr>
            <a:xfrm>
              <a:off x="2299377" y="2888730"/>
              <a:ext cx="844645" cy="560128"/>
              <a:chOff x="1176901" y="2966730"/>
              <a:chExt cx="882092" cy="560128"/>
            </a:xfrm>
          </p:grpSpPr>
          <p:sp>
            <p:nvSpPr>
              <p:cNvPr id="54" name="Rounded Rectangle 53"/>
              <p:cNvSpPr/>
              <p:nvPr/>
            </p:nvSpPr>
            <p:spPr>
              <a:xfrm>
                <a:off x="1176901" y="2966730"/>
                <a:ext cx="882092" cy="560128"/>
              </a:xfrm>
              <a:prstGeom prst="roundRect">
                <a:avLst>
                  <a:gd name="adj" fmla="val 10000"/>
                </a:avLst>
              </a:prstGeom>
              <a:ln>
                <a:solidFill>
                  <a:schemeClr val="accent2">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Rounded Rectangle 24"/>
              <p:cNvSpPr/>
              <p:nvPr/>
            </p:nvSpPr>
            <p:spPr>
              <a:xfrm>
                <a:off x="1193307" y="2983137"/>
                <a:ext cx="849281" cy="527316"/>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业</a:t>
                </a:r>
                <a:r>
                  <a:rPr lang="zh-CN" altLang="en-US" sz="1300" dirty="0" smtClean="0">
                    <a:latin typeface="楷体" panose="02010609060101010101" pitchFamily="49" charset="-122"/>
                    <a:ea typeface="楷体" panose="02010609060101010101" pitchFamily="49" charset="-122"/>
                  </a:rPr>
                  <a:t>务顾问</a:t>
                </a:r>
                <a:endParaRPr lang="en-US" sz="1300" kern="1200" dirty="0">
                  <a:latin typeface="楷体" panose="02010609060101010101" pitchFamily="49" charset="-122"/>
                  <a:ea typeface="楷体" panose="02010609060101010101" pitchFamily="49" charset="-122"/>
                </a:endParaRPr>
              </a:p>
            </p:txBody>
          </p:sp>
        </p:grpSp>
      </p:grpSp>
      <p:grpSp>
        <p:nvGrpSpPr>
          <p:cNvPr id="58" name="Group 89"/>
          <p:cNvGrpSpPr/>
          <p:nvPr/>
        </p:nvGrpSpPr>
        <p:grpSpPr>
          <a:xfrm>
            <a:off x="4447622" y="3241079"/>
            <a:ext cx="1107423" cy="1073540"/>
            <a:chOff x="3238616" y="2539078"/>
            <a:chExt cx="938494" cy="909780"/>
          </a:xfrm>
        </p:grpSpPr>
        <p:sp>
          <p:nvSpPr>
            <p:cNvPr id="59" name="Straight Connector 8"/>
            <p:cNvSpPr/>
            <p:nvPr/>
          </p:nvSpPr>
          <p:spPr>
            <a:xfrm>
              <a:off x="3617159" y="2539078"/>
              <a:ext cx="87558" cy="256541"/>
            </a:xfrm>
            <a:custGeom>
              <a:avLst/>
              <a:gdLst/>
              <a:ahLst/>
              <a:cxnLst/>
              <a:rect l="0" t="0" r="0" b="0"/>
              <a:pathLst>
                <a:path>
                  <a:moveTo>
                    <a:pt x="45720" y="0"/>
                  </a:moveTo>
                  <a:lnTo>
                    <a:pt x="45720" y="256541"/>
                  </a:lnTo>
                </a:path>
              </a:pathLst>
            </a:custGeom>
            <a:noFill/>
            <a:ln>
              <a:solidFill>
                <a:schemeClr val="accent2">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Rounded Rectangle 59"/>
            <p:cNvSpPr/>
            <p:nvPr/>
          </p:nvSpPr>
          <p:spPr>
            <a:xfrm>
              <a:off x="3238616" y="2795620"/>
              <a:ext cx="844645" cy="560128"/>
            </a:xfrm>
            <a:prstGeom prst="roundRect">
              <a:avLst>
                <a:gd name="adj" fmla="val 10000"/>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sp>
        <p:grpSp>
          <p:nvGrpSpPr>
            <p:cNvPr id="61" name="Group 92"/>
            <p:cNvGrpSpPr/>
            <p:nvPr/>
          </p:nvGrpSpPr>
          <p:grpSpPr>
            <a:xfrm>
              <a:off x="3332465" y="2888730"/>
              <a:ext cx="844645" cy="560128"/>
              <a:chOff x="2255790" y="2966730"/>
              <a:chExt cx="882092" cy="560128"/>
            </a:xfrm>
          </p:grpSpPr>
          <p:sp>
            <p:nvSpPr>
              <p:cNvPr id="62" name="Rounded Rectangle 61"/>
              <p:cNvSpPr/>
              <p:nvPr/>
            </p:nvSpPr>
            <p:spPr>
              <a:xfrm>
                <a:off x="2255790" y="2966730"/>
                <a:ext cx="882092" cy="560128"/>
              </a:xfrm>
              <a:prstGeom prst="roundRect">
                <a:avLst>
                  <a:gd name="adj" fmla="val 10000"/>
                </a:avLst>
              </a:prstGeom>
              <a:ln>
                <a:solidFill>
                  <a:schemeClr val="accent2">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Rounded Rectangle 30"/>
              <p:cNvSpPr/>
              <p:nvPr/>
            </p:nvSpPr>
            <p:spPr>
              <a:xfrm>
                <a:off x="2272196" y="2983136"/>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客户</a:t>
                </a:r>
                <a:r>
                  <a:rPr lang="zh-CN" altLang="en-US" sz="1300" dirty="0" smtClean="0">
                    <a:latin typeface="楷体" panose="02010609060101010101" pitchFamily="49" charset="-122"/>
                    <a:ea typeface="楷体" panose="02010609060101010101" pitchFamily="49" charset="-122"/>
                  </a:rPr>
                  <a:t>经理</a:t>
                </a:r>
                <a:endParaRPr lang="en-US" sz="1300" kern="1200" dirty="0">
                  <a:latin typeface="楷体" panose="02010609060101010101" pitchFamily="49" charset="-122"/>
                  <a:ea typeface="楷体" panose="02010609060101010101" pitchFamily="49" charset="-122"/>
                </a:endParaRPr>
              </a:p>
            </p:txBody>
          </p:sp>
        </p:grpSp>
      </p:grpSp>
      <p:grpSp>
        <p:nvGrpSpPr>
          <p:cNvPr id="64" name="Group 117"/>
          <p:cNvGrpSpPr/>
          <p:nvPr/>
        </p:nvGrpSpPr>
        <p:grpSpPr>
          <a:xfrm>
            <a:off x="6248078" y="2559772"/>
            <a:ext cx="2311563" cy="2817146"/>
            <a:chOff x="6241921" y="1978949"/>
            <a:chExt cx="1958952" cy="2387412"/>
          </a:xfrm>
        </p:grpSpPr>
        <p:grpSp>
          <p:nvGrpSpPr>
            <p:cNvPr id="65" name="Group 108"/>
            <p:cNvGrpSpPr/>
            <p:nvPr/>
          </p:nvGrpSpPr>
          <p:grpSpPr>
            <a:xfrm>
              <a:off x="6567210" y="1978949"/>
              <a:ext cx="938494" cy="653238"/>
              <a:chOff x="7484050" y="1978949"/>
              <a:chExt cx="938494" cy="653238"/>
            </a:xfrm>
          </p:grpSpPr>
          <p:sp>
            <p:nvSpPr>
              <p:cNvPr id="84" name="Rounded Rectangle 83"/>
              <p:cNvSpPr/>
              <p:nvPr/>
            </p:nvSpPr>
            <p:spPr>
              <a:xfrm>
                <a:off x="7484050" y="1978949"/>
                <a:ext cx="844645" cy="560128"/>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85" name="Group 32"/>
              <p:cNvGrpSpPr/>
              <p:nvPr/>
            </p:nvGrpSpPr>
            <p:grpSpPr>
              <a:xfrm>
                <a:off x="7577899" y="2072059"/>
                <a:ext cx="844645" cy="560128"/>
                <a:chOff x="5096795" y="2140078"/>
                <a:chExt cx="882092" cy="560128"/>
              </a:xfrm>
            </p:grpSpPr>
            <p:sp>
              <p:nvSpPr>
                <p:cNvPr id="86" name="Rounded Rectangle 85"/>
                <p:cNvSpPr/>
                <p:nvPr/>
              </p:nvSpPr>
              <p:spPr>
                <a:xfrm>
                  <a:off x="5096795" y="2140078"/>
                  <a:ext cx="882092" cy="560128"/>
                </a:xfrm>
                <a:prstGeom prst="roundRect">
                  <a:avLst>
                    <a:gd name="adj" fmla="val 10000"/>
                  </a:avLst>
                </a:prstGeom>
                <a:ln>
                  <a:solidFill>
                    <a:schemeClr val="accent4">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7" name="Rounded Rectangle 39"/>
                <p:cNvSpPr/>
                <p:nvPr/>
              </p:nvSpPr>
              <p:spPr>
                <a:xfrm>
                  <a:off x="5113201" y="2156484"/>
                  <a:ext cx="796166"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kern="1200" dirty="0" smtClean="0">
                      <a:latin typeface="楷体" panose="02010609060101010101" pitchFamily="49" charset="-122"/>
                      <a:ea typeface="楷体" panose="02010609060101010101" pitchFamily="49" charset="-122"/>
                    </a:rPr>
                    <a:t>实施团队</a:t>
                  </a:r>
                  <a:endParaRPr lang="en-US" sz="1300" kern="1200" dirty="0">
                    <a:latin typeface="楷体" panose="02010609060101010101" pitchFamily="49" charset="-122"/>
                    <a:ea typeface="楷体" panose="02010609060101010101" pitchFamily="49" charset="-122"/>
                  </a:endParaRPr>
                </a:p>
              </p:txBody>
            </p:sp>
          </p:grpSp>
        </p:grpSp>
        <p:grpSp>
          <p:nvGrpSpPr>
            <p:cNvPr id="66" name="Group 116"/>
            <p:cNvGrpSpPr/>
            <p:nvPr/>
          </p:nvGrpSpPr>
          <p:grpSpPr>
            <a:xfrm>
              <a:off x="6241921" y="2795619"/>
              <a:ext cx="1958952" cy="1570742"/>
              <a:chOff x="6172913" y="2795619"/>
              <a:chExt cx="1958952" cy="1570742"/>
            </a:xfrm>
          </p:grpSpPr>
          <p:grpSp>
            <p:nvGrpSpPr>
              <p:cNvPr id="68" name="Group 107"/>
              <p:cNvGrpSpPr/>
              <p:nvPr/>
            </p:nvGrpSpPr>
            <p:grpSpPr>
              <a:xfrm>
                <a:off x="6172913" y="3466109"/>
                <a:ext cx="1958952" cy="900252"/>
                <a:chOff x="6913195" y="2539078"/>
                <a:chExt cx="1958952" cy="900252"/>
              </a:xfrm>
            </p:grpSpPr>
            <p:sp>
              <p:nvSpPr>
                <p:cNvPr id="74" name="Straight Connector 3"/>
                <p:cNvSpPr/>
                <p:nvPr/>
              </p:nvSpPr>
              <p:spPr>
                <a:xfrm>
                  <a:off x="7932251" y="2539078"/>
                  <a:ext cx="376636" cy="247014"/>
                </a:xfrm>
                <a:custGeom>
                  <a:avLst/>
                  <a:gdLst/>
                  <a:ahLst/>
                  <a:cxnLst/>
                  <a:rect l="0" t="0" r="0" b="0"/>
                  <a:pathLst>
                    <a:path>
                      <a:moveTo>
                        <a:pt x="0" y="0"/>
                      </a:moveTo>
                      <a:lnTo>
                        <a:pt x="0" y="165298"/>
                      </a:lnTo>
                      <a:lnTo>
                        <a:pt x="393334" y="165298"/>
                      </a:lnTo>
                      <a:lnTo>
                        <a:pt x="393334" y="247014"/>
                      </a:lnTo>
                    </a:path>
                  </a:pathLst>
                </a:custGeom>
                <a:noFill/>
                <a:ln>
                  <a:solidFill>
                    <a:schemeClr val="accent4">
                      <a:lumMod val="75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5" name="Straight Connector 4"/>
                <p:cNvSpPr/>
                <p:nvPr/>
              </p:nvSpPr>
              <p:spPr>
                <a:xfrm>
                  <a:off x="7335518" y="2539078"/>
                  <a:ext cx="570855" cy="247014"/>
                </a:xfrm>
                <a:custGeom>
                  <a:avLst/>
                  <a:gdLst/>
                  <a:ahLst/>
                  <a:cxnLst/>
                  <a:rect l="0" t="0" r="0" b="0"/>
                  <a:pathLst>
                    <a:path>
                      <a:moveTo>
                        <a:pt x="596163" y="0"/>
                      </a:moveTo>
                      <a:lnTo>
                        <a:pt x="596163" y="165298"/>
                      </a:lnTo>
                      <a:lnTo>
                        <a:pt x="0" y="165298"/>
                      </a:lnTo>
                      <a:lnTo>
                        <a:pt x="0" y="247014"/>
                      </a:lnTo>
                    </a:path>
                  </a:pathLst>
                </a:custGeom>
                <a:noFill/>
                <a:ln>
                  <a:solidFill>
                    <a:schemeClr val="accent4">
                      <a:lumMod val="75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6" name="Rounded Rectangle 75"/>
                <p:cNvSpPr/>
                <p:nvPr/>
              </p:nvSpPr>
              <p:spPr>
                <a:xfrm>
                  <a:off x="6913195" y="2786092"/>
                  <a:ext cx="844645" cy="560128"/>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77" name="Group 34"/>
                <p:cNvGrpSpPr/>
                <p:nvPr/>
              </p:nvGrpSpPr>
              <p:grpSpPr>
                <a:xfrm>
                  <a:off x="7007045" y="2879202"/>
                  <a:ext cx="844645" cy="560128"/>
                  <a:chOff x="4500632" y="2947221"/>
                  <a:chExt cx="882092" cy="560128"/>
                </a:xfrm>
              </p:grpSpPr>
              <p:sp>
                <p:nvSpPr>
                  <p:cNvPr id="82" name="Rounded Rectangle 81"/>
                  <p:cNvSpPr/>
                  <p:nvPr/>
                </p:nvSpPr>
                <p:spPr>
                  <a:xfrm>
                    <a:off x="4500632" y="2947221"/>
                    <a:ext cx="882092" cy="560128"/>
                  </a:xfrm>
                  <a:prstGeom prst="roundRect">
                    <a:avLst>
                      <a:gd name="adj" fmla="val 10000"/>
                    </a:avLst>
                  </a:prstGeom>
                  <a:ln>
                    <a:solidFill>
                      <a:schemeClr val="accent4">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3" name="Rounded Rectangle 42"/>
                  <p:cNvSpPr/>
                  <p:nvPr/>
                </p:nvSpPr>
                <p:spPr>
                  <a:xfrm>
                    <a:off x="4517038" y="2963627"/>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smtClean="0">
                        <a:latin typeface="楷体" panose="02010609060101010101" pitchFamily="49" charset="-122"/>
                        <a:ea typeface="楷体" panose="02010609060101010101" pitchFamily="49" charset="-122"/>
                      </a:rPr>
                      <a:t>业务顾问</a:t>
                    </a:r>
                    <a:endParaRPr lang="en-US" sz="1300" dirty="0">
                      <a:latin typeface="楷体" panose="02010609060101010101" pitchFamily="49" charset="-122"/>
                      <a:ea typeface="楷体" panose="02010609060101010101" pitchFamily="49" charset="-122"/>
                    </a:endParaRPr>
                  </a:p>
                </p:txBody>
              </p:sp>
            </p:grpSp>
            <p:sp>
              <p:nvSpPr>
                <p:cNvPr id="78" name="Rounded Rectangle 77"/>
                <p:cNvSpPr/>
                <p:nvPr/>
              </p:nvSpPr>
              <p:spPr>
                <a:xfrm>
                  <a:off x="7933652" y="2786092"/>
                  <a:ext cx="844645" cy="560128"/>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79" name="Group 36"/>
                <p:cNvGrpSpPr/>
                <p:nvPr/>
              </p:nvGrpSpPr>
              <p:grpSpPr>
                <a:xfrm>
                  <a:off x="8024970" y="2879202"/>
                  <a:ext cx="847177" cy="560128"/>
                  <a:chOff x="5563686" y="2947221"/>
                  <a:chExt cx="884736" cy="560128"/>
                </a:xfrm>
              </p:grpSpPr>
              <p:sp>
                <p:nvSpPr>
                  <p:cNvPr id="80" name="Rounded Rectangle 79"/>
                  <p:cNvSpPr/>
                  <p:nvPr/>
                </p:nvSpPr>
                <p:spPr>
                  <a:xfrm>
                    <a:off x="5566330" y="2947221"/>
                    <a:ext cx="882092" cy="560128"/>
                  </a:xfrm>
                  <a:prstGeom prst="roundRect">
                    <a:avLst>
                      <a:gd name="adj" fmla="val 10000"/>
                    </a:avLst>
                  </a:prstGeom>
                  <a:ln>
                    <a:solidFill>
                      <a:schemeClr val="accent4">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1" name="Rounded Rectangle 45"/>
                  <p:cNvSpPr/>
                  <p:nvPr/>
                </p:nvSpPr>
                <p:spPr>
                  <a:xfrm>
                    <a:off x="5563686" y="2963627"/>
                    <a:ext cx="849280"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软</a:t>
                    </a:r>
                    <a:r>
                      <a:rPr lang="zh-CN" altLang="en-US" sz="1300" dirty="0" smtClean="0">
                        <a:latin typeface="楷体" panose="02010609060101010101" pitchFamily="49" charset="-122"/>
                        <a:ea typeface="楷体" panose="02010609060101010101" pitchFamily="49" charset="-122"/>
                      </a:rPr>
                      <a:t>件工程师</a:t>
                    </a:r>
                    <a:endParaRPr lang="en-US" sz="1300" dirty="0">
                      <a:latin typeface="楷体" panose="02010609060101010101" pitchFamily="49" charset="-122"/>
                      <a:ea typeface="楷体" panose="02010609060101010101" pitchFamily="49" charset="-122"/>
                    </a:endParaRPr>
                  </a:p>
                </p:txBody>
              </p:sp>
            </p:grpSp>
          </p:grpSp>
          <p:grpSp>
            <p:nvGrpSpPr>
              <p:cNvPr id="69" name="Group 109"/>
              <p:cNvGrpSpPr/>
              <p:nvPr/>
            </p:nvGrpSpPr>
            <p:grpSpPr>
              <a:xfrm>
                <a:off x="6588705" y="2795619"/>
                <a:ext cx="938494" cy="653238"/>
                <a:chOff x="7484050" y="1978949"/>
                <a:chExt cx="938494" cy="653238"/>
              </a:xfrm>
            </p:grpSpPr>
            <p:sp>
              <p:nvSpPr>
                <p:cNvPr id="70" name="Rounded Rectangle 69"/>
                <p:cNvSpPr/>
                <p:nvPr/>
              </p:nvSpPr>
              <p:spPr>
                <a:xfrm>
                  <a:off x="7484050" y="1978949"/>
                  <a:ext cx="844645" cy="560128"/>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71" name="Group 111"/>
                <p:cNvGrpSpPr/>
                <p:nvPr/>
              </p:nvGrpSpPr>
              <p:grpSpPr>
                <a:xfrm>
                  <a:off x="7577899" y="2072059"/>
                  <a:ext cx="844645" cy="560128"/>
                  <a:chOff x="5096795" y="2140078"/>
                  <a:chExt cx="882092" cy="560128"/>
                </a:xfrm>
              </p:grpSpPr>
              <p:sp>
                <p:nvSpPr>
                  <p:cNvPr id="72" name="Rounded Rectangle 71"/>
                  <p:cNvSpPr/>
                  <p:nvPr/>
                </p:nvSpPr>
                <p:spPr>
                  <a:xfrm>
                    <a:off x="5096795" y="2140078"/>
                    <a:ext cx="882092" cy="560128"/>
                  </a:xfrm>
                  <a:prstGeom prst="roundRect">
                    <a:avLst>
                      <a:gd name="adj" fmla="val 10000"/>
                    </a:avLst>
                  </a:prstGeom>
                  <a:ln>
                    <a:solidFill>
                      <a:schemeClr val="accent4">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3" name="Rounded Rectangle 39"/>
                  <p:cNvSpPr/>
                  <p:nvPr/>
                </p:nvSpPr>
                <p:spPr>
                  <a:xfrm>
                    <a:off x="5113201" y="2156484"/>
                    <a:ext cx="796166" cy="5273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300" dirty="0">
                        <a:latin typeface="楷体" panose="02010609060101010101" pitchFamily="49" charset="-122"/>
                        <a:ea typeface="楷体" panose="02010609060101010101" pitchFamily="49" charset="-122"/>
                      </a:rPr>
                      <a:t>项目经理</a:t>
                    </a:r>
                    <a:endParaRPr lang="en-US" sz="1300" kern="1200" dirty="0">
                      <a:latin typeface="楷体" panose="02010609060101010101" pitchFamily="49" charset="-122"/>
                      <a:ea typeface="楷体" panose="02010609060101010101" pitchFamily="49" charset="-122"/>
                    </a:endParaRPr>
                  </a:p>
                </p:txBody>
              </p:sp>
            </p:grpSp>
          </p:grpSp>
        </p:grpSp>
        <p:cxnSp>
          <p:nvCxnSpPr>
            <p:cNvPr id="67" name="Straight Connector 66"/>
            <p:cNvCxnSpPr>
              <a:stCxn id="86" idx="2"/>
              <a:endCxn id="70" idx="0"/>
            </p:cNvCxnSpPr>
            <p:nvPr/>
          </p:nvCxnSpPr>
          <p:spPr>
            <a:xfrm flipH="1">
              <a:off x="7080036" y="2632187"/>
              <a:ext cx="3346" cy="163432"/>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grpSp>
      <p:cxnSp>
        <p:nvCxnSpPr>
          <p:cNvPr id="88" name="Elbow Connector 87"/>
          <p:cNvCxnSpPr>
            <a:stCxn id="8" idx="2"/>
            <a:endCxn id="22" idx="0"/>
          </p:cNvCxnSpPr>
          <p:nvPr/>
        </p:nvCxnSpPr>
        <p:spPr>
          <a:xfrm rot="5400000">
            <a:off x="2757729" y="1103626"/>
            <a:ext cx="379048" cy="2512889"/>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9" name="Elbow Connector 88"/>
          <p:cNvCxnSpPr/>
          <p:nvPr/>
        </p:nvCxnSpPr>
        <p:spPr>
          <a:xfrm rot="16200000" flipH="1">
            <a:off x="5503982" y="872422"/>
            <a:ext cx="389225" cy="298547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1" idx="0"/>
          </p:cNvCxnSpPr>
          <p:nvPr/>
        </p:nvCxnSpPr>
        <p:spPr>
          <a:xfrm>
            <a:off x="3395913" y="2365158"/>
            <a:ext cx="1" cy="184436"/>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943085" y="2391989"/>
            <a:ext cx="1" cy="18443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00618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楷体" pitchFamily="49" charset="-122"/>
                <a:ea typeface="楷体" pitchFamily="49" charset="-122"/>
                <a:cs typeface="微软雅黑"/>
              </a:rPr>
              <a:t>经验总结</a:t>
            </a:r>
            <a:endParaRPr kumimoji="1" lang="zh-CN" altLang="en-US" dirty="0">
              <a:latin typeface="楷体" pitchFamily="49" charset="-122"/>
              <a:ea typeface="楷体" pitchFamily="49" charset="-122"/>
              <a:cs typeface="微软雅黑"/>
            </a:endParaRPr>
          </a:p>
        </p:txBody>
      </p:sp>
      <p:sp>
        <p:nvSpPr>
          <p:cNvPr id="5" name="TextBox 9"/>
          <p:cNvSpPr txBox="1"/>
          <p:nvPr/>
        </p:nvSpPr>
        <p:spPr>
          <a:xfrm>
            <a:off x="623393" y="876956"/>
            <a:ext cx="8086268" cy="6001643"/>
          </a:xfrm>
          <a:prstGeom prst="rect">
            <a:avLst/>
          </a:prstGeom>
          <a:noFill/>
        </p:spPr>
        <p:txBody>
          <a:bodyPr wrap="square" rtlCol="0">
            <a:spAutoFit/>
          </a:bodyPr>
          <a:lstStyle/>
          <a:p>
            <a:pPr indent="457200" defTabSz="914400" eaLnBrk="0" fontAlgn="base" hangingPunct="0">
              <a:lnSpc>
                <a:spcPct val="150000"/>
              </a:lnSpc>
              <a:spcBef>
                <a:spcPct val="0"/>
              </a:spcBef>
              <a:spcAft>
                <a:spcPct val="0"/>
              </a:spcAft>
            </a:pPr>
            <a:r>
              <a:rPr lang="zh-CN" altLang="en-US" sz="1600" dirty="0" smtClean="0">
                <a:solidFill>
                  <a:srgbClr val="000000"/>
                </a:solidFill>
                <a:latin typeface="楷体" pitchFamily="49" charset="-122"/>
                <a:ea typeface="楷体" pitchFamily="49" charset="-122"/>
              </a:rPr>
              <a:t>市场风险管理信息系统是系统工程，受监管、内部管理、系统构建顺序的依赖。且可借鉴的经验少，项目结果非常依赖产品和实施方法的成熟程度。近几年银行和券商项目交付时间和质量都收益。</a:t>
            </a:r>
            <a:endParaRPr lang="en-US" altLang="zh-CN" sz="1600" b="1" dirty="0">
              <a:solidFill>
                <a:srgbClr val="000000"/>
              </a:solidFill>
              <a:latin typeface="楷体" pitchFamily="49" charset="-122"/>
              <a:ea typeface="楷体" pitchFamily="49" charset="-122"/>
            </a:endParaRPr>
          </a:p>
          <a:p>
            <a:pPr lvl="1" defTabSz="914400" eaLnBrk="0" fontAlgn="base" hangingPunct="0">
              <a:lnSpc>
                <a:spcPct val="150000"/>
              </a:lnSpc>
              <a:spcBef>
                <a:spcPct val="0"/>
              </a:spcBef>
              <a:spcAft>
                <a:spcPct val="0"/>
              </a:spcAft>
            </a:pPr>
            <a:r>
              <a:rPr lang="zh-CN" altLang="en-US" sz="1600" b="1" dirty="0">
                <a:solidFill>
                  <a:srgbClr val="000000"/>
                </a:solidFill>
                <a:latin typeface="楷体" pitchFamily="49" charset="-122"/>
                <a:ea typeface="楷体" pitchFamily="49" charset="-122"/>
              </a:rPr>
              <a:t>协调配合</a:t>
            </a:r>
            <a:endParaRPr lang="en-US" altLang="zh-CN" sz="1600" b="1" dirty="0">
              <a:solidFill>
                <a:srgbClr val="000000"/>
              </a:solidFill>
              <a:latin typeface="楷体" pitchFamily="49" charset="-122"/>
              <a:ea typeface="楷体" pitchFamily="49" charset="-122"/>
            </a:endParaRP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甲方的协调，决策</a:t>
            </a:r>
            <a:endParaRPr lang="en-US" altLang="zh-CN" sz="1600" dirty="0">
              <a:solidFill>
                <a:srgbClr val="000000"/>
              </a:solidFill>
              <a:latin typeface="楷体" pitchFamily="49" charset="-122"/>
              <a:ea typeface="楷体" pitchFamily="49" charset="-122"/>
            </a:endParaRP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里程碑明确定义，坚决执行</a:t>
            </a:r>
            <a:endParaRPr lang="en-US" altLang="zh-CN" sz="1600" dirty="0">
              <a:solidFill>
                <a:srgbClr val="000000"/>
              </a:solidFill>
              <a:latin typeface="楷体" pitchFamily="49" charset="-122"/>
              <a:ea typeface="楷体" pitchFamily="49" charset="-122"/>
            </a:endParaRP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单任务，唯一责任人</a:t>
            </a:r>
            <a:endParaRPr lang="en-US" altLang="zh-CN" sz="1600" dirty="0">
              <a:solidFill>
                <a:srgbClr val="000000"/>
              </a:solidFill>
              <a:latin typeface="楷体" pitchFamily="49" charset="-122"/>
              <a:ea typeface="楷体" pitchFamily="49" charset="-122"/>
            </a:endParaRPr>
          </a:p>
          <a:p>
            <a:pPr lvl="1" defTabSz="914400" eaLnBrk="0" fontAlgn="base" hangingPunct="0">
              <a:lnSpc>
                <a:spcPct val="150000"/>
              </a:lnSpc>
              <a:spcBef>
                <a:spcPct val="0"/>
              </a:spcBef>
              <a:spcAft>
                <a:spcPct val="0"/>
              </a:spcAft>
            </a:pPr>
            <a:r>
              <a:rPr lang="zh-CN" altLang="en-US" sz="1600" b="1" dirty="0">
                <a:solidFill>
                  <a:srgbClr val="000000"/>
                </a:solidFill>
                <a:latin typeface="楷体" pitchFamily="49" charset="-122"/>
                <a:ea typeface="楷体" pitchFamily="49" charset="-122"/>
              </a:rPr>
              <a:t>数据准备</a:t>
            </a:r>
            <a:endParaRPr lang="en-US" altLang="zh-CN" sz="1600" b="1" dirty="0">
              <a:solidFill>
                <a:srgbClr val="000000"/>
              </a:solidFill>
              <a:latin typeface="楷体" pitchFamily="49" charset="-122"/>
              <a:ea typeface="楷体" pitchFamily="49" charset="-122"/>
            </a:endParaRP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上游系统数据准备：业务源系统、数据仓库、资讯数据</a:t>
            </a: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检查整理全部头寸：按照分析维度全面检查持仓</a:t>
            </a: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应用功能：各系统码值对应、前台系统查遗补缺</a:t>
            </a:r>
            <a:endParaRPr lang="en-US" altLang="zh-CN" sz="1600" dirty="0">
              <a:solidFill>
                <a:srgbClr val="000000"/>
              </a:solidFill>
              <a:latin typeface="楷体" pitchFamily="49" charset="-122"/>
              <a:ea typeface="楷体" pitchFamily="49" charset="-122"/>
            </a:endParaRPr>
          </a:p>
          <a:p>
            <a:pPr lvl="1" defTabSz="914400" eaLnBrk="0" fontAlgn="base" hangingPunct="0">
              <a:lnSpc>
                <a:spcPct val="150000"/>
              </a:lnSpc>
              <a:spcBef>
                <a:spcPct val="0"/>
              </a:spcBef>
              <a:spcAft>
                <a:spcPct val="0"/>
              </a:spcAft>
            </a:pPr>
            <a:r>
              <a:rPr lang="zh-CN" altLang="en-US" sz="1600" b="1" dirty="0">
                <a:solidFill>
                  <a:srgbClr val="000000"/>
                </a:solidFill>
                <a:latin typeface="楷体" pitchFamily="49" charset="-122"/>
                <a:ea typeface="楷体" pitchFamily="49" charset="-122"/>
              </a:rPr>
              <a:t>范围清晰</a:t>
            </a:r>
            <a:endParaRPr lang="en-US" altLang="zh-CN" sz="1600" b="1" dirty="0">
              <a:solidFill>
                <a:srgbClr val="000000"/>
              </a:solidFill>
              <a:latin typeface="楷体" pitchFamily="49" charset="-122"/>
              <a:ea typeface="楷体" pitchFamily="49" charset="-122"/>
            </a:endParaRP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项目模块范围</a:t>
            </a: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项目组内边界</a:t>
            </a:r>
            <a:endParaRPr lang="en-US" altLang="zh-CN" sz="1600" dirty="0">
              <a:solidFill>
                <a:srgbClr val="000000"/>
              </a:solidFill>
              <a:latin typeface="楷体" pitchFamily="49" charset="-122"/>
              <a:ea typeface="楷体" pitchFamily="49" charset="-122"/>
            </a:endParaRPr>
          </a:p>
          <a:p>
            <a:pPr lvl="2" defTabSz="914400" eaLnBrk="0" fontAlgn="base" hangingPunct="0">
              <a:lnSpc>
                <a:spcPct val="150000"/>
              </a:lnSpc>
              <a:spcBef>
                <a:spcPct val="0"/>
              </a:spcBef>
              <a:spcAft>
                <a:spcPct val="0"/>
              </a:spcAft>
              <a:buFont typeface="Wingdings" pitchFamily="2" charset="2"/>
              <a:buChar char="ü"/>
            </a:pPr>
            <a:r>
              <a:rPr lang="zh-CN" altLang="en-US" sz="1600" dirty="0">
                <a:solidFill>
                  <a:srgbClr val="000000"/>
                </a:solidFill>
                <a:latin typeface="楷体" pitchFamily="49" charset="-122"/>
                <a:ea typeface="楷体" pitchFamily="49" charset="-122"/>
              </a:rPr>
              <a:t>项目组外边界</a:t>
            </a:r>
            <a:endParaRPr lang="en-US" altLang="zh-CN" sz="1600" dirty="0">
              <a:solidFill>
                <a:srgbClr val="000000"/>
              </a:solidFill>
              <a:latin typeface="楷体" pitchFamily="49" charset="-122"/>
              <a:ea typeface="楷体" pitchFamily="49" charset="-122"/>
            </a:endParaRPr>
          </a:p>
          <a:p>
            <a:pPr indent="457200" defTabSz="914400" eaLnBrk="0" fontAlgn="base" hangingPunct="0">
              <a:lnSpc>
                <a:spcPct val="150000"/>
              </a:lnSpc>
              <a:spcBef>
                <a:spcPct val="0"/>
              </a:spcBef>
              <a:spcAft>
                <a:spcPct val="0"/>
              </a:spcAft>
            </a:pPr>
            <a:endParaRPr lang="en-US" altLang="zh-CN" sz="1600" dirty="0" smtClean="0">
              <a:solidFill>
                <a:srgbClr val="000000"/>
              </a:solidFill>
              <a:latin typeface="楷体" pitchFamily="49" charset="-122"/>
              <a:ea typeface="楷体" pitchFamily="49" charset="-122"/>
            </a:endParaRPr>
          </a:p>
        </p:txBody>
      </p:sp>
    </p:spTree>
    <p:extLst>
      <p:ext uri="{BB962C8B-B14F-4D97-AF65-F5344CB8AC3E}">
        <p14:creationId xmlns:p14="http://schemas.microsoft.com/office/powerpoint/2010/main" val="2121909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76819" tIns="38409" rIns="76819" bIns="38409" rtlCol="0" anchor="ctr">
            <a:normAutofit/>
          </a:bodyPr>
          <a:lstStyle/>
          <a:p>
            <a:r>
              <a:rPr lang="zh-CN" altLang="en-US" dirty="0" smtClean="0">
                <a:solidFill>
                  <a:schemeClr val="bg1"/>
                </a:solidFill>
                <a:latin typeface="楷体" panose="02010609060101010101" pitchFamily="49" charset="-122"/>
                <a:ea typeface="楷体" panose="02010609060101010101" pitchFamily="49" charset="-122"/>
              </a:rPr>
              <a:t>中软概况</a:t>
            </a:r>
            <a:endParaRPr lang="en-US" altLang="en-US" dirty="0">
              <a:solidFill>
                <a:schemeClr val="bg1"/>
              </a:solidFill>
              <a:latin typeface="楷体" panose="02010609060101010101" pitchFamily="49" charset="-122"/>
              <a:ea typeface="楷体" panose="02010609060101010101" pitchFamily="49" charset="-122"/>
            </a:endParaRPr>
          </a:p>
        </p:txBody>
      </p:sp>
      <p:grpSp>
        <p:nvGrpSpPr>
          <p:cNvPr id="2" name="组合 1"/>
          <p:cNvGrpSpPr/>
          <p:nvPr/>
        </p:nvGrpSpPr>
        <p:grpSpPr>
          <a:xfrm>
            <a:off x="257148" y="1070450"/>
            <a:ext cx="6510747" cy="5150719"/>
            <a:chOff x="257148" y="1070450"/>
            <a:chExt cx="7526131" cy="5150719"/>
          </a:xfrm>
        </p:grpSpPr>
        <p:sp>
          <p:nvSpPr>
            <p:cNvPr id="16" name="TextBox 34"/>
            <p:cNvSpPr txBox="1"/>
            <p:nvPr/>
          </p:nvSpPr>
          <p:spPr>
            <a:xfrm>
              <a:off x="422166" y="4051893"/>
              <a:ext cx="1191752" cy="2062103"/>
            </a:xfrm>
            <a:prstGeom prst="rect">
              <a:avLst/>
            </a:prstGeom>
            <a:noFill/>
          </p:spPr>
          <p:txBody>
            <a:bodyPr wrap="square" lIns="36000" tIns="36000" rIns="36000" bIns="36000" rtlCol="0">
              <a:noAutofit/>
            </a:bodyPr>
            <a:lstStyle/>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业务布局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smtClean="0">
                  <a:ln>
                    <a:noFill/>
                  </a:ln>
                  <a:solidFill>
                    <a:schemeClr val="tx1">
                      <a:lumMod val="75000"/>
                      <a:lumOff val="25000"/>
                    </a:schemeClr>
                  </a:solidFill>
                  <a:uLnTx/>
                  <a:uFillTx/>
                  <a:latin typeface="楷体" pitchFamily="49" charset="-122"/>
                  <a:ea typeface="楷体" pitchFamily="49" charset="-122"/>
                  <a:cs typeface="Arial" pitchFamily="34" charset="0"/>
                </a:rPr>
                <a:t>政府</a:t>
              </a:r>
              <a:endParaRPr kumimoji="0" lang="en-US" altLang="zh-CN" sz="1200" b="0" i="0" u="none" strike="noStrike" kern="0" cap="none" spc="0" normalizeH="0" baseline="0" noProof="0" dirty="0" smtClean="0">
                <a:ln>
                  <a:noFill/>
                </a:ln>
                <a:solidFill>
                  <a:schemeClr val="tx1">
                    <a:lumMod val="75000"/>
                    <a:lumOff val="25000"/>
                  </a:schemeClr>
                </a:solidFill>
                <a:uLnTx/>
                <a:uFillTx/>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制造</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IT</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解决方案</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中国</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战略布局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香港创业板</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en-US" altLang="zh-CN" sz="1200" kern="0" dirty="0">
                  <a:solidFill>
                    <a:schemeClr val="tx1">
                      <a:lumMod val="75000"/>
                      <a:lumOff val="25000"/>
                    </a:schemeClr>
                  </a:solidFill>
                  <a:latin typeface="楷体" pitchFamily="49" charset="-122"/>
                  <a:ea typeface="楷体" pitchFamily="49" charset="-122"/>
                  <a:cs typeface="Arial" pitchFamily="34" charset="0"/>
                </a:rPr>
                <a:t> </a:t>
              </a: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   </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上市</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p:txBody>
        </p:sp>
        <p:grpSp>
          <p:nvGrpSpPr>
            <p:cNvPr id="17" name="组合 16"/>
            <p:cNvGrpSpPr/>
            <p:nvPr/>
          </p:nvGrpSpPr>
          <p:grpSpPr>
            <a:xfrm>
              <a:off x="2909363" y="2478328"/>
              <a:ext cx="828000" cy="1154017"/>
              <a:chOff x="2783807" y="2317908"/>
              <a:chExt cx="828000" cy="1154017"/>
            </a:xfrm>
          </p:grpSpPr>
          <p:grpSp>
            <p:nvGrpSpPr>
              <p:cNvPr id="18" name="组合 17"/>
              <p:cNvGrpSpPr>
                <a:grpSpLocks noChangeAspect="1"/>
              </p:cNvGrpSpPr>
              <p:nvPr/>
            </p:nvGrpSpPr>
            <p:grpSpPr>
              <a:xfrm>
                <a:off x="2783807" y="2646262"/>
                <a:ext cx="828000" cy="825663"/>
                <a:chOff x="472169" y="2453776"/>
                <a:chExt cx="938650" cy="936000"/>
              </a:xfrm>
            </p:grpSpPr>
            <p:sp>
              <p:nvSpPr>
                <p:cNvPr id="20" name="泪滴形 7"/>
                <p:cNvSpPr>
                  <a:spLocks noChangeAspect="1"/>
                </p:cNvSpPr>
                <p:nvPr/>
              </p:nvSpPr>
              <p:spPr>
                <a:xfrm rot="18998822">
                  <a:off x="474819" y="2453776"/>
                  <a:ext cx="936000" cy="936000"/>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chemeClr val="accent1">
                    <a:lumMod val="75000"/>
                  </a:schemeClr>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楷体" pitchFamily="49" charset="-122"/>
                    <a:ea typeface="楷体" pitchFamily="49" charset="-122"/>
                  </a:endParaRPr>
                </a:p>
              </p:txBody>
            </p:sp>
            <p:sp>
              <p:nvSpPr>
                <p:cNvPr id="21" name="TextBox 36"/>
                <p:cNvSpPr txBox="1"/>
                <p:nvPr/>
              </p:nvSpPr>
              <p:spPr>
                <a:xfrm>
                  <a:off x="472169" y="2778906"/>
                  <a:ext cx="923722" cy="327972"/>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ysClr val="window" lastClr="FFFFFF"/>
                      </a:solidFill>
                      <a:effectLst/>
                      <a:uLnTx/>
                      <a:uFillTx/>
                      <a:latin typeface="楷体" pitchFamily="49" charset="-122"/>
                      <a:ea typeface="楷体" pitchFamily="49" charset="-122"/>
                    </a:rPr>
                    <a:t>2008</a:t>
                  </a:r>
                  <a:endParaRPr kumimoji="0" lang="zh-CN" altLang="en-US" sz="1600" b="1" i="0" u="none" strike="noStrike" kern="0" cap="none" spc="0" normalizeH="0" baseline="0" noProof="0" dirty="0">
                    <a:ln>
                      <a:noFill/>
                    </a:ln>
                    <a:solidFill>
                      <a:sysClr val="window" lastClr="FFFFFF"/>
                    </a:solidFill>
                    <a:effectLst/>
                    <a:uLnTx/>
                    <a:uFillTx/>
                    <a:latin typeface="楷体" pitchFamily="49" charset="-122"/>
                    <a:ea typeface="楷体" pitchFamily="49" charset="-122"/>
                  </a:endParaRPr>
                </a:p>
              </p:txBody>
            </p:sp>
          </p:grpSp>
          <p:cxnSp>
            <p:nvCxnSpPr>
              <p:cNvPr id="19" name="直接连接符 18"/>
              <p:cNvCxnSpPr/>
              <p:nvPr/>
            </p:nvCxnSpPr>
            <p:spPr>
              <a:xfrm flipH="1">
                <a:off x="3215756" y="2317908"/>
                <a:ext cx="0" cy="180000"/>
              </a:xfrm>
              <a:prstGeom prst="line">
                <a:avLst/>
              </a:prstGeom>
              <a:noFill/>
              <a:ln w="28575" cap="flat" cmpd="sng" algn="ctr">
                <a:solidFill>
                  <a:srgbClr val="26816C"/>
                </a:solidFill>
                <a:prstDash val="sysDot"/>
              </a:ln>
              <a:effectLst/>
            </p:spPr>
          </p:cxnSp>
        </p:grpSp>
        <p:grpSp>
          <p:nvGrpSpPr>
            <p:cNvPr id="22" name="组合 21"/>
            <p:cNvGrpSpPr/>
            <p:nvPr/>
          </p:nvGrpSpPr>
          <p:grpSpPr>
            <a:xfrm>
              <a:off x="4119557" y="2475975"/>
              <a:ext cx="828000" cy="1397636"/>
              <a:chOff x="3874549" y="2315555"/>
              <a:chExt cx="828000" cy="1397636"/>
            </a:xfrm>
          </p:grpSpPr>
          <p:grpSp>
            <p:nvGrpSpPr>
              <p:cNvPr id="23" name="组合 22"/>
              <p:cNvGrpSpPr>
                <a:grpSpLocks noChangeAspect="1"/>
              </p:cNvGrpSpPr>
              <p:nvPr/>
            </p:nvGrpSpPr>
            <p:grpSpPr>
              <a:xfrm>
                <a:off x="3874549" y="2887528"/>
                <a:ext cx="828000" cy="825663"/>
                <a:chOff x="472169" y="2453776"/>
                <a:chExt cx="938650" cy="936000"/>
              </a:xfrm>
            </p:grpSpPr>
            <p:sp>
              <p:nvSpPr>
                <p:cNvPr id="25" name="泪滴形 7"/>
                <p:cNvSpPr>
                  <a:spLocks noChangeAspect="1"/>
                </p:cNvSpPr>
                <p:nvPr/>
              </p:nvSpPr>
              <p:spPr>
                <a:xfrm rot="18998822">
                  <a:off x="474819" y="2453776"/>
                  <a:ext cx="936000" cy="936000"/>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E0AD8B"/>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楷体" pitchFamily="49" charset="-122"/>
                    <a:ea typeface="楷体" pitchFamily="49" charset="-122"/>
                  </a:endParaRPr>
                </a:p>
              </p:txBody>
            </p:sp>
            <p:sp>
              <p:nvSpPr>
                <p:cNvPr id="26" name="TextBox 36"/>
                <p:cNvSpPr txBox="1"/>
                <p:nvPr/>
              </p:nvSpPr>
              <p:spPr>
                <a:xfrm>
                  <a:off x="472169" y="2778906"/>
                  <a:ext cx="923722" cy="327972"/>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ysClr val="window" lastClr="FFFFFF"/>
                      </a:solidFill>
                      <a:effectLst/>
                      <a:uLnTx/>
                      <a:uFillTx/>
                      <a:latin typeface="楷体" pitchFamily="49" charset="-122"/>
                      <a:ea typeface="楷体" pitchFamily="49" charset="-122"/>
                    </a:rPr>
                    <a:t>2010</a:t>
                  </a:r>
                  <a:endParaRPr kumimoji="0" lang="zh-CN" altLang="en-US" sz="1600" b="1" i="0" u="none" strike="noStrike" kern="0" cap="none" spc="0" normalizeH="0" baseline="0" noProof="0" dirty="0">
                    <a:ln>
                      <a:noFill/>
                    </a:ln>
                    <a:solidFill>
                      <a:sysClr val="window" lastClr="FFFFFF"/>
                    </a:solidFill>
                    <a:effectLst/>
                    <a:uLnTx/>
                    <a:uFillTx/>
                    <a:latin typeface="楷体" pitchFamily="49" charset="-122"/>
                    <a:ea typeface="楷体" pitchFamily="49" charset="-122"/>
                  </a:endParaRPr>
                </a:p>
              </p:txBody>
            </p:sp>
          </p:grpSp>
          <p:cxnSp>
            <p:nvCxnSpPr>
              <p:cNvPr id="24" name="直接连接符 23"/>
              <p:cNvCxnSpPr/>
              <p:nvPr/>
            </p:nvCxnSpPr>
            <p:spPr>
              <a:xfrm>
                <a:off x="4305760" y="2315555"/>
                <a:ext cx="0" cy="360000"/>
              </a:xfrm>
              <a:prstGeom prst="line">
                <a:avLst/>
              </a:prstGeom>
              <a:noFill/>
              <a:ln w="28575" cap="flat" cmpd="sng" algn="ctr">
                <a:solidFill>
                  <a:srgbClr val="E0AD8B"/>
                </a:solidFill>
                <a:prstDash val="sysDot"/>
              </a:ln>
              <a:effectLst/>
            </p:spPr>
          </p:cxnSp>
        </p:grpSp>
        <p:grpSp>
          <p:nvGrpSpPr>
            <p:cNvPr id="27" name="组合 26"/>
            <p:cNvGrpSpPr/>
            <p:nvPr/>
          </p:nvGrpSpPr>
          <p:grpSpPr>
            <a:xfrm>
              <a:off x="5329751" y="2476027"/>
              <a:ext cx="828000" cy="1918301"/>
              <a:chOff x="4965291" y="2395817"/>
              <a:chExt cx="828000" cy="1918301"/>
            </a:xfrm>
          </p:grpSpPr>
          <p:grpSp>
            <p:nvGrpSpPr>
              <p:cNvPr id="28" name="组合 27"/>
              <p:cNvGrpSpPr>
                <a:grpSpLocks noChangeAspect="1"/>
              </p:cNvGrpSpPr>
              <p:nvPr/>
            </p:nvGrpSpPr>
            <p:grpSpPr>
              <a:xfrm>
                <a:off x="4965291" y="3488455"/>
                <a:ext cx="828000" cy="825663"/>
                <a:chOff x="472169" y="2453776"/>
                <a:chExt cx="938650" cy="936000"/>
              </a:xfrm>
            </p:grpSpPr>
            <p:sp>
              <p:nvSpPr>
                <p:cNvPr id="30" name="泪滴形 7"/>
                <p:cNvSpPr>
                  <a:spLocks noChangeAspect="1"/>
                </p:cNvSpPr>
                <p:nvPr/>
              </p:nvSpPr>
              <p:spPr>
                <a:xfrm rot="18998822">
                  <a:off x="474819" y="2453776"/>
                  <a:ext cx="936000" cy="936000"/>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E9CC85"/>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楷体" pitchFamily="49" charset="-122"/>
                    <a:ea typeface="楷体" pitchFamily="49" charset="-122"/>
                  </a:endParaRPr>
                </a:p>
              </p:txBody>
            </p:sp>
            <p:sp>
              <p:nvSpPr>
                <p:cNvPr id="31" name="TextBox 36"/>
                <p:cNvSpPr txBox="1"/>
                <p:nvPr/>
              </p:nvSpPr>
              <p:spPr>
                <a:xfrm>
                  <a:off x="472169" y="2778906"/>
                  <a:ext cx="923722" cy="327972"/>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ysClr val="window" lastClr="FFFFFF"/>
                      </a:solidFill>
                      <a:effectLst/>
                      <a:uLnTx/>
                      <a:uFillTx/>
                      <a:latin typeface="楷体" pitchFamily="49" charset="-122"/>
                      <a:ea typeface="楷体" pitchFamily="49" charset="-122"/>
                    </a:rPr>
                    <a:t>2012</a:t>
                  </a:r>
                  <a:endParaRPr kumimoji="0" lang="zh-CN" altLang="en-US" sz="1600" b="1" i="0" u="none" strike="noStrike" kern="0" cap="none" spc="0" normalizeH="0" baseline="0" noProof="0" dirty="0">
                    <a:ln>
                      <a:noFill/>
                    </a:ln>
                    <a:solidFill>
                      <a:sysClr val="window" lastClr="FFFFFF"/>
                    </a:solidFill>
                    <a:effectLst/>
                    <a:uLnTx/>
                    <a:uFillTx/>
                    <a:latin typeface="楷体" pitchFamily="49" charset="-122"/>
                    <a:ea typeface="楷体" pitchFamily="49" charset="-122"/>
                  </a:endParaRPr>
                </a:p>
              </p:txBody>
            </p:sp>
          </p:grpSp>
          <p:cxnSp>
            <p:nvCxnSpPr>
              <p:cNvPr id="29" name="直接连接符 28"/>
              <p:cNvCxnSpPr/>
              <p:nvPr/>
            </p:nvCxnSpPr>
            <p:spPr>
              <a:xfrm>
                <a:off x="5388748" y="2395817"/>
                <a:ext cx="0" cy="864000"/>
              </a:xfrm>
              <a:prstGeom prst="line">
                <a:avLst/>
              </a:prstGeom>
              <a:noFill/>
              <a:ln w="28575" cap="flat" cmpd="sng" algn="ctr">
                <a:solidFill>
                  <a:srgbClr val="E9CC85"/>
                </a:solidFill>
                <a:prstDash val="sysDot"/>
              </a:ln>
              <a:effectLst/>
            </p:spPr>
          </p:cxnSp>
        </p:grpSp>
        <p:grpSp>
          <p:nvGrpSpPr>
            <p:cNvPr id="32" name="组合 31"/>
            <p:cNvGrpSpPr/>
            <p:nvPr/>
          </p:nvGrpSpPr>
          <p:grpSpPr>
            <a:xfrm>
              <a:off x="6539947" y="2494370"/>
              <a:ext cx="828000" cy="1177830"/>
              <a:chOff x="6395569" y="2333950"/>
              <a:chExt cx="828000" cy="1177830"/>
            </a:xfrm>
          </p:grpSpPr>
          <p:grpSp>
            <p:nvGrpSpPr>
              <p:cNvPr id="33" name="组合 32"/>
              <p:cNvGrpSpPr>
                <a:grpSpLocks noChangeAspect="1"/>
              </p:cNvGrpSpPr>
              <p:nvPr/>
            </p:nvGrpSpPr>
            <p:grpSpPr>
              <a:xfrm>
                <a:off x="6395569" y="2686117"/>
                <a:ext cx="828000" cy="825663"/>
                <a:chOff x="472169" y="2453776"/>
                <a:chExt cx="938650" cy="936000"/>
              </a:xfrm>
            </p:grpSpPr>
            <p:sp>
              <p:nvSpPr>
                <p:cNvPr id="35" name="泪滴形 7"/>
                <p:cNvSpPr>
                  <a:spLocks noChangeAspect="1"/>
                </p:cNvSpPr>
                <p:nvPr/>
              </p:nvSpPr>
              <p:spPr>
                <a:xfrm rot="18998822">
                  <a:off x="474819" y="2453776"/>
                  <a:ext cx="936000" cy="936000"/>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chemeClr val="accent5">
                    <a:lumMod val="75000"/>
                  </a:schemeClr>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楷体" pitchFamily="49" charset="-122"/>
                    <a:ea typeface="楷体" pitchFamily="49" charset="-122"/>
                  </a:endParaRPr>
                </a:p>
              </p:txBody>
            </p:sp>
            <p:sp>
              <p:nvSpPr>
                <p:cNvPr id="36" name="TextBox 36"/>
                <p:cNvSpPr txBox="1"/>
                <p:nvPr/>
              </p:nvSpPr>
              <p:spPr>
                <a:xfrm>
                  <a:off x="472169" y="2778906"/>
                  <a:ext cx="923722" cy="327972"/>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ysClr val="window" lastClr="FFFFFF"/>
                      </a:solidFill>
                      <a:effectLst/>
                      <a:uLnTx/>
                      <a:uFillTx/>
                      <a:latin typeface="楷体" pitchFamily="49" charset="-122"/>
                      <a:ea typeface="楷体" pitchFamily="49" charset="-122"/>
                    </a:rPr>
                    <a:t>2014</a:t>
                  </a:r>
                  <a:endParaRPr kumimoji="0" lang="zh-CN" altLang="en-US" sz="1600" b="1" i="0" u="none" strike="noStrike" kern="0" cap="none" spc="0" normalizeH="0" baseline="0" noProof="0" dirty="0">
                    <a:ln>
                      <a:noFill/>
                    </a:ln>
                    <a:solidFill>
                      <a:sysClr val="window" lastClr="FFFFFF"/>
                    </a:solidFill>
                    <a:effectLst/>
                    <a:uLnTx/>
                    <a:uFillTx/>
                    <a:latin typeface="楷体" pitchFamily="49" charset="-122"/>
                    <a:ea typeface="楷体" pitchFamily="49" charset="-122"/>
                  </a:endParaRPr>
                </a:p>
              </p:txBody>
            </p:sp>
          </p:grpSp>
          <p:cxnSp>
            <p:nvCxnSpPr>
              <p:cNvPr id="34" name="直接连接符 33"/>
              <p:cNvCxnSpPr/>
              <p:nvPr/>
            </p:nvCxnSpPr>
            <p:spPr>
              <a:xfrm>
                <a:off x="6809569" y="2333950"/>
                <a:ext cx="0" cy="216000"/>
              </a:xfrm>
              <a:prstGeom prst="line">
                <a:avLst/>
              </a:prstGeom>
              <a:noFill/>
              <a:ln w="28575" cap="flat" cmpd="sng" algn="ctr">
                <a:solidFill>
                  <a:srgbClr val="A65980"/>
                </a:solidFill>
                <a:prstDash val="sysDot"/>
              </a:ln>
              <a:effectLst/>
            </p:spPr>
          </p:cxnSp>
        </p:grpSp>
        <p:grpSp>
          <p:nvGrpSpPr>
            <p:cNvPr id="37" name="组合 36"/>
            <p:cNvGrpSpPr/>
            <p:nvPr/>
          </p:nvGrpSpPr>
          <p:grpSpPr>
            <a:xfrm>
              <a:off x="488975" y="2459934"/>
              <a:ext cx="828000" cy="1479384"/>
              <a:chOff x="602323" y="2299514"/>
              <a:chExt cx="828000" cy="1479384"/>
            </a:xfrm>
          </p:grpSpPr>
          <p:grpSp>
            <p:nvGrpSpPr>
              <p:cNvPr id="38" name="组合 37"/>
              <p:cNvGrpSpPr>
                <a:grpSpLocks noChangeAspect="1"/>
              </p:cNvGrpSpPr>
              <p:nvPr/>
            </p:nvGrpSpPr>
            <p:grpSpPr>
              <a:xfrm>
                <a:off x="602323" y="2953235"/>
                <a:ext cx="828000" cy="825663"/>
                <a:chOff x="472169" y="2453776"/>
                <a:chExt cx="938650" cy="936000"/>
              </a:xfrm>
            </p:grpSpPr>
            <p:sp>
              <p:nvSpPr>
                <p:cNvPr id="40" name="泪滴形 7"/>
                <p:cNvSpPr>
                  <a:spLocks noChangeAspect="1"/>
                </p:cNvSpPr>
                <p:nvPr/>
              </p:nvSpPr>
              <p:spPr>
                <a:xfrm rot="18998822">
                  <a:off x="474819" y="2453776"/>
                  <a:ext cx="936000" cy="936000"/>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93C8BC"/>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楷体" pitchFamily="49" charset="-122"/>
                    <a:ea typeface="楷体" pitchFamily="49" charset="-122"/>
                  </a:endParaRPr>
                </a:p>
              </p:txBody>
            </p:sp>
            <p:sp>
              <p:nvSpPr>
                <p:cNvPr id="41" name="TextBox 36"/>
                <p:cNvSpPr txBox="1"/>
                <p:nvPr/>
              </p:nvSpPr>
              <p:spPr>
                <a:xfrm>
                  <a:off x="472169" y="2778906"/>
                  <a:ext cx="923722" cy="327972"/>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ysClr val="window" lastClr="FFFFFF"/>
                      </a:solidFill>
                      <a:effectLst/>
                      <a:uLnTx/>
                      <a:uFillTx/>
                      <a:latin typeface="楷体" pitchFamily="49" charset="-122"/>
                      <a:ea typeface="楷体" pitchFamily="49" charset="-122"/>
                    </a:rPr>
                    <a:t>2003</a:t>
                  </a:r>
                  <a:endParaRPr kumimoji="0" lang="zh-CN" altLang="en-US" sz="1600" b="1" i="0" u="none" strike="noStrike" kern="0" cap="none" spc="0" normalizeH="0" baseline="0" noProof="0" dirty="0">
                    <a:ln>
                      <a:noFill/>
                    </a:ln>
                    <a:solidFill>
                      <a:sysClr val="window" lastClr="FFFFFF"/>
                    </a:solidFill>
                    <a:effectLst/>
                    <a:uLnTx/>
                    <a:uFillTx/>
                    <a:latin typeface="楷体" pitchFamily="49" charset="-122"/>
                    <a:ea typeface="楷体" pitchFamily="49" charset="-122"/>
                  </a:endParaRPr>
                </a:p>
              </p:txBody>
            </p:sp>
          </p:grpSp>
          <p:cxnSp>
            <p:nvCxnSpPr>
              <p:cNvPr id="39" name="直接连接符 38"/>
              <p:cNvCxnSpPr/>
              <p:nvPr/>
            </p:nvCxnSpPr>
            <p:spPr>
              <a:xfrm>
                <a:off x="1033534" y="2299514"/>
                <a:ext cx="0" cy="504000"/>
              </a:xfrm>
              <a:prstGeom prst="line">
                <a:avLst/>
              </a:prstGeom>
              <a:noFill/>
              <a:ln w="28575" cap="flat" cmpd="sng" algn="ctr">
                <a:solidFill>
                  <a:srgbClr val="93C8BC"/>
                </a:solidFill>
                <a:prstDash val="sysDot"/>
              </a:ln>
              <a:effectLst/>
            </p:spPr>
          </p:cxnSp>
        </p:grpSp>
        <p:grpSp>
          <p:nvGrpSpPr>
            <p:cNvPr id="42" name="组合 41"/>
            <p:cNvGrpSpPr/>
            <p:nvPr/>
          </p:nvGrpSpPr>
          <p:grpSpPr>
            <a:xfrm>
              <a:off x="1699169" y="2459933"/>
              <a:ext cx="828000" cy="1692960"/>
              <a:chOff x="1693065" y="2299513"/>
              <a:chExt cx="828000" cy="1692960"/>
            </a:xfrm>
          </p:grpSpPr>
          <p:grpSp>
            <p:nvGrpSpPr>
              <p:cNvPr id="43" name="组合 42"/>
              <p:cNvGrpSpPr>
                <a:grpSpLocks noChangeAspect="1"/>
              </p:cNvGrpSpPr>
              <p:nvPr/>
            </p:nvGrpSpPr>
            <p:grpSpPr>
              <a:xfrm>
                <a:off x="1693065" y="3166810"/>
                <a:ext cx="828000" cy="825663"/>
                <a:chOff x="472169" y="2453776"/>
                <a:chExt cx="938650" cy="936000"/>
              </a:xfrm>
            </p:grpSpPr>
            <p:sp>
              <p:nvSpPr>
                <p:cNvPr id="45" name="泪滴形 7"/>
                <p:cNvSpPr>
                  <a:spLocks noChangeAspect="1"/>
                </p:cNvSpPr>
                <p:nvPr/>
              </p:nvSpPr>
              <p:spPr>
                <a:xfrm rot="18998822">
                  <a:off x="474819" y="2453776"/>
                  <a:ext cx="936000" cy="936000"/>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chemeClr val="accent4">
                    <a:lumMod val="75000"/>
                  </a:schemeClr>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楷体" pitchFamily="49" charset="-122"/>
                    <a:ea typeface="楷体" pitchFamily="49" charset="-122"/>
                  </a:endParaRPr>
                </a:p>
              </p:txBody>
            </p:sp>
            <p:sp>
              <p:nvSpPr>
                <p:cNvPr id="46" name="TextBox 36"/>
                <p:cNvSpPr txBox="1"/>
                <p:nvPr/>
              </p:nvSpPr>
              <p:spPr>
                <a:xfrm>
                  <a:off x="472169" y="2778906"/>
                  <a:ext cx="923722" cy="327972"/>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ysClr val="window" lastClr="FFFFFF"/>
                      </a:solidFill>
                      <a:effectLst/>
                      <a:uLnTx/>
                      <a:uFillTx/>
                      <a:latin typeface="楷体" pitchFamily="49" charset="-122"/>
                      <a:ea typeface="楷体" pitchFamily="49" charset="-122"/>
                    </a:rPr>
                    <a:t>2005</a:t>
                  </a:r>
                  <a:endParaRPr kumimoji="0" lang="zh-CN" altLang="en-US" sz="1600" b="1" i="0" u="none" strike="noStrike" kern="0" cap="none" spc="0" normalizeH="0" baseline="0" noProof="0" dirty="0">
                    <a:ln>
                      <a:noFill/>
                    </a:ln>
                    <a:solidFill>
                      <a:sysClr val="window" lastClr="FFFFFF"/>
                    </a:solidFill>
                    <a:effectLst/>
                    <a:uLnTx/>
                    <a:uFillTx/>
                    <a:latin typeface="楷体" pitchFamily="49" charset="-122"/>
                    <a:ea typeface="楷体" pitchFamily="49" charset="-122"/>
                  </a:endParaRPr>
                </a:p>
              </p:txBody>
            </p:sp>
          </p:grpSp>
          <p:cxnSp>
            <p:nvCxnSpPr>
              <p:cNvPr id="44" name="直接连接符 43"/>
              <p:cNvCxnSpPr/>
              <p:nvPr/>
            </p:nvCxnSpPr>
            <p:spPr>
              <a:xfrm>
                <a:off x="2124276" y="2299513"/>
                <a:ext cx="738" cy="684000"/>
              </a:xfrm>
              <a:prstGeom prst="line">
                <a:avLst/>
              </a:prstGeom>
              <a:noFill/>
              <a:ln w="28575" cap="flat" cmpd="sng" algn="ctr">
                <a:solidFill>
                  <a:srgbClr val="BF9000"/>
                </a:solidFill>
                <a:prstDash val="sysDot"/>
              </a:ln>
              <a:effectLst/>
            </p:spPr>
          </p:cxnSp>
        </p:grpSp>
        <p:cxnSp>
          <p:nvCxnSpPr>
            <p:cNvPr id="47" name="直接连接符 46"/>
            <p:cNvCxnSpPr/>
            <p:nvPr/>
          </p:nvCxnSpPr>
          <p:spPr>
            <a:xfrm>
              <a:off x="331788" y="2478328"/>
              <a:ext cx="7250679" cy="0"/>
            </a:xfrm>
            <a:prstGeom prst="line">
              <a:avLst/>
            </a:prstGeom>
            <a:ln w="38100">
              <a:solidFill>
                <a:schemeClr val="bg1">
                  <a:lumMod val="5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48" name="TextBox 34"/>
            <p:cNvSpPr txBox="1"/>
            <p:nvPr/>
          </p:nvSpPr>
          <p:spPr>
            <a:xfrm>
              <a:off x="1613917" y="4267965"/>
              <a:ext cx="1068155" cy="1846659"/>
            </a:xfrm>
            <a:prstGeom prst="rect">
              <a:avLst/>
            </a:prstGeom>
            <a:noFill/>
          </p:spPr>
          <p:txBody>
            <a:bodyPr wrap="square" lIns="36000" tIns="36000" rIns="36000" bIns="36000" rtlCol="0">
              <a:noAutofit/>
            </a:bodyPr>
            <a:lstStyle/>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业务布局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高科技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ITO</a:t>
              </a: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IT</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培训</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a:solidFill>
                    <a:schemeClr val="tx1">
                      <a:lumMod val="75000"/>
                      <a:lumOff val="25000"/>
                    </a:schemeClr>
                  </a:solidFill>
                  <a:latin typeface="楷体" pitchFamily="49" charset="-122"/>
                  <a:ea typeface="楷体" pitchFamily="49" charset="-122"/>
                  <a:cs typeface="Arial" pitchFamily="34" charset="0"/>
                </a:rPr>
                <a:t>美</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国</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战略布局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微软入股</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p:txBody>
        </p:sp>
        <p:sp>
          <p:nvSpPr>
            <p:cNvPr id="49" name="TextBox 34"/>
            <p:cNvSpPr txBox="1"/>
            <p:nvPr/>
          </p:nvSpPr>
          <p:spPr>
            <a:xfrm>
              <a:off x="2881997" y="3762653"/>
              <a:ext cx="1095643" cy="2000548"/>
            </a:xfrm>
            <a:prstGeom prst="rect">
              <a:avLst/>
            </a:prstGeom>
            <a:noFill/>
          </p:spPr>
          <p:txBody>
            <a:bodyPr wrap="square" lIns="36000" tIns="36000" rIns="36000" bIns="36000" rtlCol="0">
              <a:noAutofit/>
            </a:bodyPr>
            <a:lstStyle/>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业务布局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金融银行</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公共事业</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BPO</a:t>
              </a: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日本</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战略布局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香港主板</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en-US" altLang="zh-CN" sz="1200" kern="0" dirty="0">
                  <a:solidFill>
                    <a:schemeClr val="tx1">
                      <a:lumMod val="75000"/>
                      <a:lumOff val="25000"/>
                    </a:schemeClr>
                  </a:solidFill>
                  <a:latin typeface="楷体" pitchFamily="49" charset="-122"/>
                  <a:ea typeface="楷体" pitchFamily="49" charset="-122"/>
                  <a:cs typeface="Arial" pitchFamily="34" charset="0"/>
                </a:rPr>
                <a:t> </a:t>
              </a: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   </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上市</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p:txBody>
        </p:sp>
        <p:sp>
          <p:nvSpPr>
            <p:cNvPr id="50" name="文本框 486"/>
            <p:cNvSpPr txBox="1"/>
            <p:nvPr/>
          </p:nvSpPr>
          <p:spPr>
            <a:xfrm>
              <a:off x="257148" y="1070450"/>
              <a:ext cx="7526131" cy="1385722"/>
            </a:xfrm>
            <a:prstGeom prst="rect">
              <a:avLst/>
            </a:prstGeom>
            <a:noFill/>
          </p:spPr>
          <p:txBody>
            <a:bodyPr wrap="square" rtlCol="0">
              <a:noAutofit/>
            </a:bodyPr>
            <a:lstStyle/>
            <a:p>
              <a:pPr hangingPunct="1">
                <a:lnSpc>
                  <a:spcPct val="150000"/>
                </a:lnSpc>
              </a:pPr>
              <a:r>
                <a:rPr lang="zh-CN" altLang="en-US" sz="1400" b="1" dirty="0" smtClean="0">
                  <a:solidFill>
                    <a:schemeClr val="tx1">
                      <a:lumMod val="75000"/>
                      <a:lumOff val="25000"/>
                    </a:schemeClr>
                  </a:solidFill>
                  <a:latin typeface="楷体" pitchFamily="49" charset="-122"/>
                  <a:ea typeface="楷体" pitchFamily="49" charset="-122"/>
                </a:rPr>
                <a:t>中</a:t>
              </a:r>
              <a:r>
                <a:rPr lang="zh-CN" altLang="en-US" sz="1400" b="1" dirty="0">
                  <a:solidFill>
                    <a:schemeClr val="tx1">
                      <a:lumMod val="75000"/>
                      <a:lumOff val="25000"/>
                    </a:schemeClr>
                  </a:solidFill>
                  <a:latin typeface="楷体" pitchFamily="49" charset="-122"/>
                  <a:ea typeface="楷体" pitchFamily="49" charset="-122"/>
                </a:rPr>
                <a:t>软</a:t>
              </a:r>
              <a:r>
                <a:rPr lang="zh-CN" altLang="en-US" sz="1400" b="1" dirty="0" smtClean="0">
                  <a:solidFill>
                    <a:schemeClr val="tx1">
                      <a:lumMod val="75000"/>
                      <a:lumOff val="25000"/>
                    </a:schemeClr>
                  </a:solidFill>
                  <a:latin typeface="楷体" pitchFamily="49" charset="-122"/>
                  <a:ea typeface="楷体" pitchFamily="49" charset="-122"/>
                </a:rPr>
                <a:t>国际</a:t>
              </a:r>
              <a:r>
                <a:rPr lang="zh-CN" altLang="en-US" sz="1400" dirty="0" smtClean="0">
                  <a:solidFill>
                    <a:schemeClr val="tx1">
                      <a:lumMod val="75000"/>
                      <a:lumOff val="25000"/>
                    </a:schemeClr>
                  </a:solidFill>
                  <a:latin typeface="楷体" pitchFamily="49" charset="-122"/>
                  <a:ea typeface="楷体" pitchFamily="49" charset="-122"/>
                </a:rPr>
                <a:t>成立</a:t>
              </a:r>
              <a:r>
                <a:rPr lang="zh-CN" altLang="en-US" sz="1400" dirty="0">
                  <a:solidFill>
                    <a:schemeClr val="tx1">
                      <a:lumMod val="75000"/>
                      <a:lumOff val="25000"/>
                    </a:schemeClr>
                  </a:solidFill>
                  <a:latin typeface="楷体" pitchFamily="49" charset="-122"/>
                  <a:ea typeface="楷体" pitchFamily="49" charset="-122"/>
                </a:rPr>
                <a:t>于</a:t>
              </a:r>
              <a:r>
                <a:rPr lang="en-US" altLang="zh-CN" sz="1400" dirty="0">
                  <a:solidFill>
                    <a:schemeClr val="tx1">
                      <a:lumMod val="75000"/>
                      <a:lumOff val="25000"/>
                    </a:schemeClr>
                  </a:solidFill>
                  <a:latin typeface="楷体" pitchFamily="49" charset="-122"/>
                  <a:ea typeface="楷体" pitchFamily="49" charset="-122"/>
                </a:rPr>
                <a:t>2000</a:t>
              </a:r>
              <a:r>
                <a:rPr lang="zh-CN" altLang="en-US" sz="1400" dirty="0" smtClean="0">
                  <a:solidFill>
                    <a:schemeClr val="tx1">
                      <a:lumMod val="75000"/>
                      <a:lumOff val="25000"/>
                    </a:schemeClr>
                  </a:solidFill>
                  <a:latin typeface="楷体" pitchFamily="49" charset="-122"/>
                  <a:ea typeface="楷体" pitchFamily="49" charset="-122"/>
                </a:rPr>
                <a:t>年（</a:t>
              </a:r>
              <a:r>
                <a:rPr lang="en-US" altLang="zh-CN" sz="1400" dirty="0" smtClean="0">
                  <a:solidFill>
                    <a:schemeClr val="tx1">
                      <a:lumMod val="75000"/>
                      <a:lumOff val="25000"/>
                    </a:schemeClr>
                  </a:solidFill>
                  <a:latin typeface="楷体" pitchFamily="49" charset="-122"/>
                  <a:ea typeface="楷体" pitchFamily="49" charset="-122"/>
                </a:rPr>
                <a:t>HK.354</a:t>
              </a:r>
              <a:r>
                <a:rPr lang="zh-CN" altLang="en-US" sz="1400" dirty="0" smtClean="0">
                  <a:solidFill>
                    <a:schemeClr val="tx1">
                      <a:lumMod val="75000"/>
                      <a:lumOff val="25000"/>
                    </a:schemeClr>
                  </a:solidFill>
                  <a:latin typeface="楷体" pitchFamily="49" charset="-122"/>
                  <a:ea typeface="楷体" pitchFamily="49" charset="-122"/>
                </a:rPr>
                <a:t>），是</a:t>
              </a:r>
              <a:r>
                <a:rPr lang="zh-CN" altLang="en-US" sz="1400" dirty="0">
                  <a:solidFill>
                    <a:schemeClr val="tx1">
                      <a:lumMod val="75000"/>
                      <a:lumOff val="25000"/>
                    </a:schemeClr>
                  </a:solidFill>
                  <a:latin typeface="楷体" pitchFamily="49" charset="-122"/>
                  <a:ea typeface="楷体" pitchFamily="49" charset="-122"/>
                </a:rPr>
                <a:t>中国大型综合性软件与信息服务</a:t>
              </a:r>
              <a:r>
                <a:rPr lang="zh-CN" altLang="en-US" sz="1400" dirty="0" smtClean="0">
                  <a:solidFill>
                    <a:schemeClr val="tx1">
                      <a:lumMod val="75000"/>
                      <a:lumOff val="25000"/>
                    </a:schemeClr>
                  </a:solidFill>
                  <a:latin typeface="楷体" pitchFamily="49" charset="-122"/>
                  <a:ea typeface="楷体" pitchFamily="49" charset="-122"/>
                </a:rPr>
                <a:t>企业。公司国</a:t>
              </a:r>
              <a:r>
                <a:rPr lang="zh-CN" altLang="en-US" sz="1400" dirty="0">
                  <a:solidFill>
                    <a:schemeClr val="tx1">
                      <a:lumMod val="75000"/>
                      <a:lumOff val="25000"/>
                    </a:schemeClr>
                  </a:solidFill>
                  <a:latin typeface="楷体" pitchFamily="49" charset="-122"/>
                  <a:ea typeface="楷体" pitchFamily="49" charset="-122"/>
                </a:rPr>
                <a:t>大陆和香港</a:t>
              </a:r>
              <a:r>
                <a:rPr lang="zh-CN" altLang="en-US" sz="1400" dirty="0" smtClean="0">
                  <a:solidFill>
                    <a:schemeClr val="tx1">
                      <a:lumMod val="75000"/>
                      <a:lumOff val="25000"/>
                    </a:schemeClr>
                  </a:solidFill>
                  <a:latin typeface="楷体" pitchFamily="49" charset="-122"/>
                  <a:ea typeface="楷体" pitchFamily="49" charset="-122"/>
                </a:rPr>
                <a:t>地区，美国</a:t>
              </a:r>
              <a:r>
                <a:rPr lang="zh-CN" altLang="en-US" sz="1400" dirty="0">
                  <a:solidFill>
                    <a:schemeClr val="tx1">
                      <a:lumMod val="75000"/>
                      <a:lumOff val="25000"/>
                    </a:schemeClr>
                  </a:solidFill>
                  <a:latin typeface="楷体" pitchFamily="49" charset="-122"/>
                  <a:ea typeface="楷体" pitchFamily="49" charset="-122"/>
                </a:rPr>
                <a:t>普林斯顿、西雅图、</a:t>
              </a:r>
              <a:r>
                <a:rPr lang="zh-CN" altLang="en-US" sz="1400" dirty="0" smtClean="0">
                  <a:solidFill>
                    <a:schemeClr val="tx1">
                      <a:lumMod val="75000"/>
                      <a:lumOff val="25000"/>
                    </a:schemeClr>
                  </a:solidFill>
                  <a:latin typeface="楷体" pitchFamily="49" charset="-122"/>
                  <a:ea typeface="楷体" pitchFamily="49" charset="-122"/>
                </a:rPr>
                <a:t>奥斯汀和华盛顿，爱尔兰都柏林，匈牙利布达佩斯，日本</a:t>
              </a:r>
              <a:r>
                <a:rPr lang="zh-CN" altLang="en-US" sz="1400" dirty="0">
                  <a:solidFill>
                    <a:schemeClr val="tx1">
                      <a:lumMod val="75000"/>
                      <a:lumOff val="25000"/>
                    </a:schemeClr>
                  </a:solidFill>
                  <a:latin typeface="楷体" pitchFamily="49" charset="-122"/>
                  <a:ea typeface="楷体" pitchFamily="49" charset="-122"/>
                </a:rPr>
                <a:t>东京在内的数十个</a:t>
              </a:r>
              <a:r>
                <a:rPr lang="zh-CN" altLang="en-US" sz="1400" dirty="0" smtClean="0">
                  <a:solidFill>
                    <a:schemeClr val="tx1">
                      <a:lumMod val="75000"/>
                      <a:lumOff val="25000"/>
                    </a:schemeClr>
                  </a:solidFill>
                  <a:latin typeface="楷体" pitchFamily="49" charset="-122"/>
                  <a:ea typeface="楷体" pitchFamily="49" charset="-122"/>
                </a:rPr>
                <a:t>城市设立了分支机构，</a:t>
              </a:r>
              <a:r>
                <a:rPr lang="zh-CN" altLang="en-US" sz="1400" dirty="0">
                  <a:solidFill>
                    <a:schemeClr val="tx1">
                      <a:lumMod val="75000"/>
                      <a:lumOff val="25000"/>
                    </a:schemeClr>
                  </a:solidFill>
                  <a:latin typeface="楷体" pitchFamily="49" charset="-122"/>
                  <a:ea typeface="楷体" pitchFamily="49" charset="-122"/>
                </a:rPr>
                <a:t>服务于百余家跨国企业</a:t>
              </a:r>
              <a:r>
                <a:rPr lang="zh-CN" altLang="en-US" sz="1400" dirty="0" smtClean="0">
                  <a:solidFill>
                    <a:schemeClr val="tx1">
                      <a:lumMod val="75000"/>
                      <a:lumOff val="25000"/>
                    </a:schemeClr>
                  </a:solidFill>
                  <a:latin typeface="楷体" pitchFamily="49" charset="-122"/>
                  <a:ea typeface="楷体" pitchFamily="49" charset="-122"/>
                </a:rPr>
                <a:t>客户。</a:t>
              </a:r>
              <a:r>
                <a:rPr lang="zh-CN" altLang="en-US" sz="1400" dirty="0" smtClean="0">
                  <a:latin typeface="楷体" pitchFamily="49" charset="-122"/>
                  <a:ea typeface="楷体" pitchFamily="49" charset="-122"/>
                </a:rPr>
                <a:t> </a:t>
              </a:r>
              <a:endParaRPr lang="zh-CN" altLang="en-US" sz="1400" dirty="0">
                <a:latin typeface="楷体" pitchFamily="49" charset="-122"/>
                <a:ea typeface="楷体" pitchFamily="49" charset="-122"/>
              </a:endParaRPr>
            </a:p>
          </p:txBody>
        </p:sp>
        <p:sp>
          <p:nvSpPr>
            <p:cNvPr id="51" name="TextBox 34"/>
            <p:cNvSpPr txBox="1"/>
            <p:nvPr/>
          </p:nvSpPr>
          <p:spPr>
            <a:xfrm>
              <a:off x="4038790" y="3963179"/>
              <a:ext cx="1005228" cy="2062103"/>
            </a:xfrm>
            <a:prstGeom prst="rect">
              <a:avLst/>
            </a:prstGeom>
            <a:noFill/>
          </p:spPr>
          <p:txBody>
            <a:bodyPr wrap="square" lIns="36000" tIns="36000" rIns="36000" bIns="36000" rtlCol="0">
              <a:noAutofit/>
            </a:bodyPr>
            <a:lstStyle/>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业务布局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电信</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200" kern="0" dirty="0" smtClean="0">
                  <a:solidFill>
                    <a:schemeClr val="tx1">
                      <a:lumMod val="75000"/>
                      <a:lumOff val="25000"/>
                    </a:schemeClr>
                  </a:solidFill>
                  <a:latin typeface="楷体" pitchFamily="49" charset="-122"/>
                  <a:ea typeface="楷体" pitchFamily="49" charset="-122"/>
                  <a:cs typeface="Arial" pitchFamily="34" charset="0"/>
                </a:rPr>
                <a:t>IT</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咨询</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移动技术</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a:solidFill>
                    <a:schemeClr val="tx1">
                      <a:lumMod val="75000"/>
                      <a:lumOff val="25000"/>
                    </a:schemeClr>
                  </a:solidFill>
                  <a:latin typeface="楷体" pitchFamily="49" charset="-122"/>
                  <a:ea typeface="楷体" pitchFamily="49" charset="-122"/>
                  <a:cs typeface="Arial" pitchFamily="34" charset="0"/>
                </a:rPr>
                <a:t>中南美</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战略布局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华为合资</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p:txBody>
        </p:sp>
        <p:sp>
          <p:nvSpPr>
            <p:cNvPr id="52" name="TextBox 34"/>
            <p:cNvSpPr txBox="1"/>
            <p:nvPr/>
          </p:nvSpPr>
          <p:spPr>
            <a:xfrm>
              <a:off x="5304634" y="4482231"/>
              <a:ext cx="1065555" cy="1738938"/>
            </a:xfrm>
            <a:prstGeom prst="rect">
              <a:avLst/>
            </a:prstGeom>
            <a:noFill/>
          </p:spPr>
          <p:txBody>
            <a:bodyPr wrap="square" lIns="36000" tIns="36000" rIns="36000" bIns="36000" rtlCol="0">
              <a:noAutofit/>
            </a:bodyPr>
            <a:lstStyle/>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业务布局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保险证券</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a:solidFill>
                    <a:schemeClr val="tx1">
                      <a:lumMod val="75000"/>
                      <a:lumOff val="25000"/>
                    </a:schemeClr>
                  </a:solidFill>
                  <a:latin typeface="楷体" pitchFamily="49" charset="-122"/>
                  <a:ea typeface="楷体" pitchFamily="49" charset="-122"/>
                  <a:cs typeface="Arial" pitchFamily="34" charset="0"/>
                </a:rPr>
                <a:t>电力</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a:solidFill>
                    <a:schemeClr val="tx1">
                      <a:lumMod val="75000"/>
                      <a:lumOff val="25000"/>
                    </a:schemeClr>
                  </a:solidFill>
                  <a:latin typeface="楷体" pitchFamily="49" charset="-122"/>
                  <a:ea typeface="楷体" pitchFamily="49" charset="-122"/>
                  <a:cs typeface="Arial" pitchFamily="34" charset="0"/>
                </a:rPr>
                <a:t>云</a:t>
              </a: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计算</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战略布局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阿里云</a:t>
              </a:r>
              <a:endParaRPr lang="en-US" altLang="zh-CN" sz="1200" kern="0" dirty="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   战略合作</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p:txBody>
        </p:sp>
        <p:sp>
          <p:nvSpPr>
            <p:cNvPr id="53" name="TextBox 34"/>
            <p:cNvSpPr txBox="1"/>
            <p:nvPr/>
          </p:nvSpPr>
          <p:spPr>
            <a:xfrm>
              <a:off x="6412878" y="3827636"/>
              <a:ext cx="1106604" cy="2277547"/>
            </a:xfrm>
            <a:prstGeom prst="rect">
              <a:avLst/>
            </a:prstGeom>
            <a:noFill/>
          </p:spPr>
          <p:txBody>
            <a:bodyPr wrap="square" lIns="36000" tIns="36000" rIns="36000" bIns="36000" rtlCol="0">
              <a:noAutofit/>
            </a:bodyPr>
            <a:lstStyle/>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业务布局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互联网</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大数据</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R="0" lvl="0" algn="just" defTabSz="914400" eaLnBrk="1" fontAlgn="auto" latinLnBrk="0" hangingPunct="1">
                <a:lnSpc>
                  <a:spcPct val="120000"/>
                </a:lnSpc>
                <a:spcBef>
                  <a:spcPts val="0"/>
                </a:spcBef>
                <a:spcAft>
                  <a:spcPts val="0"/>
                </a:spcAft>
                <a:buClrTx/>
                <a:buSzTx/>
                <a:tabLst/>
                <a:defRPr/>
              </a:pPr>
              <a:r>
                <a:rPr lang="zh-CN" altLang="en-US" sz="1200" kern="0" dirty="0" smtClean="0">
                  <a:solidFill>
                    <a:schemeClr val="tx1">
                      <a:lumMod val="75000"/>
                      <a:lumOff val="25000"/>
                    </a:schemeClr>
                  </a:solidFill>
                  <a:latin typeface="楷体" pitchFamily="49" charset="-122"/>
                  <a:ea typeface="楷体" pitchFamily="49" charset="-122"/>
                  <a:cs typeface="Arial" pitchFamily="34" charset="0"/>
                </a:rPr>
                <a:t>战略布局</a:t>
              </a:r>
              <a:endParaRPr lang="en-US" altLang="zh-CN" sz="1200" kern="0" dirty="0" smtClean="0">
                <a:solidFill>
                  <a:schemeClr val="tx1">
                    <a:lumMod val="75000"/>
                    <a:lumOff val="25000"/>
                  </a:schemeClr>
                </a:solidFill>
                <a:latin typeface="楷体" pitchFamily="49" charset="-122"/>
                <a:ea typeface="楷体" pitchFamily="49" charset="-122"/>
                <a:cs typeface="Arial" pitchFamily="34" charset="0"/>
              </a:endParaRP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a:solidFill>
                    <a:schemeClr val="tx1">
                      <a:lumMod val="75000"/>
                      <a:lumOff val="25000"/>
                    </a:schemeClr>
                  </a:solidFill>
                  <a:latin typeface="楷体" pitchFamily="49" charset="-122"/>
                  <a:ea typeface="楷体" pitchFamily="49" charset="-122"/>
                  <a:cs typeface="Arial" pitchFamily="34" charset="0"/>
                </a:rPr>
                <a:t>战略收购</a:t>
              </a:r>
              <a:r>
                <a:rPr lang="en-US" altLang="zh-CN" sz="1200" kern="0" dirty="0">
                  <a:solidFill>
                    <a:schemeClr val="tx1">
                      <a:lumMod val="75000"/>
                      <a:lumOff val="25000"/>
                    </a:schemeClr>
                  </a:solidFill>
                  <a:latin typeface="楷体" pitchFamily="49" charset="-122"/>
                  <a:ea typeface="楷体" pitchFamily="49" charset="-122"/>
                  <a:cs typeface="Arial" pitchFamily="34" charset="0"/>
                </a:rPr>
                <a:t>Catapult System</a:t>
              </a:r>
            </a:p>
            <a:p>
              <a:pPr marL="176213" marR="0" lvl="0" indent="-176213"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200" kern="0" dirty="0">
                  <a:solidFill>
                    <a:schemeClr val="tx1">
                      <a:lumMod val="75000"/>
                      <a:lumOff val="25000"/>
                    </a:schemeClr>
                  </a:solidFill>
                  <a:latin typeface="楷体" pitchFamily="49" charset="-122"/>
                  <a:ea typeface="楷体" pitchFamily="49" charset="-122"/>
                  <a:cs typeface="Arial" pitchFamily="34" charset="0"/>
                </a:rPr>
                <a:t>战略注资硅谷初创公司基金</a:t>
              </a:r>
              <a:endParaRPr lang="en-US" altLang="zh-CN" sz="1200" kern="0" dirty="0">
                <a:solidFill>
                  <a:schemeClr val="tx1">
                    <a:lumMod val="75000"/>
                    <a:lumOff val="25000"/>
                  </a:schemeClr>
                </a:solidFill>
                <a:latin typeface="楷体" pitchFamily="49" charset="-122"/>
                <a:ea typeface="楷体" pitchFamily="49" charset="-122"/>
                <a:cs typeface="Arial" pitchFamily="34" charset="0"/>
              </a:endParaRPr>
            </a:p>
          </p:txBody>
        </p:sp>
        <p:cxnSp>
          <p:nvCxnSpPr>
            <p:cNvPr id="54" name="直接连接符 53"/>
            <p:cNvCxnSpPr/>
            <p:nvPr/>
          </p:nvCxnSpPr>
          <p:spPr>
            <a:xfrm>
              <a:off x="458970" y="5278160"/>
              <a:ext cx="8448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624246" y="5481885"/>
              <a:ext cx="8448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90150" y="4997426"/>
              <a:ext cx="8448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063497" y="5194355"/>
              <a:ext cx="8448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40808" y="5477912"/>
              <a:ext cx="8448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474178" y="4639635"/>
              <a:ext cx="8448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74" name="表格 73"/>
          <p:cNvGraphicFramePr>
            <a:graphicFrameLocks noGrp="1"/>
          </p:cNvGraphicFramePr>
          <p:nvPr>
            <p:extLst>
              <p:ext uri="{D42A27DB-BD31-4B8C-83A1-F6EECF244321}">
                <p14:modId xmlns:p14="http://schemas.microsoft.com/office/powerpoint/2010/main" val="2936354276"/>
              </p:ext>
            </p:extLst>
          </p:nvPr>
        </p:nvGraphicFramePr>
        <p:xfrm>
          <a:off x="6767895" y="1242479"/>
          <a:ext cx="2212313" cy="2729561"/>
        </p:xfrm>
        <a:graphic>
          <a:graphicData uri="http://schemas.openxmlformats.org/drawingml/2006/table">
            <a:tbl>
              <a:tblPr bandRow="1">
                <a:tableStyleId>{9D7B26C5-4107-4FEC-AEDC-1716B250A1EF}</a:tableStyleId>
              </a:tblPr>
              <a:tblGrid>
                <a:gridCol w="1054147"/>
                <a:gridCol w="1158166"/>
              </a:tblGrid>
              <a:tr h="630087">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r>
                        <a:rPr lang="zh-CN" altLang="en-US" sz="1200" dirty="0" smtClean="0">
                          <a:latin typeface="微软雅黑" pitchFamily="34" charset="-122"/>
                          <a:ea typeface="微软雅黑" pitchFamily="34" charset="-122"/>
                        </a:rPr>
                        <a:t>创业板上市日期</a:t>
                      </a:r>
                      <a:endParaRPr lang="zh-CN" altLang="en-US" sz="1200" b="0" dirty="0">
                        <a:solidFill>
                          <a:schemeClr val="tx1"/>
                        </a:solidFill>
                        <a:latin typeface="微软雅黑" pitchFamily="34" charset="-122"/>
                        <a:ea typeface="微软雅黑" pitchFamily="34" charset="-122"/>
                      </a:endParaRPr>
                    </a:p>
                  </a:txBody>
                  <a:tcPr marL="82286" marR="82286" marT="73152" marB="73152" anchor="ct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200" kern="1200" dirty="0" smtClean="0">
                          <a:latin typeface="微软雅黑" pitchFamily="34" charset="-122"/>
                          <a:ea typeface="微软雅黑" pitchFamily="34" charset="-122"/>
                        </a:rPr>
                        <a:t>2003</a:t>
                      </a:r>
                      <a:r>
                        <a:rPr lang="zh-CN" altLang="en-US" sz="1200" kern="1200" dirty="0" smtClean="0">
                          <a:latin typeface="微软雅黑" pitchFamily="34" charset="-122"/>
                          <a:ea typeface="微软雅黑" pitchFamily="34" charset="-122"/>
                        </a:rPr>
                        <a:t>年</a:t>
                      </a:r>
                      <a:endParaRPr lang="zh-CN" altLang="en-US" sz="1200" b="0" kern="1200" dirty="0">
                        <a:solidFill>
                          <a:schemeClr val="tx1"/>
                        </a:solidFill>
                        <a:latin typeface="微软雅黑" pitchFamily="34" charset="-122"/>
                        <a:ea typeface="微软雅黑" pitchFamily="34" charset="-122"/>
                        <a:cs typeface="+mn-cs"/>
                      </a:endParaRPr>
                    </a:p>
                  </a:txBody>
                  <a:tcPr marL="82286" marR="82286" marT="73152" marB="73152" anchor="ctr"/>
                </a:tc>
              </a:tr>
              <a:tr h="364663">
                <a:tc>
                  <a:txBody>
                    <a:bodyPr/>
                    <a:lstStyle/>
                    <a:p>
                      <a:r>
                        <a:rPr lang="zh-CN" altLang="en-US" sz="1200" dirty="0" smtClean="0">
                          <a:latin typeface="微软雅黑" pitchFamily="34" charset="-122"/>
                          <a:ea typeface="微软雅黑" pitchFamily="34" charset="-122"/>
                        </a:rPr>
                        <a:t>转主板日期</a:t>
                      </a:r>
                      <a:endParaRPr lang="zh-CN" altLang="en-US" sz="1200" b="0" dirty="0">
                        <a:solidFill>
                          <a:schemeClr val="tx1"/>
                        </a:solidFill>
                        <a:latin typeface="微软雅黑" pitchFamily="34" charset="-122"/>
                        <a:ea typeface="微软雅黑" pitchFamily="34" charset="-122"/>
                      </a:endParaRPr>
                    </a:p>
                  </a:txBody>
                  <a:tcPr marL="82286" marR="82286" marT="73152" marB="73152" anchor="ctr"/>
                </a:tc>
                <a:tc>
                  <a:txBody>
                    <a:bodyPr/>
                    <a:lstStyle/>
                    <a:p>
                      <a:pPr algn="ctr"/>
                      <a:r>
                        <a:rPr lang="en-US" altLang="zh-CN" sz="1200" kern="1200" dirty="0" smtClean="0">
                          <a:latin typeface="微软雅黑" pitchFamily="34" charset="-122"/>
                          <a:ea typeface="微软雅黑" pitchFamily="34" charset="-122"/>
                        </a:rPr>
                        <a:t>2008</a:t>
                      </a:r>
                      <a:r>
                        <a:rPr lang="zh-CN" altLang="en-US" sz="1200" kern="1200" dirty="0" smtClean="0">
                          <a:latin typeface="微软雅黑" pitchFamily="34" charset="-122"/>
                          <a:ea typeface="微软雅黑" pitchFamily="34" charset="-122"/>
                        </a:rPr>
                        <a:t>年</a:t>
                      </a:r>
                      <a:endParaRPr lang="zh-CN" altLang="en-US" sz="1200" b="0" kern="1200" dirty="0">
                        <a:solidFill>
                          <a:schemeClr val="tx1"/>
                        </a:solidFill>
                        <a:latin typeface="微软雅黑" pitchFamily="34" charset="-122"/>
                        <a:ea typeface="微软雅黑" pitchFamily="34" charset="-122"/>
                        <a:cs typeface="+mn-cs"/>
                      </a:endParaRPr>
                    </a:p>
                  </a:txBody>
                  <a:tcPr marL="82286" marR="82286" marT="73152" marB="73152" anchor="ctr"/>
                </a:tc>
              </a:tr>
              <a:tr h="364663">
                <a:tc>
                  <a:txBody>
                    <a:bodyPr/>
                    <a:lstStyle/>
                    <a:p>
                      <a:r>
                        <a:rPr lang="zh-CN" altLang="en-US" sz="1200" dirty="0" smtClean="0">
                          <a:latin typeface="微软雅黑" pitchFamily="34" charset="-122"/>
                          <a:ea typeface="微软雅黑" pitchFamily="34" charset="-122"/>
                        </a:rPr>
                        <a:t>股票代码</a:t>
                      </a:r>
                      <a:endParaRPr lang="zh-CN" altLang="en-US" sz="1200" b="0" dirty="0">
                        <a:solidFill>
                          <a:schemeClr val="tx1"/>
                        </a:solidFill>
                        <a:latin typeface="微软雅黑" pitchFamily="34" charset="-122"/>
                        <a:ea typeface="微软雅黑" pitchFamily="34" charset="-122"/>
                      </a:endParaRPr>
                    </a:p>
                  </a:txBody>
                  <a:tcPr marL="82286" marR="82286" marT="73152" marB="73152" anchor="ctr"/>
                </a:tc>
                <a:tc>
                  <a:txBody>
                    <a:bodyPr/>
                    <a:lstStyle/>
                    <a:p>
                      <a:pPr algn="ctr"/>
                      <a:r>
                        <a:rPr lang="en-US" altLang="zh-CN" sz="1200" dirty="0" smtClean="0">
                          <a:latin typeface="微软雅黑" pitchFamily="34" charset="-122"/>
                          <a:ea typeface="微软雅黑" pitchFamily="34" charset="-122"/>
                        </a:rPr>
                        <a:t>0354.HK</a:t>
                      </a:r>
                      <a:endParaRPr lang="zh-CN" altLang="en-US" sz="1200" b="0" dirty="0">
                        <a:solidFill>
                          <a:schemeClr val="tx1"/>
                        </a:solidFill>
                        <a:latin typeface="微软雅黑" pitchFamily="34" charset="-122"/>
                        <a:ea typeface="微软雅黑" pitchFamily="34" charset="-122"/>
                      </a:endParaRPr>
                    </a:p>
                  </a:txBody>
                  <a:tcPr marL="82286" marR="82286" marT="73152" marB="73152" anchor="ctr"/>
                </a:tc>
              </a:tr>
              <a:tr h="364663">
                <a:tc>
                  <a:txBody>
                    <a:bodyPr/>
                    <a:lstStyle/>
                    <a:p>
                      <a:pPr marL="0" algn="l" defTabSz="914400" rtl="0" eaLnBrk="1" latinLnBrk="0" hangingPunct="1"/>
                      <a:r>
                        <a:rPr lang="en-US" altLang="zh-CN" sz="1200" kern="1200" dirty="0" smtClean="0">
                          <a:latin typeface="微软雅黑" pitchFamily="34" charset="-122"/>
                          <a:ea typeface="微软雅黑" pitchFamily="34" charset="-122"/>
                        </a:rPr>
                        <a:t>2015</a:t>
                      </a:r>
                      <a:r>
                        <a:rPr lang="zh-CN" altLang="en-US" sz="1200" kern="1200" dirty="0" smtClean="0">
                          <a:latin typeface="微软雅黑" pitchFamily="34" charset="-122"/>
                          <a:ea typeface="微软雅黑" pitchFamily="34" charset="-122"/>
                        </a:rPr>
                        <a:t>年末员工数</a:t>
                      </a:r>
                      <a:endParaRPr lang="en-US" altLang="zh-CN" sz="1200" b="0" kern="1200" dirty="0" smtClean="0">
                        <a:solidFill>
                          <a:schemeClr val="tx1"/>
                        </a:solidFill>
                        <a:latin typeface="微软雅黑" pitchFamily="34" charset="-122"/>
                        <a:ea typeface="微软雅黑" pitchFamily="34" charset="-122"/>
                        <a:cs typeface="+mn-cs"/>
                      </a:endParaRPr>
                    </a:p>
                  </a:txBody>
                  <a:tcPr marL="82286" marR="82286" marT="73152" marB="73152" anchor="ctr"/>
                </a:tc>
                <a:tc>
                  <a:txBody>
                    <a:bodyPr/>
                    <a:lstStyle/>
                    <a:p>
                      <a:pPr marL="0" algn="ctr" defTabSz="914400" rtl="0" eaLnBrk="1" latinLnBrk="0" hangingPunct="1"/>
                      <a:r>
                        <a:rPr lang="en-US" altLang="zh-CN" sz="1200" kern="1200" dirty="0" smtClean="0">
                          <a:latin typeface="微软雅黑" pitchFamily="34" charset="-122"/>
                          <a:ea typeface="微软雅黑" pitchFamily="34" charset="-122"/>
                        </a:rPr>
                        <a:t>32,292</a:t>
                      </a:r>
                      <a:r>
                        <a:rPr lang="zh-CN" altLang="en-US" sz="1200" kern="1200" dirty="0" smtClean="0">
                          <a:latin typeface="微软雅黑" pitchFamily="34" charset="-122"/>
                          <a:ea typeface="微软雅黑" pitchFamily="34" charset="-122"/>
                        </a:rPr>
                        <a:t>人</a:t>
                      </a:r>
                      <a:endParaRPr lang="en-US" altLang="zh-CN" sz="1200" b="0" kern="1200" dirty="0" smtClean="0">
                        <a:solidFill>
                          <a:schemeClr val="tx1"/>
                        </a:solidFill>
                        <a:latin typeface="微软雅黑" pitchFamily="34" charset="-122"/>
                        <a:ea typeface="微软雅黑" pitchFamily="34" charset="-122"/>
                        <a:cs typeface="+mn-cs"/>
                      </a:endParaRPr>
                    </a:p>
                  </a:txBody>
                  <a:tcPr marL="82286" marR="82286" marT="73152" marB="73152" anchor="ctr"/>
                </a:tc>
              </a:tr>
              <a:tr h="346020">
                <a:tc>
                  <a:txBody>
                    <a:bodyPr/>
                    <a:lstStyle/>
                    <a:p>
                      <a:pPr marL="0" algn="l" defTabSz="914400" rtl="0" eaLnBrk="1" latinLnBrk="0" hangingPunct="1"/>
                      <a:r>
                        <a:rPr lang="en-US" altLang="zh-CN" sz="1200" kern="1200" dirty="0" smtClean="0">
                          <a:latin typeface="微软雅黑" pitchFamily="34" charset="-122"/>
                          <a:ea typeface="微软雅黑" pitchFamily="34" charset="-122"/>
                        </a:rPr>
                        <a:t>2015</a:t>
                      </a:r>
                      <a:r>
                        <a:rPr lang="zh-CN" altLang="en-US" sz="1200" kern="1200" dirty="0" smtClean="0">
                          <a:latin typeface="微软雅黑" pitchFamily="34" charset="-122"/>
                          <a:ea typeface="微软雅黑" pitchFamily="34" charset="-122"/>
                        </a:rPr>
                        <a:t>年收入</a:t>
                      </a:r>
                      <a:endParaRPr lang="en-US" altLang="zh-CN" sz="1200" b="0" kern="1200" dirty="0" smtClean="0">
                        <a:solidFill>
                          <a:schemeClr val="tx1"/>
                        </a:solidFill>
                        <a:latin typeface="微软雅黑" pitchFamily="34" charset="-122"/>
                        <a:ea typeface="微软雅黑" pitchFamily="34" charset="-122"/>
                        <a:cs typeface="+mn-cs"/>
                      </a:endParaRPr>
                    </a:p>
                  </a:txBody>
                  <a:tcPr marL="82286" marR="82286" marT="73152" marB="73152" anchor="ctr"/>
                </a:tc>
                <a:tc>
                  <a:txBody>
                    <a:bodyPr/>
                    <a:lstStyle/>
                    <a:p>
                      <a:pPr marL="0" algn="ctr" defTabSz="914400" rtl="0" eaLnBrk="1" fontAlgn="ctr" latinLnBrk="0" hangingPunct="1"/>
                      <a:r>
                        <a:rPr lang="en-US" altLang="zh-CN" sz="1200" kern="1200" dirty="0" smtClean="0">
                          <a:latin typeface="微软雅黑" pitchFamily="34" charset="-122"/>
                          <a:ea typeface="微软雅黑" pitchFamily="34" charset="-122"/>
                        </a:rPr>
                        <a:t>51</a:t>
                      </a:r>
                      <a:r>
                        <a:rPr lang="zh-CN" altLang="en-US" sz="1200" kern="1200" dirty="0" smtClean="0">
                          <a:latin typeface="微软雅黑" pitchFamily="34" charset="-122"/>
                          <a:ea typeface="微软雅黑" pitchFamily="34" charset="-122"/>
                        </a:rPr>
                        <a:t>亿人民币</a:t>
                      </a:r>
                      <a:endParaRPr lang="en-US" altLang="zh-CN" sz="1200" b="0" kern="1200" dirty="0">
                        <a:solidFill>
                          <a:schemeClr val="tx1"/>
                        </a:solidFill>
                        <a:latin typeface="微软雅黑" pitchFamily="34" charset="-122"/>
                        <a:ea typeface="微软雅黑" pitchFamily="34" charset="-122"/>
                        <a:cs typeface="+mn-cs"/>
                      </a:endParaRPr>
                    </a:p>
                  </a:txBody>
                  <a:tcPr marL="82286" marR="82286" marT="73152" marB="73152" anchor="ctr"/>
                </a:tc>
              </a:tr>
              <a:tr h="435429">
                <a:tc>
                  <a:txBody>
                    <a:bodyPr/>
                    <a:lstStyle/>
                    <a:p>
                      <a:pPr marL="0" algn="l" defTabSz="914400" rtl="0" eaLnBrk="1" latinLnBrk="0" hangingPunct="1"/>
                      <a:r>
                        <a:rPr lang="en-US" altLang="zh-CN" sz="1200" kern="1200" dirty="0" smtClean="0">
                          <a:latin typeface="微软雅黑" pitchFamily="34" charset="-122"/>
                          <a:ea typeface="微软雅黑" pitchFamily="34" charset="-122"/>
                        </a:rPr>
                        <a:t>2015</a:t>
                      </a:r>
                      <a:r>
                        <a:rPr lang="zh-CN" altLang="en-US" sz="1200" kern="1200" dirty="0" smtClean="0">
                          <a:latin typeface="微软雅黑" pitchFamily="34" charset="-122"/>
                          <a:ea typeface="微软雅黑" pitchFamily="34" charset="-122"/>
                        </a:rPr>
                        <a:t>年</a:t>
                      </a:r>
                      <a:endParaRPr lang="en-US" altLang="zh-CN" sz="1200" kern="1200" dirty="0" smtClean="0">
                        <a:latin typeface="微软雅黑" pitchFamily="34" charset="-122"/>
                        <a:ea typeface="微软雅黑" pitchFamily="34" charset="-122"/>
                      </a:endParaRPr>
                    </a:p>
                    <a:p>
                      <a:pPr marL="0" algn="l" defTabSz="914400" rtl="0" eaLnBrk="1" latinLnBrk="0" hangingPunct="1"/>
                      <a:r>
                        <a:rPr lang="zh-CN" altLang="en-US" sz="1200" kern="1200" dirty="0" smtClean="0">
                          <a:latin typeface="微软雅黑" pitchFamily="34" charset="-122"/>
                          <a:ea typeface="微软雅黑" pitchFamily="34" charset="-122"/>
                        </a:rPr>
                        <a:t>服务性收入</a:t>
                      </a:r>
                      <a:endParaRPr lang="en-US" altLang="zh-CN" sz="1200" b="0" kern="1200" dirty="0" smtClean="0">
                        <a:solidFill>
                          <a:schemeClr val="tx1"/>
                        </a:solidFill>
                        <a:latin typeface="微软雅黑" pitchFamily="34" charset="-122"/>
                        <a:ea typeface="微软雅黑" pitchFamily="34" charset="-122"/>
                        <a:cs typeface="+mn-cs"/>
                      </a:endParaRPr>
                    </a:p>
                  </a:txBody>
                  <a:tcPr marL="82286" marR="82286" marT="73152" marB="73152" anchor="ctr"/>
                </a:tc>
                <a:tc>
                  <a:txBody>
                    <a:bodyPr/>
                    <a:lstStyle/>
                    <a:p>
                      <a:pPr marL="0" algn="ctr" defTabSz="914400" rtl="0" eaLnBrk="1" fontAlgn="ctr" latinLnBrk="0" hangingPunct="1"/>
                      <a:r>
                        <a:rPr lang="en-US" altLang="zh-CN" sz="1200" kern="1200" dirty="0" smtClean="0">
                          <a:latin typeface="微软雅黑" pitchFamily="34" charset="-122"/>
                          <a:ea typeface="微软雅黑" pitchFamily="34" charset="-122"/>
                        </a:rPr>
                        <a:t>48</a:t>
                      </a:r>
                      <a:r>
                        <a:rPr lang="zh-CN" altLang="en-US" sz="1200" kern="1200" dirty="0" smtClean="0">
                          <a:latin typeface="微软雅黑" pitchFamily="34" charset="-122"/>
                          <a:ea typeface="微软雅黑" pitchFamily="34" charset="-122"/>
                        </a:rPr>
                        <a:t>亿人民币</a:t>
                      </a:r>
                      <a:endParaRPr lang="en-US" altLang="zh-CN" sz="1200" b="0" kern="1200" dirty="0">
                        <a:solidFill>
                          <a:schemeClr val="tx1"/>
                        </a:solidFill>
                        <a:latin typeface="微软雅黑" pitchFamily="34" charset="-122"/>
                        <a:ea typeface="微软雅黑" pitchFamily="34" charset="-122"/>
                        <a:cs typeface="+mn-cs"/>
                      </a:endParaRPr>
                    </a:p>
                  </a:txBody>
                  <a:tcPr marL="82286" marR="82286" marT="73152" marB="73152" anchor="ctr"/>
                </a:tc>
              </a:tr>
            </a:tbl>
          </a:graphicData>
        </a:graphic>
      </p:graphicFrame>
    </p:spTree>
    <p:extLst>
      <p:ext uri="{BB962C8B-B14F-4D97-AF65-F5344CB8AC3E}">
        <p14:creationId xmlns:p14="http://schemas.microsoft.com/office/powerpoint/2010/main" val="3444102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76819" tIns="38409" rIns="76819" bIns="38409" rtlCol="0" anchor="ctr">
            <a:normAutofit/>
          </a:bodyPr>
          <a:lstStyle/>
          <a:p>
            <a:r>
              <a:rPr lang="zh-CN" altLang="en-US" dirty="0" smtClean="0">
                <a:solidFill>
                  <a:schemeClr val="bg1"/>
                </a:solidFill>
                <a:latin typeface="楷体" panose="02010609060101010101" pitchFamily="49" charset="-122"/>
                <a:ea typeface="楷体" panose="02010609060101010101" pitchFamily="49" charset="-122"/>
              </a:rPr>
              <a:t>案例概况</a:t>
            </a:r>
            <a:endParaRPr lang="en-US" altLang="en-US" dirty="0">
              <a:solidFill>
                <a:schemeClr val="bg1"/>
              </a:solidFill>
              <a:latin typeface="楷体" panose="02010609060101010101" pitchFamily="49" charset="-122"/>
              <a:ea typeface="楷体" panose="02010609060101010101" pitchFamily="49" charset="-122"/>
            </a:endParaRPr>
          </a:p>
        </p:txBody>
      </p:sp>
      <p:graphicFrame>
        <p:nvGraphicFramePr>
          <p:cNvPr id="26" name="表格 25"/>
          <p:cNvGraphicFramePr>
            <a:graphicFrameLocks noGrp="1"/>
          </p:cNvGraphicFramePr>
          <p:nvPr>
            <p:extLst>
              <p:ext uri="{D42A27DB-BD31-4B8C-83A1-F6EECF244321}">
                <p14:modId xmlns:p14="http://schemas.microsoft.com/office/powerpoint/2010/main" val="3904294887"/>
              </p:ext>
            </p:extLst>
          </p:nvPr>
        </p:nvGraphicFramePr>
        <p:xfrm>
          <a:off x="368300" y="2832332"/>
          <a:ext cx="3578287" cy="3232150"/>
        </p:xfrm>
        <a:graphic>
          <a:graphicData uri="http://schemas.openxmlformats.org/drawingml/2006/table">
            <a:tbl>
              <a:tblPr bandRow="1">
                <a:tableStyleId>{5C22544A-7EE6-4342-B048-85BDC9FD1C3A}</a:tableStyleId>
              </a:tblPr>
              <a:tblGrid>
                <a:gridCol w="953768"/>
                <a:gridCol w="2624519"/>
              </a:tblGrid>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Bank Of China</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Ping An Bank</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Tianjin Rural Commercial Bank</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err="1" smtClean="0">
                          <a:solidFill>
                            <a:srgbClr val="000000"/>
                          </a:solidFill>
                          <a:effectLst/>
                          <a:latin typeface="+mn-lt"/>
                          <a:ea typeface="Arial Unicode MS"/>
                          <a:cs typeface="Arial" pitchFamily="34" charset="0"/>
                        </a:rPr>
                        <a:t>Huaxia</a:t>
                      </a:r>
                      <a:r>
                        <a:rPr lang="en-US" sz="1400" b="1" i="0" kern="100" dirty="0" smtClean="0">
                          <a:solidFill>
                            <a:srgbClr val="000000"/>
                          </a:solidFill>
                          <a:effectLst/>
                          <a:latin typeface="+mn-lt"/>
                          <a:ea typeface="Arial Unicode MS"/>
                          <a:cs typeface="Arial" pitchFamily="34" charset="0"/>
                        </a:rPr>
                        <a:t> Bank</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China Galaxy Securities Co.</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err="1" smtClean="0">
                          <a:solidFill>
                            <a:srgbClr val="000000"/>
                          </a:solidFill>
                          <a:effectLst/>
                          <a:latin typeface="+mn-lt"/>
                          <a:ea typeface="Arial Unicode MS"/>
                          <a:cs typeface="Arial" pitchFamily="34" charset="0"/>
                        </a:rPr>
                        <a:t>Haitong</a:t>
                      </a:r>
                      <a:r>
                        <a:rPr lang="en-US" sz="1400" b="1" i="0" kern="100" dirty="0" smtClean="0">
                          <a:solidFill>
                            <a:srgbClr val="000000"/>
                          </a:solidFill>
                          <a:effectLst/>
                          <a:latin typeface="+mn-lt"/>
                          <a:ea typeface="Arial Unicode MS"/>
                          <a:cs typeface="Arial" pitchFamily="34" charset="0"/>
                        </a:rPr>
                        <a:t> Securities Co.</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smtClean="0">
                          <a:solidFill>
                            <a:srgbClr val="000000"/>
                          </a:solidFill>
                          <a:effectLst/>
                          <a:latin typeface="+mn-lt"/>
                          <a:ea typeface="Arial Unicode MS"/>
                          <a:cs typeface="Arial" pitchFamily="34" charset="0"/>
                        </a:rPr>
                        <a:t>Bank Of Ningbo</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sz="1400" b="1" i="0" kern="100" dirty="0" err="1" smtClean="0">
                          <a:solidFill>
                            <a:srgbClr val="000000"/>
                          </a:solidFill>
                          <a:effectLst/>
                          <a:latin typeface="+mn-lt"/>
                          <a:ea typeface="Arial Unicode MS"/>
                          <a:cs typeface="Arial" pitchFamily="34" charset="0"/>
                        </a:rPr>
                        <a:t>Guosen</a:t>
                      </a:r>
                      <a:r>
                        <a:rPr lang="en-US" sz="1400" b="1" i="0" kern="100" dirty="0" smtClean="0">
                          <a:solidFill>
                            <a:srgbClr val="000000"/>
                          </a:solidFill>
                          <a:effectLst/>
                          <a:latin typeface="+mn-lt"/>
                          <a:ea typeface="Arial Unicode MS"/>
                          <a:cs typeface="Arial" pitchFamily="34" charset="0"/>
                        </a:rPr>
                        <a:t> Securities Co.</a:t>
                      </a:r>
                      <a:endParaRPr lang="zh-CN" sz="1400" b="1" i="0" kern="100" dirty="0">
                        <a:solidFill>
                          <a:srgbClr val="000000"/>
                        </a:solidFill>
                        <a:effectLst/>
                        <a:latin typeface="+mn-lt"/>
                        <a:ea typeface="宋体"/>
                        <a:cs typeface="Arial" pitchFamily="34" charset="0"/>
                      </a:endParaRPr>
                    </a:p>
                  </a:txBody>
                  <a:tcPr marL="68580" marR="68580" marT="0" marB="0" anchor="ctr"/>
                </a:tc>
              </a:tr>
              <a:tr h="323215">
                <a:tc>
                  <a:txBody>
                    <a:bodyPr/>
                    <a:lstStyle/>
                    <a:p>
                      <a:endParaRPr lang="zh-CN" altLang="en-US" sz="1200" b="1" dirty="0">
                        <a:solidFill>
                          <a:srgbClr val="000000"/>
                        </a:solidFill>
                        <a:latin typeface="Arial" pitchFamily="34" charset="0"/>
                        <a:cs typeface="Arial" pitchFamily="34" charset="0"/>
                      </a:endParaRPr>
                    </a:p>
                  </a:txBody>
                  <a:tcPr anchor="ctr"/>
                </a:tc>
                <a:tc>
                  <a:txBody>
                    <a:bodyPr/>
                    <a:lstStyle/>
                    <a:p>
                      <a:r>
                        <a:rPr lang="en-US" altLang="zh-CN" sz="1400" b="1" dirty="0" smtClean="0">
                          <a:solidFill>
                            <a:srgbClr val="000000"/>
                          </a:solidFill>
                          <a:latin typeface="+mn-lt"/>
                          <a:cs typeface="Arial" pitchFamily="34" charset="0"/>
                        </a:rPr>
                        <a:t>CSDC</a:t>
                      </a:r>
                      <a:endParaRPr lang="zh-CN" altLang="en-US" sz="1400" b="1" dirty="0">
                        <a:solidFill>
                          <a:srgbClr val="000000"/>
                        </a:solidFill>
                        <a:latin typeface="+mn-lt"/>
                        <a:cs typeface="Arial" pitchFamily="34" charset="0"/>
                      </a:endParaRPr>
                    </a:p>
                  </a:txBody>
                  <a:tcPr anchor="ctr"/>
                </a:tc>
              </a:tr>
              <a:tr h="323215">
                <a:tc>
                  <a:txBody>
                    <a:bodyPr/>
                    <a:lstStyle/>
                    <a:p>
                      <a:r>
                        <a:rPr lang="zh-CN" altLang="en-US" sz="1200" b="1" dirty="0" smtClean="0">
                          <a:solidFill>
                            <a:srgbClr val="000000"/>
                          </a:solidFill>
                          <a:latin typeface="Arial" pitchFamily="34" charset="0"/>
                          <a:cs typeface="Arial" pitchFamily="34" charset="0"/>
                        </a:rPr>
                        <a:t>***</a:t>
                      </a:r>
                      <a:endParaRPr lang="zh-CN" altLang="en-US" sz="1200" b="1" dirty="0">
                        <a:solidFill>
                          <a:srgbClr val="000000"/>
                        </a:solidFill>
                        <a:latin typeface="Arial" pitchFamily="34" charset="0"/>
                        <a:cs typeface="Arial" pitchFamily="34" charset="0"/>
                      </a:endParaRPr>
                    </a:p>
                  </a:txBody>
                  <a:tcPr anchor="ctr"/>
                </a:tc>
                <a:tc>
                  <a:txBody>
                    <a:bodyPr/>
                    <a:lstStyle/>
                    <a:p>
                      <a:r>
                        <a:rPr lang="zh-CN" altLang="en-US" sz="1400" b="1" dirty="0" smtClean="0">
                          <a:solidFill>
                            <a:srgbClr val="000000"/>
                          </a:solidFill>
                          <a:latin typeface="+mn-lt"/>
                          <a:cs typeface="Arial" pitchFamily="34" charset="0"/>
                        </a:rPr>
                        <a:t>***</a:t>
                      </a:r>
                      <a:endParaRPr lang="zh-CN" altLang="en-US" sz="1400" b="1" dirty="0">
                        <a:solidFill>
                          <a:srgbClr val="000000"/>
                        </a:solidFill>
                        <a:latin typeface="+mn-lt"/>
                        <a:cs typeface="Arial" pitchFamily="34" charset="0"/>
                      </a:endParaRPr>
                    </a:p>
                  </a:txBody>
                  <a:tcPr anchor="ctr"/>
                </a:tc>
              </a:tr>
            </a:tbl>
          </a:graphicData>
        </a:graphic>
      </p:graphicFrame>
      <p:pic>
        <p:nvPicPr>
          <p:cNvPr id="27" name="图片 26"/>
          <p:cNvPicPr>
            <a:picLocks noChangeAspect="1"/>
          </p:cNvPicPr>
          <p:nvPr/>
        </p:nvPicPr>
        <p:blipFill>
          <a:blip r:embed="rId2"/>
          <a:stretch>
            <a:fillRect/>
          </a:stretch>
        </p:blipFill>
        <p:spPr>
          <a:xfrm>
            <a:off x="358776" y="3807058"/>
            <a:ext cx="963792" cy="313200"/>
          </a:xfrm>
          <a:prstGeom prst="rect">
            <a:avLst/>
          </a:prstGeom>
        </p:spPr>
      </p:pic>
      <p:pic>
        <p:nvPicPr>
          <p:cNvPr id="28" name="图片 27" descr="Screen Shot 2015-11-27 at 11.46.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6" y="4453521"/>
            <a:ext cx="963791" cy="313200"/>
          </a:xfrm>
          <a:prstGeom prst="rect">
            <a:avLst/>
          </a:prstGeom>
        </p:spPr>
      </p:pic>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7" y="3475459"/>
            <a:ext cx="963789" cy="3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7" y="4120258"/>
            <a:ext cx="963791" cy="33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95" y="4744890"/>
            <a:ext cx="948973" cy="33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595" y="5084377"/>
            <a:ext cx="948971" cy="32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775" y="2832332"/>
            <a:ext cx="963793" cy="32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775" y="3155060"/>
            <a:ext cx="963793" cy="32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775" y="5404778"/>
            <a:ext cx="963791" cy="31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组合 36"/>
          <p:cNvGrpSpPr/>
          <p:nvPr/>
        </p:nvGrpSpPr>
        <p:grpSpPr>
          <a:xfrm>
            <a:off x="2076967" y="2325976"/>
            <a:ext cx="2047358" cy="562883"/>
            <a:chOff x="1781692" y="1326938"/>
            <a:chExt cx="2047358" cy="562883"/>
          </a:xfrm>
        </p:grpSpPr>
        <p:sp>
          <p:nvSpPr>
            <p:cNvPr id="38"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市场风险</a:t>
              </a:r>
              <a:endParaRPr lang="en-US" altLang="zh-CN" sz="1400" b="1" dirty="0">
                <a:solidFill>
                  <a:srgbClr val="FFFFFF"/>
                </a:solidFill>
                <a:ea typeface="微软雅黑" pitchFamily="34" charset="-122"/>
                <a:cs typeface="Arial" pitchFamily="34" charset="0"/>
              </a:endParaRPr>
            </a:p>
          </p:txBody>
        </p:sp>
        <p:pic>
          <p:nvPicPr>
            <p:cNvPr id="39" name="Picture 5" descr="Tessafilm_4"/>
            <p:cNvPicPr>
              <a:picLocks noChangeAspect="1" noChangeArrowheads="1"/>
            </p:cNvPicPr>
            <p:nvPr/>
          </p:nvPicPr>
          <p:blipFill>
            <a:blip r:embed="rId11" cstate="print"/>
            <a:srcRect l="59392" b="89844"/>
            <a:stretch>
              <a:fillRect/>
            </a:stretch>
          </p:blipFill>
          <p:spPr bwMode="gray">
            <a:xfrm rot="20222041">
              <a:off x="1781692" y="1326938"/>
              <a:ext cx="543071" cy="181837"/>
            </a:xfrm>
            <a:prstGeom prst="rect">
              <a:avLst/>
            </a:prstGeom>
            <a:noFill/>
          </p:spPr>
        </p:pic>
        <p:pic>
          <p:nvPicPr>
            <p:cNvPr id="40" name="Picture 5" descr="Tessafilm_4"/>
            <p:cNvPicPr>
              <a:picLocks noChangeAspect="1" noChangeArrowheads="1"/>
            </p:cNvPicPr>
            <p:nvPr/>
          </p:nvPicPr>
          <p:blipFill>
            <a:blip r:embed="rId11" cstate="print"/>
            <a:srcRect l="59392" b="89844"/>
            <a:stretch>
              <a:fillRect/>
            </a:stretch>
          </p:blipFill>
          <p:spPr bwMode="gray">
            <a:xfrm rot="2249495">
              <a:off x="3285979" y="1400939"/>
              <a:ext cx="543071" cy="181837"/>
            </a:xfrm>
            <a:prstGeom prst="rect">
              <a:avLst/>
            </a:prstGeom>
            <a:noFill/>
          </p:spPr>
        </p:pic>
      </p:grpSp>
      <p:graphicFrame>
        <p:nvGraphicFramePr>
          <p:cNvPr id="41" name="表格 40"/>
          <p:cNvGraphicFramePr>
            <a:graphicFrameLocks noGrp="1"/>
          </p:cNvGraphicFramePr>
          <p:nvPr>
            <p:extLst>
              <p:ext uri="{D42A27DB-BD31-4B8C-83A1-F6EECF244321}">
                <p14:modId xmlns:p14="http://schemas.microsoft.com/office/powerpoint/2010/main" val="61363951"/>
              </p:ext>
            </p:extLst>
          </p:nvPr>
        </p:nvGraphicFramePr>
        <p:xfrm>
          <a:off x="4443024" y="2832332"/>
          <a:ext cx="4413312" cy="1616075"/>
        </p:xfrm>
        <a:graphic>
          <a:graphicData uri="http://schemas.openxmlformats.org/drawingml/2006/table">
            <a:tbl>
              <a:tblPr bandRow="1">
                <a:tableStyleId>{5C22544A-7EE6-4342-B048-85BDC9FD1C3A}</a:tableStyleId>
              </a:tblPr>
              <a:tblGrid>
                <a:gridCol w="953768"/>
                <a:gridCol w="3459544"/>
              </a:tblGrid>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Industrial</a:t>
                      </a:r>
                      <a:r>
                        <a:rPr lang="en-US" sz="1400" b="1" i="0" kern="100" baseline="0" dirty="0" smtClean="0">
                          <a:solidFill>
                            <a:srgbClr val="000000"/>
                          </a:solidFill>
                          <a:effectLst/>
                          <a:latin typeface="+mn-lt"/>
                          <a:ea typeface="Arial Unicode MS"/>
                          <a:cs typeface="Arial" pitchFamily="34" charset="0"/>
                        </a:rPr>
                        <a:t> </a:t>
                      </a:r>
                      <a:r>
                        <a:rPr lang="en-US" sz="1400" b="1" i="0" kern="100" dirty="0" smtClean="0">
                          <a:solidFill>
                            <a:srgbClr val="000000"/>
                          </a:solidFill>
                          <a:effectLst/>
                          <a:latin typeface="+mn-lt"/>
                          <a:ea typeface="Arial Unicode MS"/>
                          <a:cs typeface="Arial" pitchFamily="34" charset="0"/>
                        </a:rPr>
                        <a:t>And Commercial Bank Of China</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China </a:t>
                      </a:r>
                      <a:r>
                        <a:rPr lang="en-US" sz="1400" b="1" i="0" kern="100" dirty="0" err="1" smtClean="0">
                          <a:solidFill>
                            <a:srgbClr val="000000"/>
                          </a:solidFill>
                          <a:effectLst/>
                          <a:latin typeface="+mn-lt"/>
                          <a:ea typeface="Arial Unicode MS"/>
                          <a:cs typeface="Arial" pitchFamily="34" charset="0"/>
                        </a:rPr>
                        <a:t>Everbright</a:t>
                      </a:r>
                      <a:r>
                        <a:rPr lang="en-US" sz="1400" b="1" i="0" kern="100" dirty="0" smtClean="0">
                          <a:solidFill>
                            <a:srgbClr val="000000"/>
                          </a:solidFill>
                          <a:effectLst/>
                          <a:latin typeface="+mn-lt"/>
                          <a:ea typeface="Arial Unicode MS"/>
                          <a:cs typeface="Arial" pitchFamily="34" charset="0"/>
                        </a:rPr>
                        <a:t> Bank</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Bank Of</a:t>
                      </a:r>
                      <a:r>
                        <a:rPr lang="en-US" sz="1400" b="1" i="0" kern="100" baseline="0" dirty="0" smtClean="0">
                          <a:solidFill>
                            <a:srgbClr val="000000"/>
                          </a:solidFill>
                          <a:effectLst/>
                          <a:latin typeface="+mn-lt"/>
                          <a:ea typeface="Arial Unicode MS"/>
                          <a:cs typeface="Arial" pitchFamily="34" charset="0"/>
                        </a:rPr>
                        <a:t> Beijing</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err="1" smtClean="0">
                          <a:solidFill>
                            <a:srgbClr val="000000"/>
                          </a:solidFill>
                          <a:effectLst/>
                          <a:latin typeface="+mn-lt"/>
                          <a:ea typeface="Arial Unicode MS"/>
                          <a:cs typeface="Arial" pitchFamily="34" charset="0"/>
                        </a:rPr>
                        <a:t>Baoshang</a:t>
                      </a:r>
                      <a:r>
                        <a:rPr lang="en-US" sz="1400" b="1" i="0" kern="100" baseline="0" dirty="0" smtClean="0">
                          <a:solidFill>
                            <a:srgbClr val="000000"/>
                          </a:solidFill>
                          <a:effectLst/>
                          <a:latin typeface="+mn-lt"/>
                          <a:ea typeface="Arial Unicode MS"/>
                          <a:cs typeface="Arial" pitchFamily="34" charset="0"/>
                        </a:rPr>
                        <a:t> </a:t>
                      </a:r>
                      <a:r>
                        <a:rPr lang="en-US" sz="1400" b="1" i="0" kern="100" dirty="0" smtClean="0">
                          <a:solidFill>
                            <a:srgbClr val="000000"/>
                          </a:solidFill>
                          <a:effectLst/>
                          <a:latin typeface="+mn-lt"/>
                          <a:ea typeface="Arial Unicode MS"/>
                          <a:cs typeface="Arial" pitchFamily="34" charset="0"/>
                        </a:rPr>
                        <a:t>Bank</a:t>
                      </a:r>
                      <a:endParaRPr lang="zh-CN" sz="1400" b="1" i="0" kern="100" dirty="0">
                        <a:solidFill>
                          <a:srgbClr val="000000"/>
                        </a:solidFill>
                        <a:effectLst/>
                        <a:latin typeface="+mn-lt"/>
                        <a:ea typeface="Arial Unicode MS"/>
                        <a:cs typeface="Arial" pitchFamily="34" charset="0"/>
                      </a:endParaRPr>
                    </a:p>
                  </a:txBody>
                  <a:tcPr marL="68580" marR="68580" marT="0" marB="0" anchor="ctr"/>
                </a:tc>
              </a:tr>
              <a:tr h="323215">
                <a:tc>
                  <a:txBody>
                    <a:bodyPr/>
                    <a:lstStyle/>
                    <a:p>
                      <a:endParaRPr lang="zh-CN" altLang="en-US" sz="1200" b="1" dirty="0">
                        <a:solidFill>
                          <a:srgbClr val="000000"/>
                        </a:solidFill>
                        <a:latin typeface="+mn-lt"/>
                        <a:cs typeface="Arial" pitchFamily="34" charset="0"/>
                      </a:endParaRPr>
                    </a:p>
                  </a:txBody>
                  <a:tcPr anchor="ctr"/>
                </a:tc>
                <a:tc>
                  <a:txBody>
                    <a:bodyPr/>
                    <a:lstStyle/>
                    <a:p>
                      <a:pPr marL="0" algn="just" defTabSz="457200" rtl="0" eaLnBrk="1" latinLnBrk="0" hangingPunct="1">
                        <a:spcAft>
                          <a:spcPts val="0"/>
                        </a:spcAft>
                      </a:pPr>
                      <a:r>
                        <a:rPr lang="en-US" sz="1400" b="1" i="0" kern="100" dirty="0" smtClean="0">
                          <a:solidFill>
                            <a:srgbClr val="000000"/>
                          </a:solidFill>
                          <a:effectLst/>
                          <a:latin typeface="+mn-lt"/>
                          <a:ea typeface="Arial Unicode MS"/>
                          <a:cs typeface="Arial" pitchFamily="34" charset="0"/>
                        </a:rPr>
                        <a:t>Industrial</a:t>
                      </a:r>
                      <a:r>
                        <a:rPr lang="en-US" sz="1400" b="1" i="0" kern="100" baseline="0" dirty="0" smtClean="0">
                          <a:solidFill>
                            <a:srgbClr val="000000"/>
                          </a:solidFill>
                          <a:effectLst/>
                          <a:latin typeface="+mn-lt"/>
                          <a:ea typeface="Arial Unicode MS"/>
                          <a:cs typeface="Arial" pitchFamily="34" charset="0"/>
                        </a:rPr>
                        <a:t> Bank</a:t>
                      </a:r>
                      <a:endParaRPr lang="zh-CN" sz="1400" b="1" i="0" kern="100" dirty="0">
                        <a:solidFill>
                          <a:srgbClr val="000000"/>
                        </a:solidFill>
                        <a:effectLst/>
                        <a:latin typeface="+mn-lt"/>
                        <a:ea typeface="Arial Unicode MS"/>
                        <a:cs typeface="Arial" pitchFamily="34" charset="0"/>
                      </a:endParaRPr>
                    </a:p>
                  </a:txBody>
                  <a:tcPr marL="68580" marR="68580" marT="0" marB="0" anchor="ctr"/>
                </a:tc>
              </a:tr>
            </a:tbl>
          </a:graphicData>
        </a:graphic>
      </p:graphicFrame>
      <p:pic>
        <p:nvPicPr>
          <p:cNvPr id="42"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3024" y="2832331"/>
            <a:ext cx="955675" cy="32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图片 42"/>
          <p:cNvPicPr>
            <a:picLocks noChangeAspect="1"/>
          </p:cNvPicPr>
          <p:nvPr/>
        </p:nvPicPr>
        <p:blipFill>
          <a:blip r:embed="rId13"/>
          <a:stretch>
            <a:fillRect/>
          </a:stretch>
        </p:blipFill>
        <p:spPr>
          <a:xfrm>
            <a:off x="4443024" y="3475459"/>
            <a:ext cx="955675" cy="331598"/>
          </a:xfrm>
          <a:prstGeom prst="rect">
            <a:avLst/>
          </a:prstGeom>
        </p:spPr>
      </p:pic>
      <p:pic>
        <p:nvPicPr>
          <p:cNvPr id="44"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3024" y="3155061"/>
            <a:ext cx="955675" cy="32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3023" y="3807057"/>
            <a:ext cx="9556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3025" y="4129783"/>
            <a:ext cx="955673" cy="31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组合 46"/>
          <p:cNvGrpSpPr/>
          <p:nvPr/>
        </p:nvGrpSpPr>
        <p:grpSpPr>
          <a:xfrm>
            <a:off x="6818441" y="2325976"/>
            <a:ext cx="2047358" cy="562883"/>
            <a:chOff x="1781692" y="1326938"/>
            <a:chExt cx="2047358" cy="562883"/>
          </a:xfrm>
        </p:grpSpPr>
        <p:sp>
          <p:nvSpPr>
            <p:cNvPr id="48"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信用风险</a:t>
              </a:r>
              <a:endParaRPr lang="en-US" altLang="zh-CN" sz="1400" b="1" dirty="0">
                <a:solidFill>
                  <a:srgbClr val="FFFFFF"/>
                </a:solidFill>
                <a:ea typeface="微软雅黑" pitchFamily="34" charset="-122"/>
                <a:cs typeface="Arial" pitchFamily="34" charset="0"/>
              </a:endParaRPr>
            </a:p>
          </p:txBody>
        </p:sp>
        <p:pic>
          <p:nvPicPr>
            <p:cNvPr id="49" name="Picture 5" descr="Tessafilm_4"/>
            <p:cNvPicPr>
              <a:picLocks noChangeAspect="1" noChangeArrowheads="1"/>
            </p:cNvPicPr>
            <p:nvPr/>
          </p:nvPicPr>
          <p:blipFill>
            <a:blip r:embed="rId11" cstate="print"/>
            <a:srcRect l="59392" b="89844"/>
            <a:stretch>
              <a:fillRect/>
            </a:stretch>
          </p:blipFill>
          <p:spPr bwMode="gray">
            <a:xfrm rot="20222041">
              <a:off x="1781692" y="1326938"/>
              <a:ext cx="543071" cy="181837"/>
            </a:xfrm>
            <a:prstGeom prst="rect">
              <a:avLst/>
            </a:prstGeom>
            <a:noFill/>
          </p:spPr>
        </p:pic>
        <p:pic>
          <p:nvPicPr>
            <p:cNvPr id="50" name="Picture 5" descr="Tessafilm_4"/>
            <p:cNvPicPr>
              <a:picLocks noChangeAspect="1" noChangeArrowheads="1"/>
            </p:cNvPicPr>
            <p:nvPr/>
          </p:nvPicPr>
          <p:blipFill>
            <a:blip r:embed="rId11" cstate="print"/>
            <a:srcRect l="59392" b="89844"/>
            <a:stretch>
              <a:fillRect/>
            </a:stretch>
          </p:blipFill>
          <p:spPr bwMode="gray">
            <a:xfrm rot="2249495">
              <a:off x="3285979" y="1400939"/>
              <a:ext cx="543071" cy="181837"/>
            </a:xfrm>
            <a:prstGeom prst="rect">
              <a:avLst/>
            </a:prstGeom>
            <a:noFill/>
          </p:spPr>
        </p:pic>
      </p:grpSp>
      <p:graphicFrame>
        <p:nvGraphicFramePr>
          <p:cNvPr id="51" name="表格 50"/>
          <p:cNvGraphicFramePr>
            <a:graphicFrameLocks noGrp="1"/>
          </p:cNvGraphicFramePr>
          <p:nvPr>
            <p:extLst>
              <p:ext uri="{D42A27DB-BD31-4B8C-83A1-F6EECF244321}">
                <p14:modId xmlns:p14="http://schemas.microsoft.com/office/powerpoint/2010/main" val="1541276355"/>
              </p:ext>
            </p:extLst>
          </p:nvPr>
        </p:nvGraphicFramePr>
        <p:xfrm>
          <a:off x="4443024" y="5741267"/>
          <a:ext cx="4401431" cy="323215"/>
        </p:xfrm>
        <a:graphic>
          <a:graphicData uri="http://schemas.openxmlformats.org/drawingml/2006/table">
            <a:tbl>
              <a:tblPr bandRow="1">
                <a:tableStyleId>{5C22544A-7EE6-4342-B048-85BDC9FD1C3A}</a:tableStyleId>
              </a:tblPr>
              <a:tblGrid>
                <a:gridCol w="953768"/>
                <a:gridCol w="3447663"/>
              </a:tblGrid>
              <a:tr h="323215">
                <a:tc>
                  <a:txBody>
                    <a:bodyPr/>
                    <a:lstStyle/>
                    <a:p>
                      <a:endParaRPr lang="zh-CN" altLang="en-US" sz="1400" b="1" dirty="0">
                        <a:solidFill>
                          <a:srgbClr val="000000"/>
                        </a:solidFill>
                        <a:latin typeface="Arial" pitchFamily="34" charset="0"/>
                        <a:cs typeface="Arial" pitchFamily="34" charset="0"/>
                      </a:endParaRPr>
                    </a:p>
                  </a:txBody>
                  <a:tcPr anchor="ctr"/>
                </a:tc>
                <a:tc>
                  <a:txBody>
                    <a:bodyPr/>
                    <a:lstStyle/>
                    <a:p>
                      <a:pPr algn="just">
                        <a:spcAft>
                          <a:spcPts val="0"/>
                        </a:spcAft>
                      </a:pPr>
                      <a:r>
                        <a:rPr lang="en-US" altLang="zh-CN" sz="1400" b="1" i="0" kern="100" dirty="0" smtClean="0">
                          <a:solidFill>
                            <a:srgbClr val="000000"/>
                          </a:solidFill>
                          <a:effectLst/>
                          <a:latin typeface="+mn-lt"/>
                          <a:ea typeface="Arial Unicode MS"/>
                          <a:cs typeface="Arial" pitchFamily="34" charset="0"/>
                        </a:rPr>
                        <a:t>Bank Of China</a:t>
                      </a:r>
                      <a:endParaRPr lang="zh-CN" altLang="zh-CN" sz="1400" b="1" i="0" kern="100" dirty="0">
                        <a:solidFill>
                          <a:srgbClr val="000000"/>
                        </a:solidFill>
                        <a:effectLst/>
                        <a:latin typeface="+mn-lt"/>
                        <a:ea typeface="+mn-ea"/>
                        <a:cs typeface="Arial" pitchFamily="34" charset="0"/>
                      </a:endParaRPr>
                    </a:p>
                  </a:txBody>
                  <a:tcPr marL="68580" marR="68580" marT="0" marB="0" anchor="ctr"/>
                </a:tc>
              </a:tr>
            </a:tbl>
          </a:graphicData>
        </a:graphic>
      </p:graphicFrame>
      <p:pic>
        <p:nvPicPr>
          <p:cNvPr id="5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3025" y="5741267"/>
            <a:ext cx="963793" cy="32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组合 52"/>
          <p:cNvGrpSpPr/>
          <p:nvPr/>
        </p:nvGrpSpPr>
        <p:grpSpPr>
          <a:xfrm>
            <a:off x="6818441" y="5193364"/>
            <a:ext cx="2047358" cy="562883"/>
            <a:chOff x="1781692" y="1326938"/>
            <a:chExt cx="2047358" cy="562883"/>
          </a:xfrm>
        </p:grpSpPr>
        <p:sp>
          <p:nvSpPr>
            <p:cNvPr id="54" name="Rechteck 37"/>
            <p:cNvSpPr/>
            <p:nvPr/>
          </p:nvSpPr>
          <p:spPr bwMode="gray">
            <a:xfrm rot="384271">
              <a:off x="1942415" y="1436690"/>
              <a:ext cx="1665038" cy="453131"/>
            </a:xfrm>
            <a:prstGeom prst="rect">
              <a:avLst/>
            </a:prstGeom>
            <a:gradFill flip="none" rotWithShape="1">
              <a:gsLst>
                <a:gs pos="100000">
                  <a:schemeClr val="accent1">
                    <a:lumMod val="50000"/>
                    <a:alpha val="85000"/>
                  </a:schemeClr>
                </a:gs>
                <a:gs pos="0">
                  <a:schemeClr val="accent1">
                    <a:alpha val="85000"/>
                  </a:schemeClr>
                </a:gs>
                <a:gs pos="53000">
                  <a:schemeClr val="accent1">
                    <a:alpha val="85000"/>
                  </a:schemeClr>
                </a:gs>
              </a:gsLst>
              <a:lin ang="4200000" scaled="0"/>
              <a:tileRect/>
            </a:gradFill>
            <a:ln w="12700">
              <a:noFill/>
              <a:round/>
              <a:headEnd/>
              <a:tailEnd/>
            </a:ln>
            <a:effectLst>
              <a:outerShdw blurRad="127000" dist="63500" dir="2700000" algn="tl" rotWithShape="0">
                <a:prstClr val="black">
                  <a:alpha val="40000"/>
                </a:prstClr>
              </a:outerShdw>
            </a:effectLst>
          </p:spPr>
          <p:txBody>
            <a:bodyPr lIns="144000" tIns="216000" rIns="72000" rtlCol="0" anchor="t"/>
            <a:lstStyle/>
            <a:p>
              <a:pPr algn="ctr">
                <a:lnSpc>
                  <a:spcPts val="1176"/>
                </a:lnSpc>
                <a:spcAft>
                  <a:spcPts val="504"/>
                </a:spcAft>
              </a:pPr>
              <a:r>
                <a:rPr lang="zh-CN" altLang="en-US" sz="1400" b="1" dirty="0" smtClean="0">
                  <a:solidFill>
                    <a:srgbClr val="FFFFFF"/>
                  </a:solidFill>
                  <a:ea typeface="微软雅黑" pitchFamily="34" charset="-122"/>
                  <a:cs typeface="Arial" pitchFamily="34" charset="0"/>
                </a:rPr>
                <a:t>流动性风险</a:t>
              </a:r>
              <a:endParaRPr lang="en-US" altLang="zh-CN" sz="1400" b="1" dirty="0">
                <a:solidFill>
                  <a:srgbClr val="FFFFFF"/>
                </a:solidFill>
                <a:ea typeface="微软雅黑" pitchFamily="34" charset="-122"/>
                <a:cs typeface="Arial" pitchFamily="34" charset="0"/>
              </a:endParaRPr>
            </a:p>
          </p:txBody>
        </p:sp>
        <p:pic>
          <p:nvPicPr>
            <p:cNvPr id="55" name="Picture 5" descr="Tessafilm_4"/>
            <p:cNvPicPr>
              <a:picLocks noChangeAspect="1" noChangeArrowheads="1"/>
            </p:cNvPicPr>
            <p:nvPr/>
          </p:nvPicPr>
          <p:blipFill>
            <a:blip r:embed="rId11" cstate="print"/>
            <a:srcRect l="59392" b="89844"/>
            <a:stretch>
              <a:fillRect/>
            </a:stretch>
          </p:blipFill>
          <p:spPr bwMode="gray">
            <a:xfrm rot="20222041">
              <a:off x="1781692" y="1326938"/>
              <a:ext cx="543071" cy="181837"/>
            </a:xfrm>
            <a:prstGeom prst="rect">
              <a:avLst/>
            </a:prstGeom>
            <a:noFill/>
          </p:spPr>
        </p:pic>
        <p:pic>
          <p:nvPicPr>
            <p:cNvPr id="56" name="Picture 5" descr="Tessafilm_4"/>
            <p:cNvPicPr>
              <a:picLocks noChangeAspect="1" noChangeArrowheads="1"/>
            </p:cNvPicPr>
            <p:nvPr/>
          </p:nvPicPr>
          <p:blipFill>
            <a:blip r:embed="rId11" cstate="print"/>
            <a:srcRect l="59392" b="89844"/>
            <a:stretch>
              <a:fillRect/>
            </a:stretch>
          </p:blipFill>
          <p:spPr bwMode="gray">
            <a:xfrm rot="2249495">
              <a:off x="3285979" y="1400939"/>
              <a:ext cx="543071" cy="181837"/>
            </a:xfrm>
            <a:prstGeom prst="rect">
              <a:avLst/>
            </a:prstGeom>
            <a:noFill/>
          </p:spPr>
        </p:pic>
      </p:grpSp>
      <p:sp>
        <p:nvSpPr>
          <p:cNvPr id="57" name="矩形 56"/>
          <p:cNvSpPr/>
          <p:nvPr/>
        </p:nvSpPr>
        <p:spPr>
          <a:xfrm>
            <a:off x="228600" y="1213008"/>
            <a:ext cx="8696326" cy="1015663"/>
          </a:xfrm>
          <a:prstGeom prst="rect">
            <a:avLst/>
          </a:prstGeom>
        </p:spPr>
        <p:txBody>
          <a:bodyPr wrap="square">
            <a:spAutoFit/>
          </a:bodyPr>
          <a:lstStyle/>
          <a:p>
            <a:pPr>
              <a:lnSpc>
                <a:spcPct val="150000"/>
              </a:lnSpc>
            </a:pPr>
            <a:r>
              <a:rPr lang="zh-CN" altLang="en-US" sz="2000" dirty="0" smtClean="0">
                <a:latin typeface="楷体" pitchFamily="49" charset="-122"/>
                <a:ea typeface="楷体" pitchFamily="49" charset="-122"/>
                <a:cs typeface="Arial" pitchFamily="34" charset="0"/>
              </a:rPr>
              <a:t>实施了</a:t>
            </a:r>
            <a:r>
              <a:rPr lang="en-US" altLang="zh-CN" sz="2000" dirty="0" smtClean="0">
                <a:latin typeface="楷体" pitchFamily="49" charset="-122"/>
                <a:ea typeface="楷体" pitchFamily="49" charset="-122"/>
                <a:cs typeface="Arial" pitchFamily="34" charset="0"/>
              </a:rPr>
              <a:t>10</a:t>
            </a:r>
            <a:r>
              <a:rPr lang="zh-CN" altLang="en-US" sz="2000" dirty="0" smtClean="0">
                <a:latin typeface="楷体" pitchFamily="49" charset="-122"/>
                <a:ea typeface="楷体" pitchFamily="49" charset="-122"/>
                <a:cs typeface="Arial" pitchFamily="34" charset="0"/>
              </a:rPr>
              <a:t>多家金融机构的市场风险</a:t>
            </a:r>
            <a:r>
              <a:rPr lang="zh-CN" altLang="en-US" sz="2000" dirty="0">
                <a:latin typeface="楷体" pitchFamily="49" charset="-122"/>
                <a:ea typeface="楷体" pitchFamily="49" charset="-122"/>
                <a:cs typeface="Arial" pitchFamily="34" charset="0"/>
              </a:rPr>
              <a:t>，包括大型</a:t>
            </a:r>
            <a:r>
              <a:rPr lang="zh-CN" altLang="en-US" sz="2000" dirty="0" smtClean="0">
                <a:latin typeface="楷体" pitchFamily="49" charset="-122"/>
                <a:ea typeface="楷体" pitchFamily="49" charset="-122"/>
                <a:cs typeface="Arial" pitchFamily="34" charset="0"/>
              </a:rPr>
              <a:t>券商、金融会属单位、国有股份制银行、城市商业银行、农商行等。</a:t>
            </a:r>
            <a:endParaRPr lang="en-US" altLang="zh-CN" sz="2000" dirty="0">
              <a:latin typeface="楷体" pitchFamily="49" charset="-122"/>
              <a:ea typeface="楷体" pitchFamily="49" charset="-122"/>
              <a:cs typeface="Arial" pitchFamily="34" charset="0"/>
            </a:endParaRPr>
          </a:p>
        </p:txBody>
      </p:sp>
    </p:spTree>
    <p:extLst>
      <p:ext uri="{BB962C8B-B14F-4D97-AF65-F5344CB8AC3E}">
        <p14:creationId xmlns:p14="http://schemas.microsoft.com/office/powerpoint/2010/main" val="787400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MSCI">
      <a:dk1>
        <a:srgbClr val="465058"/>
      </a:dk1>
      <a:lt1>
        <a:sysClr val="window" lastClr="FFFFFF"/>
      </a:lt1>
      <a:dk2>
        <a:srgbClr val="237E74"/>
      </a:dk2>
      <a:lt2>
        <a:srgbClr val="465058"/>
      </a:lt2>
      <a:accent1>
        <a:srgbClr val="37617A"/>
      </a:accent1>
      <a:accent2>
        <a:srgbClr val="FFB838"/>
      </a:accent2>
      <a:accent3>
        <a:srgbClr val="DBD5CD"/>
      </a:accent3>
      <a:accent4>
        <a:srgbClr val="40C1BB"/>
      </a:accent4>
      <a:accent5>
        <a:srgbClr val="F38B3C"/>
      </a:accent5>
      <a:accent6>
        <a:srgbClr val="D03300"/>
      </a:accent6>
      <a:hlink>
        <a:srgbClr val="37617A"/>
      </a:hlink>
      <a:folHlink>
        <a:srgbClr val="968F8B"/>
      </a:folHlink>
    </a:clrScheme>
    <a:fontScheme name="Expo">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600"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595C74108EDF49B531FE848A3026E5" ma:contentTypeVersion="" ma:contentTypeDescription="Create a new document." ma:contentTypeScope="" ma:versionID="b5a0e876ac851029edb683bcb3a8f7ff">
  <xsd:schema xmlns:xsd="http://www.w3.org/2001/XMLSchema" xmlns:xs="http://www.w3.org/2001/XMLSchema" xmlns:p="http://schemas.microsoft.com/office/2006/metadata/properties" xmlns:ns1="http://schemas.microsoft.com/sharepoint/v3" targetNamespace="http://schemas.microsoft.com/office/2006/metadata/properties" ma:root="true" ma:fieldsID="71c3cda2c8b39f88eabd54cbf92a846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563FFE-C791-4E99-852B-66167D3126D9}">
  <ds:schemaRefs>
    <ds:schemaRef ds:uri="http://schemas.microsoft.com/office/2006/documentManagement/types"/>
    <ds:schemaRef ds:uri="http://www.w3.org/XML/1998/namespace"/>
    <ds:schemaRef ds:uri="http://purl.org/dc/elements/1.1/"/>
    <ds:schemaRef ds:uri="http://schemas.microsoft.com/office/2006/metadata/properties"/>
    <ds:schemaRef ds:uri="http://schemas.microsoft.com/sharepoint/v3"/>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058C8E29-6F6B-4B59-A673-A91F150C612F}">
  <ds:schemaRefs>
    <ds:schemaRef ds:uri="http://schemas.microsoft.com/sharepoint/v3/contenttype/forms"/>
  </ds:schemaRefs>
</ds:datastoreItem>
</file>

<file path=customXml/itemProps3.xml><?xml version="1.0" encoding="utf-8"?>
<ds:datastoreItem xmlns:ds="http://schemas.openxmlformats.org/officeDocument/2006/customXml" ds:itemID="{9F05C609-7DE0-4FB7-9BB3-D95D447362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Theme.thmx</Template>
  <TotalTime>6087</TotalTime>
  <Words>8343</Words>
  <Application>Microsoft Office PowerPoint</Application>
  <PresentationFormat>全屏显示(4:3)</PresentationFormat>
  <Paragraphs>2142</Paragraphs>
  <Slides>72</Slides>
  <Notes>28</Notes>
  <HiddenSlides>0</HiddenSlides>
  <MMClips>0</MMClips>
  <ScaleCrop>false</ScaleCrop>
  <HeadingPairs>
    <vt:vector size="4" baseType="variant">
      <vt:variant>
        <vt:lpstr>主题</vt:lpstr>
      </vt:variant>
      <vt:variant>
        <vt:i4>1</vt:i4>
      </vt:variant>
      <vt:variant>
        <vt:lpstr>幻灯片标题</vt:lpstr>
      </vt:variant>
      <vt:variant>
        <vt:i4>72</vt:i4>
      </vt:variant>
    </vt:vector>
  </HeadingPairs>
  <TitlesOfParts>
    <vt:vector size="73" baseType="lpstr">
      <vt:lpstr>Default Theme</vt:lpstr>
      <vt:lpstr>市场风险管理系统建设</vt:lpstr>
      <vt:lpstr>目录</vt:lpstr>
      <vt:lpstr>引领全球市场风险管理的卓越品牌</vt:lpstr>
      <vt:lpstr>从市场风险概念诞生时起，RiskMetrics始终扮演重要角色</vt:lpstr>
      <vt:lpstr>我们的典型客户(银行)</vt:lpstr>
      <vt:lpstr>我们的典型客户(其它)</vt:lpstr>
      <vt:lpstr>与时俱进全力参与和支持监管变化 – FRTB</vt:lpstr>
      <vt:lpstr>中软概况</vt:lpstr>
      <vt:lpstr>案例概况</vt:lpstr>
      <vt:lpstr>案例概况</vt:lpstr>
      <vt:lpstr>某国有银行</vt:lpstr>
      <vt:lpstr>某国有银行项目小结</vt:lpstr>
      <vt:lpstr>实施方法-需求整合</vt:lpstr>
      <vt:lpstr>实施方法-业务分析</vt:lpstr>
      <vt:lpstr>实施方法-数据实现</vt:lpstr>
      <vt:lpstr>实施方法-损益的例子</vt:lpstr>
      <vt:lpstr>实施方法-损益的例子</vt:lpstr>
      <vt:lpstr>实施方法-损益的例子</vt:lpstr>
      <vt:lpstr>实施方法-损益的例子</vt:lpstr>
      <vt:lpstr>实施方法-损益的例子</vt:lpstr>
      <vt:lpstr>实施方法-损益的例子</vt:lpstr>
      <vt:lpstr>系统架构（转自某项目汇报）</vt:lpstr>
      <vt:lpstr>系统架构（转自SUNGARD某项目汇报）</vt:lpstr>
      <vt:lpstr>数据逻辑流程（转自KPMG某项目汇报）</vt:lpstr>
      <vt:lpstr>需求（转自海通科技汇报材料）</vt:lpstr>
      <vt:lpstr>数据流程（转自海通科技汇报材料）</vt:lpstr>
      <vt:lpstr>市场风险管理系统的价值</vt:lpstr>
      <vt:lpstr>整体解决方案优势总结</vt:lpstr>
      <vt:lpstr>市场风险管理系统-挑战</vt:lpstr>
      <vt:lpstr> 产品和方案</vt:lpstr>
      <vt:lpstr>市场风险管理-理论基础</vt:lpstr>
      <vt:lpstr>市场风险管理系统设计理念</vt:lpstr>
      <vt:lpstr>市场风险管理系统现状</vt:lpstr>
      <vt:lpstr>市场风险管理系统</vt:lpstr>
      <vt:lpstr>市场风险管理系统构成</vt:lpstr>
      <vt:lpstr>RM风险计量引擎</vt:lpstr>
      <vt:lpstr>RiskMetrics产品特点</vt:lpstr>
      <vt:lpstr>PowerPoint 演示文稿</vt:lpstr>
      <vt:lpstr>金融产品模型覆盖范围</vt:lpstr>
      <vt:lpstr>例如：中国CDS - RM配置</vt:lpstr>
      <vt:lpstr>风险指标</vt:lpstr>
      <vt:lpstr>风险参数</vt:lpstr>
      <vt:lpstr>压力测试</vt:lpstr>
      <vt:lpstr>例如：压力测试和情景生成</vt:lpstr>
      <vt:lpstr>预测性情景生成</vt:lpstr>
      <vt:lpstr>预测性情景生成</vt:lpstr>
      <vt:lpstr>模型中间结果灵活提取</vt:lpstr>
      <vt:lpstr>市场风险实施落地方案</vt:lpstr>
      <vt:lpstr>市场风险管理系统逻辑结构</vt:lpstr>
      <vt:lpstr>市场风险管理系统-特点</vt:lpstr>
      <vt:lpstr>管理视角</vt:lpstr>
      <vt:lpstr>市场风险管理系统数据结构</vt:lpstr>
      <vt:lpstr>插件实现</vt:lpstr>
      <vt:lpstr>模型设计基础层</vt:lpstr>
      <vt:lpstr>数据模型</vt:lpstr>
      <vt:lpstr>数据管控</vt:lpstr>
      <vt:lpstr>数据管控-标准化</vt:lpstr>
      <vt:lpstr>数据管控-元数据</vt:lpstr>
      <vt:lpstr>数据质量管理全过程</vt:lpstr>
      <vt:lpstr>数据质量管理全过程</vt:lpstr>
      <vt:lpstr>数据质量管理全过程</vt:lpstr>
      <vt:lpstr>引擎接口</vt:lpstr>
      <vt:lpstr>系统整合</vt:lpstr>
      <vt:lpstr>引擎接口-场景假设</vt:lpstr>
      <vt:lpstr>接口-传统技术实现</vt:lpstr>
      <vt:lpstr>接口- Web SERVICE 技术实现</vt:lpstr>
      <vt:lpstr>系统整合-灵活报表</vt:lpstr>
      <vt:lpstr>市场风险管理系统演示</vt:lpstr>
      <vt:lpstr>项目实施</vt:lpstr>
      <vt:lpstr>项目计划</vt:lpstr>
      <vt:lpstr>实施中各方配合</vt:lpstr>
      <vt:lpstr>经验总结</vt:lpstr>
    </vt:vector>
  </TitlesOfParts>
  <Company>MSCI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Xiangyi</dc:creator>
  <cp:lastModifiedBy>JiangXu</cp:lastModifiedBy>
  <cp:revision>613</cp:revision>
  <cp:lastPrinted>2015-02-27T09:21:32Z</cp:lastPrinted>
  <dcterms:created xsi:type="dcterms:W3CDTF">2014-09-02T16:02:03Z</dcterms:created>
  <dcterms:modified xsi:type="dcterms:W3CDTF">2016-12-25T15:18:58Z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0x010100C0595C74108EDF49B531FE848A3026E5</vt:lpwstr>
  </property>
</Properties>
</file>